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6" r:id="rId2"/>
    <p:sldId id="1587" r:id="rId3"/>
    <p:sldId id="265" r:id="rId4"/>
    <p:sldId id="257" r:id="rId5"/>
    <p:sldId id="4176" r:id="rId6"/>
    <p:sldId id="1592" r:id="rId7"/>
    <p:sldId id="268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082"/>
    <a:srgbClr val="336699"/>
    <a:srgbClr val="000000"/>
    <a:srgbClr val="D1D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3447" autoAdjust="0"/>
  </p:normalViewPr>
  <p:slideViewPr>
    <p:cSldViewPr snapToGrid="0">
      <p:cViewPr varScale="1">
        <p:scale>
          <a:sx n="70" d="100"/>
          <a:sy n="70" d="100"/>
        </p:scale>
        <p:origin x="399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DB35B-7068-4DFE-93A3-D31F84815AD9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48E2C-594A-4503-AAA4-87A065554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54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314129c5b6c_2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1" name="Google Shape;681;g314129c5b6c_2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501FE-A18F-41C3-A9C2-95DD74A07E99}" type="slidenum">
              <a:rPr lang="en-ZA" smtClean="0"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52436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48E2C-594A-4503-AAA4-87A0655549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76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Please highlight the role of technology in addressing all these objectives.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48E2C-594A-4503-AAA4-87A0655549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06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501FE-A18F-41C3-A9C2-95DD74A07E99}" type="slidenum">
              <a:rPr lang="en-ZA" smtClean="0"/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48280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6FC08-FCF6-2E29-286A-DD89637560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B6D3A4-EF3D-CE8D-5E97-DA1BF60D4D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B6749-6A0C-0672-7C1E-49BB3DF00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265D-308C-47D6-A1D1-E64EE4103EAF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B6A51-312A-7B37-F00E-9272C52DC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90FBE-908F-F979-0F30-9127743F5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7D6B-4798-479A-9C32-654058BA4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30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4D051-D6F2-440F-E67F-1D0C8AF0A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3447B0-E333-12D2-2055-41ADBB22F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B6E77-EBE9-D122-FEF4-F179A786E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265D-308C-47D6-A1D1-E64EE4103EAF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EA6BA-E2A1-30BE-8800-F3C863F55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A2ED6-7214-83AB-AC54-530DBB1CC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7D6B-4798-479A-9C32-654058BA4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27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F664A2-2720-C81C-2132-AC8976DEF7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BF4EE4-955F-240E-A80A-7F91B8626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6A3A5-7338-CCBB-FE4C-A399F11B1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265D-308C-47D6-A1D1-E64EE4103EAF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B120E-2671-3F2F-4BC0-98FCDF2C5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684DF-58FE-D41F-19B7-8FFC6220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7D6B-4798-479A-9C32-654058BA4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5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23248-C4C4-EBCF-2DE3-9B4DB26BC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09" y="331397"/>
            <a:ext cx="10226496" cy="1325563"/>
          </a:xfrm>
          <a:ln>
            <a:noFill/>
          </a:ln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5ECA9-0C82-EA26-A617-03F9D6EAE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8EDA0-252A-93E5-61D5-B15BB7E82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265D-308C-47D6-A1D1-E64EE4103EAF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E4679-5B8B-F25C-91B6-5230DAB81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14A08-04C9-FE86-2E63-165A128D0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7D6B-4798-479A-9C32-654058BA4D51}" type="slidenum">
              <a:rPr lang="en-US" smtClean="0"/>
              <a:t>‹#›</a:t>
            </a:fld>
            <a:endParaRPr lang="en-US"/>
          </a:p>
        </p:txBody>
      </p:sp>
      <p:pic>
        <p:nvPicPr>
          <p:cNvPr id="3076" name="Picture 4" descr="Coat of arms of South Africa - Wikipedia">
            <a:extLst>
              <a:ext uri="{FF2B5EF4-FFF2-40B4-BE49-F238E27FC236}">
                <a16:creationId xmlns:a16="http://schemas.microsoft.com/office/drawing/2014/main" id="{A1546287-0BD0-3302-7AA5-4CA5851135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156" y="487075"/>
            <a:ext cx="903600" cy="115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D86C39-0D64-3A3C-3DBE-8325C75BD229}"/>
              </a:ext>
            </a:extLst>
          </p:cNvPr>
          <p:cNvCxnSpPr>
            <a:cxnSpLocks/>
          </p:cNvCxnSpPr>
          <p:nvPr userDrawn="1"/>
        </p:nvCxnSpPr>
        <p:spPr>
          <a:xfrm>
            <a:off x="662609" y="596348"/>
            <a:ext cx="0" cy="742122"/>
          </a:xfrm>
          <a:prstGeom prst="line">
            <a:avLst/>
          </a:prstGeom>
          <a:ln w="57150">
            <a:solidFill>
              <a:srgbClr val="33669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311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0D21B-5B47-02EE-EFF3-D827804F2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269A8F-A457-482B-B8D0-BA2A2AF80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7FA27-B70E-C6F0-9F0A-A9A2851DC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265D-308C-47D6-A1D1-E64EE4103EAF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6FD38-25A3-18A7-E3BF-6551B2A4B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7BDE4-9624-E3C0-17EA-1FCE7A4C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7D6B-4798-479A-9C32-654058BA4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8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C1493-869C-480F-9BEF-7AF811845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8C015-D1B1-0E95-D4AD-3019AF0339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B7883-7E7E-BFA1-5C1D-7A454A02B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1714C-D5EF-B4A3-447C-40D35D066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265D-308C-47D6-A1D1-E64EE4103EAF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03AF0B-CE87-3674-3616-4DB7F0116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C95951-CEA4-7516-C00C-8FC82D7F5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7D6B-4798-479A-9C32-654058BA4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06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35856-39A6-E9A1-C040-E557E6C55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53B86E-FEC5-3349-37DA-2A19E6300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FE8C5A-1D2C-FE85-3CD9-21D266DDC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E42993-A3DA-92F8-A3A1-2884E40DFD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C71B46-C9EC-463D-8E3B-FCA96ED930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7857B6-C75B-A760-45C5-FAAD9848F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265D-308C-47D6-A1D1-E64EE4103EAF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DAF2E2-A3E9-C121-85A5-44151AA30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3DA76F-B05D-8BFD-87D3-E20467D8A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7D6B-4798-479A-9C32-654058BA4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09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E29FD-3BEC-908B-0B11-045AC7CD2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C2F084-D351-F4D1-476F-2DF2E4A68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265D-308C-47D6-A1D1-E64EE4103EAF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3F169F-6F44-4246-64A2-ECFBCAB0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4ECAEB-88CB-E02A-338E-B0F75AF0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7D6B-4798-479A-9C32-654058BA4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35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78A6EB-4948-CAAA-0EF4-765F4520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265D-308C-47D6-A1D1-E64EE4103EAF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70497F-E955-FE3A-F0A9-22C151A62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BB0B0-FAC4-EB7E-DB20-CFD235A07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7D6B-4798-479A-9C32-654058BA4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3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74EBB-A216-C49E-ED76-901CFA7A3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FE71C-6F3D-2A47-77C6-85FEF0D03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6C5074-4EB9-3457-1E84-62A0F007B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7AD120-E2EE-1A78-F639-D71A0B585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265D-308C-47D6-A1D1-E64EE4103EAF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37F737-BC57-E31E-6F99-481D6304F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69B00B-76C3-5063-1355-004500590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7D6B-4798-479A-9C32-654058BA4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85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E1456-13E5-185C-64A3-4F8B8BEA5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9E379E-380E-E77D-9D86-57A5E77F82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B0AF48-4E69-ADC6-2E18-D3D69E2C2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7A37E-D72D-EE4D-DF8D-55550DCA0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265D-308C-47D6-A1D1-E64EE4103EAF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00E8CC-7FAD-6B0B-FF1D-D586EE42A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C2AC2-9A8C-3079-4317-CEF3FE014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7D6B-4798-479A-9C32-654058BA4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96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306E60-FF06-2FF5-75D1-027A8AC49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D9FF9-DAA0-3486-F5FC-59371209D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4B5FF-7583-8B6B-D539-E9834B8E56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FA265D-308C-47D6-A1D1-E64EE4103EAF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65384-12BA-3CDC-73F8-7E868909D3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18A26-1604-D3A9-6CFE-110A53A31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5D7D6B-4798-479A-9C32-654058BA4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9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5.jpg"/><Relationship Id="rId7" Type="http://schemas.openxmlformats.org/officeDocument/2006/relationships/image" Target="../media/image19.sv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svg"/><Relationship Id="rId10" Type="http://schemas.openxmlformats.org/officeDocument/2006/relationships/image" Target="../media/image21.sv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27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3" name="Google Shape;683;p123" descr="women-discussing-at-the-meeting-381076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1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5462">
              <a:alpha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lang="en-US" sz="44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12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6000"/>
            </a:pPr>
            <a:r>
              <a:rPr lang="en-US" sz="5400" b="1" dirty="0">
                <a:solidFill>
                  <a:schemeClr val="bg1"/>
                </a:solidFill>
              </a:rPr>
              <a:t>Digital Public Infrastructure Learning Exchange</a:t>
            </a:r>
            <a:endParaRPr sz="2800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12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South Africa’s Opening Remarks, G20 Vision,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Priorities and Expectations</a:t>
            </a:r>
          </a:p>
          <a:p>
            <a:r>
              <a:rPr lang="en-US" dirty="0">
                <a:solidFill>
                  <a:schemeClr val="bg1"/>
                </a:solidFill>
              </a:rPr>
              <a:t>02 December 2024</a:t>
            </a:r>
          </a:p>
        </p:txBody>
      </p:sp>
      <p:pic>
        <p:nvPicPr>
          <p:cNvPr id="687" name="Google Shape;687;p123"/>
          <p:cNvPicPr preferRelativeResize="0"/>
          <p:nvPr/>
        </p:nvPicPr>
        <p:blipFill rotWithShape="1">
          <a:blip r:embed="rId4">
            <a:alphaModFix/>
          </a:blip>
          <a:srcRect b="17835"/>
          <a:stretch/>
        </p:blipFill>
        <p:spPr>
          <a:xfrm>
            <a:off x="5086987" y="254608"/>
            <a:ext cx="2018027" cy="17660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B8A453-A8E6-C0CD-F9C2-1C253BE064FB}"/>
              </a:ext>
            </a:extLst>
          </p:cNvPr>
          <p:cNvSpPr txBox="1"/>
          <p:nvPr/>
        </p:nvSpPr>
        <p:spPr>
          <a:xfrm>
            <a:off x="503583" y="5349875"/>
            <a:ext cx="61490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 err="1">
                <a:solidFill>
                  <a:schemeClr val="bg1"/>
                </a:solidFill>
              </a:rPr>
              <a:t>Ms</a:t>
            </a:r>
            <a:r>
              <a:rPr lang="en-US" dirty="0">
                <a:solidFill>
                  <a:schemeClr val="bg1"/>
                </a:solidFill>
              </a:rPr>
              <a:t> Nonkqubela Jordan-</a:t>
            </a:r>
            <a:r>
              <a:rPr lang="en-US" dirty="0" err="1">
                <a:solidFill>
                  <a:schemeClr val="bg1"/>
                </a:solidFill>
              </a:rPr>
              <a:t>Dyani</a:t>
            </a:r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dirty="0">
                <a:solidFill>
                  <a:schemeClr val="bg1"/>
                </a:solidFill>
              </a:rPr>
              <a:t>Head of Delegation, Director-General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Department of Communications and Digital Technologies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D1A66327-920B-4978-0919-E03C08B35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6143"/>
            <a:ext cx="12192001" cy="687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BEE9497-34B8-1BB0-81A4-74F833858A72}"/>
              </a:ext>
            </a:extLst>
          </p:cNvPr>
          <p:cNvSpPr/>
          <p:nvPr/>
        </p:nvSpPr>
        <p:spPr>
          <a:xfrm>
            <a:off x="565786" y="1940236"/>
            <a:ext cx="11060429" cy="835379"/>
          </a:xfrm>
          <a:custGeom>
            <a:avLst/>
            <a:gdLst>
              <a:gd name="connsiteX0" fmla="*/ 0 w 11060429"/>
              <a:gd name="connsiteY0" fmla="*/ 139233 h 835379"/>
              <a:gd name="connsiteX1" fmla="*/ 139233 w 11060429"/>
              <a:gd name="connsiteY1" fmla="*/ 0 h 835379"/>
              <a:gd name="connsiteX2" fmla="*/ 10921196 w 11060429"/>
              <a:gd name="connsiteY2" fmla="*/ 0 h 835379"/>
              <a:gd name="connsiteX3" fmla="*/ 11060429 w 11060429"/>
              <a:gd name="connsiteY3" fmla="*/ 139233 h 835379"/>
              <a:gd name="connsiteX4" fmla="*/ 11060429 w 11060429"/>
              <a:gd name="connsiteY4" fmla="*/ 696146 h 835379"/>
              <a:gd name="connsiteX5" fmla="*/ 10921196 w 11060429"/>
              <a:gd name="connsiteY5" fmla="*/ 835379 h 835379"/>
              <a:gd name="connsiteX6" fmla="*/ 139233 w 11060429"/>
              <a:gd name="connsiteY6" fmla="*/ 835379 h 835379"/>
              <a:gd name="connsiteX7" fmla="*/ 0 w 11060429"/>
              <a:gd name="connsiteY7" fmla="*/ 696146 h 835379"/>
              <a:gd name="connsiteX8" fmla="*/ 0 w 11060429"/>
              <a:gd name="connsiteY8" fmla="*/ 139233 h 83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60429" h="835379">
                <a:moveTo>
                  <a:pt x="0" y="139233"/>
                </a:moveTo>
                <a:cubicBezTo>
                  <a:pt x="0" y="62337"/>
                  <a:pt x="62337" y="0"/>
                  <a:pt x="139233" y="0"/>
                </a:cubicBezTo>
                <a:lnTo>
                  <a:pt x="10921196" y="0"/>
                </a:lnTo>
                <a:cubicBezTo>
                  <a:pt x="10998092" y="0"/>
                  <a:pt x="11060429" y="62337"/>
                  <a:pt x="11060429" y="139233"/>
                </a:cubicBezTo>
                <a:lnTo>
                  <a:pt x="11060429" y="696146"/>
                </a:lnTo>
                <a:cubicBezTo>
                  <a:pt x="11060429" y="773042"/>
                  <a:pt x="10998092" y="835379"/>
                  <a:pt x="10921196" y="835379"/>
                </a:cubicBezTo>
                <a:lnTo>
                  <a:pt x="139233" y="835379"/>
                </a:lnTo>
                <a:cubicBezTo>
                  <a:pt x="62337" y="835379"/>
                  <a:pt x="0" y="773042"/>
                  <a:pt x="0" y="696146"/>
                </a:cubicBezTo>
                <a:lnTo>
                  <a:pt x="0" y="139233"/>
                </a:lnTo>
                <a:close/>
              </a:path>
            </a:pathLst>
          </a:custGeom>
          <a:solidFill>
            <a:srgbClr val="156082">
              <a:alpha val="6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790" tIns="120790" rIns="120790" bIns="120790" numCol="1" spcCol="1270" anchor="ctr" anchorCtr="0">
            <a:noAutofit/>
          </a:bodyPr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kern="1200"/>
              <a:t>Governments worldwide are embarking on digital transformation initiatives to better respond to the evolving needs of their citizens.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8C019A3-CEC7-EE55-ECF3-2912261FEFD2}"/>
              </a:ext>
            </a:extLst>
          </p:cNvPr>
          <p:cNvSpPr/>
          <p:nvPr/>
        </p:nvSpPr>
        <p:spPr>
          <a:xfrm>
            <a:off x="565785" y="3092769"/>
            <a:ext cx="11060429" cy="835379"/>
          </a:xfrm>
          <a:custGeom>
            <a:avLst/>
            <a:gdLst>
              <a:gd name="connsiteX0" fmla="*/ 0 w 11060429"/>
              <a:gd name="connsiteY0" fmla="*/ 139233 h 835379"/>
              <a:gd name="connsiteX1" fmla="*/ 139233 w 11060429"/>
              <a:gd name="connsiteY1" fmla="*/ 0 h 835379"/>
              <a:gd name="connsiteX2" fmla="*/ 10921196 w 11060429"/>
              <a:gd name="connsiteY2" fmla="*/ 0 h 835379"/>
              <a:gd name="connsiteX3" fmla="*/ 11060429 w 11060429"/>
              <a:gd name="connsiteY3" fmla="*/ 139233 h 835379"/>
              <a:gd name="connsiteX4" fmla="*/ 11060429 w 11060429"/>
              <a:gd name="connsiteY4" fmla="*/ 696146 h 835379"/>
              <a:gd name="connsiteX5" fmla="*/ 10921196 w 11060429"/>
              <a:gd name="connsiteY5" fmla="*/ 835379 h 835379"/>
              <a:gd name="connsiteX6" fmla="*/ 139233 w 11060429"/>
              <a:gd name="connsiteY6" fmla="*/ 835379 h 835379"/>
              <a:gd name="connsiteX7" fmla="*/ 0 w 11060429"/>
              <a:gd name="connsiteY7" fmla="*/ 696146 h 835379"/>
              <a:gd name="connsiteX8" fmla="*/ 0 w 11060429"/>
              <a:gd name="connsiteY8" fmla="*/ 139233 h 83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60429" h="835379">
                <a:moveTo>
                  <a:pt x="0" y="139233"/>
                </a:moveTo>
                <a:cubicBezTo>
                  <a:pt x="0" y="62337"/>
                  <a:pt x="62337" y="0"/>
                  <a:pt x="139233" y="0"/>
                </a:cubicBezTo>
                <a:lnTo>
                  <a:pt x="10921196" y="0"/>
                </a:lnTo>
                <a:cubicBezTo>
                  <a:pt x="10998092" y="0"/>
                  <a:pt x="11060429" y="62337"/>
                  <a:pt x="11060429" y="139233"/>
                </a:cubicBezTo>
                <a:lnTo>
                  <a:pt x="11060429" y="696146"/>
                </a:lnTo>
                <a:cubicBezTo>
                  <a:pt x="11060429" y="773042"/>
                  <a:pt x="10998092" y="835379"/>
                  <a:pt x="10921196" y="835379"/>
                </a:cubicBezTo>
                <a:lnTo>
                  <a:pt x="139233" y="835379"/>
                </a:lnTo>
                <a:cubicBezTo>
                  <a:pt x="62337" y="835379"/>
                  <a:pt x="0" y="773042"/>
                  <a:pt x="0" y="696146"/>
                </a:cubicBezTo>
                <a:lnTo>
                  <a:pt x="0" y="139233"/>
                </a:lnTo>
                <a:close/>
              </a:path>
            </a:pathLst>
          </a:custGeom>
          <a:solidFill>
            <a:srgbClr val="156082">
              <a:alpha val="6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790" tIns="120790" rIns="120790" bIns="120790" numCol="1" spcCol="1270" anchor="ctr" anchorCtr="0">
            <a:noAutofit/>
          </a:bodyPr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kern="1200"/>
              <a:t>Governments are appreciating the need to be digital by default and to continuously enhance citizen-centric focus, ultimately improving overall service delivery.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4BF9CD0-FE6A-31D6-AD90-EB7146A8AD58}"/>
              </a:ext>
            </a:extLst>
          </p:cNvPr>
          <p:cNvSpPr/>
          <p:nvPr/>
        </p:nvSpPr>
        <p:spPr>
          <a:xfrm>
            <a:off x="565785" y="4245302"/>
            <a:ext cx="11060429" cy="835379"/>
          </a:xfrm>
          <a:custGeom>
            <a:avLst/>
            <a:gdLst>
              <a:gd name="connsiteX0" fmla="*/ 0 w 11060429"/>
              <a:gd name="connsiteY0" fmla="*/ 139233 h 835379"/>
              <a:gd name="connsiteX1" fmla="*/ 139233 w 11060429"/>
              <a:gd name="connsiteY1" fmla="*/ 0 h 835379"/>
              <a:gd name="connsiteX2" fmla="*/ 10921196 w 11060429"/>
              <a:gd name="connsiteY2" fmla="*/ 0 h 835379"/>
              <a:gd name="connsiteX3" fmla="*/ 11060429 w 11060429"/>
              <a:gd name="connsiteY3" fmla="*/ 139233 h 835379"/>
              <a:gd name="connsiteX4" fmla="*/ 11060429 w 11060429"/>
              <a:gd name="connsiteY4" fmla="*/ 696146 h 835379"/>
              <a:gd name="connsiteX5" fmla="*/ 10921196 w 11060429"/>
              <a:gd name="connsiteY5" fmla="*/ 835379 h 835379"/>
              <a:gd name="connsiteX6" fmla="*/ 139233 w 11060429"/>
              <a:gd name="connsiteY6" fmla="*/ 835379 h 835379"/>
              <a:gd name="connsiteX7" fmla="*/ 0 w 11060429"/>
              <a:gd name="connsiteY7" fmla="*/ 696146 h 835379"/>
              <a:gd name="connsiteX8" fmla="*/ 0 w 11060429"/>
              <a:gd name="connsiteY8" fmla="*/ 139233 h 83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60429" h="835379">
                <a:moveTo>
                  <a:pt x="0" y="139233"/>
                </a:moveTo>
                <a:cubicBezTo>
                  <a:pt x="0" y="62337"/>
                  <a:pt x="62337" y="0"/>
                  <a:pt x="139233" y="0"/>
                </a:cubicBezTo>
                <a:lnTo>
                  <a:pt x="10921196" y="0"/>
                </a:lnTo>
                <a:cubicBezTo>
                  <a:pt x="10998092" y="0"/>
                  <a:pt x="11060429" y="62337"/>
                  <a:pt x="11060429" y="139233"/>
                </a:cubicBezTo>
                <a:lnTo>
                  <a:pt x="11060429" y="696146"/>
                </a:lnTo>
                <a:cubicBezTo>
                  <a:pt x="11060429" y="773042"/>
                  <a:pt x="10998092" y="835379"/>
                  <a:pt x="10921196" y="835379"/>
                </a:cubicBezTo>
                <a:lnTo>
                  <a:pt x="139233" y="835379"/>
                </a:lnTo>
                <a:cubicBezTo>
                  <a:pt x="62337" y="835379"/>
                  <a:pt x="0" y="773042"/>
                  <a:pt x="0" y="696146"/>
                </a:cubicBezTo>
                <a:lnTo>
                  <a:pt x="0" y="139233"/>
                </a:lnTo>
                <a:close/>
              </a:path>
            </a:pathLst>
          </a:custGeom>
          <a:solidFill>
            <a:srgbClr val="156082">
              <a:alpha val="6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790" tIns="120790" rIns="120790" bIns="120790" numCol="1" spcCol="1270" anchor="ctr" anchorCtr="0">
            <a:noAutofit/>
          </a:bodyPr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ZA" sz="2100" kern="1200" dirty="0"/>
              <a:t>As South Africa, there is an urgent need to strive to become a Digital Nation that is inclusive of all citizens with access to digital services, and inclusive participation in the digital ecosystem. </a:t>
            </a:r>
            <a:endParaRPr lang="en-US" sz="2100" kern="12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77C8EA4-94FD-F5DC-CC36-C3A5B160AE88}"/>
              </a:ext>
            </a:extLst>
          </p:cNvPr>
          <p:cNvSpPr/>
          <p:nvPr/>
        </p:nvSpPr>
        <p:spPr>
          <a:xfrm>
            <a:off x="565785" y="5397835"/>
            <a:ext cx="11060429" cy="835379"/>
          </a:xfrm>
          <a:custGeom>
            <a:avLst/>
            <a:gdLst>
              <a:gd name="connsiteX0" fmla="*/ 0 w 11060429"/>
              <a:gd name="connsiteY0" fmla="*/ 139233 h 835379"/>
              <a:gd name="connsiteX1" fmla="*/ 139233 w 11060429"/>
              <a:gd name="connsiteY1" fmla="*/ 0 h 835379"/>
              <a:gd name="connsiteX2" fmla="*/ 10921196 w 11060429"/>
              <a:gd name="connsiteY2" fmla="*/ 0 h 835379"/>
              <a:gd name="connsiteX3" fmla="*/ 11060429 w 11060429"/>
              <a:gd name="connsiteY3" fmla="*/ 139233 h 835379"/>
              <a:gd name="connsiteX4" fmla="*/ 11060429 w 11060429"/>
              <a:gd name="connsiteY4" fmla="*/ 696146 h 835379"/>
              <a:gd name="connsiteX5" fmla="*/ 10921196 w 11060429"/>
              <a:gd name="connsiteY5" fmla="*/ 835379 h 835379"/>
              <a:gd name="connsiteX6" fmla="*/ 139233 w 11060429"/>
              <a:gd name="connsiteY6" fmla="*/ 835379 h 835379"/>
              <a:gd name="connsiteX7" fmla="*/ 0 w 11060429"/>
              <a:gd name="connsiteY7" fmla="*/ 696146 h 835379"/>
              <a:gd name="connsiteX8" fmla="*/ 0 w 11060429"/>
              <a:gd name="connsiteY8" fmla="*/ 139233 h 83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60429" h="835379">
                <a:moveTo>
                  <a:pt x="0" y="139233"/>
                </a:moveTo>
                <a:cubicBezTo>
                  <a:pt x="0" y="62337"/>
                  <a:pt x="62337" y="0"/>
                  <a:pt x="139233" y="0"/>
                </a:cubicBezTo>
                <a:lnTo>
                  <a:pt x="10921196" y="0"/>
                </a:lnTo>
                <a:cubicBezTo>
                  <a:pt x="10998092" y="0"/>
                  <a:pt x="11060429" y="62337"/>
                  <a:pt x="11060429" y="139233"/>
                </a:cubicBezTo>
                <a:lnTo>
                  <a:pt x="11060429" y="696146"/>
                </a:lnTo>
                <a:cubicBezTo>
                  <a:pt x="11060429" y="773042"/>
                  <a:pt x="10998092" y="835379"/>
                  <a:pt x="10921196" y="835379"/>
                </a:cubicBezTo>
                <a:lnTo>
                  <a:pt x="139233" y="835379"/>
                </a:lnTo>
                <a:cubicBezTo>
                  <a:pt x="62337" y="835379"/>
                  <a:pt x="0" y="773042"/>
                  <a:pt x="0" y="696146"/>
                </a:cubicBezTo>
                <a:lnTo>
                  <a:pt x="0" y="139233"/>
                </a:lnTo>
                <a:close/>
              </a:path>
            </a:pathLst>
          </a:custGeom>
          <a:solidFill>
            <a:srgbClr val="156082">
              <a:alpha val="6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790" tIns="120790" rIns="120790" bIns="120790" numCol="1" spcCol="1270" anchor="ctr" anchorCtr="0">
            <a:noAutofit/>
          </a:bodyPr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kern="1200"/>
              <a:t>Our vision is to become a leading Digital Nation in the world, driven by a Digital Government that is citizen-centric, responsive, adaptable and caters to the evolving needs of the citizens.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44504" y="7627621"/>
            <a:ext cx="246888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defPPr>
              <a:defRPr lang="en-US"/>
            </a:defPPr>
            <a:lvl1pPr marL="0" algn="r" defTabSz="548640" rtl="0" eaLnBrk="1" latinLnBrk="0" hangingPunct="1">
              <a:defRPr sz="144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EB7D3C-0E4C-4373-9A34-E7674E85243A}" type="slidenum">
              <a:rPr lang="en-ZA" smtClean="0"/>
              <a:pPr/>
              <a:t>2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559051-3414-4AE0-3BA1-82604220D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6699"/>
                </a:solidFill>
              </a:rPr>
              <a:t> Introduction </a:t>
            </a:r>
          </a:p>
        </p:txBody>
      </p:sp>
      <p:pic>
        <p:nvPicPr>
          <p:cNvPr id="14" name="Google Shape;687;p123">
            <a:extLst>
              <a:ext uri="{FF2B5EF4-FFF2-40B4-BE49-F238E27FC236}">
                <a16:creationId xmlns:a16="http://schemas.microsoft.com/office/drawing/2014/main" id="{995ACF72-3F49-D58B-5812-92867BCFB8B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17835"/>
          <a:stretch/>
        </p:blipFill>
        <p:spPr>
          <a:xfrm>
            <a:off x="10565947" y="331396"/>
            <a:ext cx="1393326" cy="13255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927714-656F-1DAC-5512-38A5E116E352}"/>
              </a:ext>
            </a:extLst>
          </p:cNvPr>
          <p:cNvCxnSpPr>
            <a:cxnSpLocks/>
          </p:cNvCxnSpPr>
          <p:nvPr/>
        </p:nvCxnSpPr>
        <p:spPr>
          <a:xfrm>
            <a:off x="662609" y="596348"/>
            <a:ext cx="0" cy="742122"/>
          </a:xfrm>
          <a:prstGeom prst="line">
            <a:avLst/>
          </a:prstGeom>
          <a:ln w="57150">
            <a:solidFill>
              <a:srgbClr val="15608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916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28CF592C-697B-00CD-D6CE-01ADA3D33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6699"/>
                </a:solidFill>
              </a:rPr>
              <a:t> Overview of South Africa’s Delegation</a:t>
            </a:r>
            <a:endParaRPr lang="en-US" dirty="0">
              <a:solidFill>
                <a:srgbClr val="336699"/>
              </a:solidFill>
            </a:endParaRP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6AB900D5-C909-B070-C2D4-5707C97E9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6894" y="1726853"/>
            <a:ext cx="4956313" cy="4799749"/>
          </a:xfrm>
        </p:spPr>
        <p:txBody>
          <a:bodyPr>
            <a:normAutofit/>
          </a:bodyPr>
          <a:lstStyle/>
          <a:p>
            <a:pPr algn="just"/>
            <a:r>
              <a:rPr lang="en-US" sz="2000"/>
              <a:t>Broad spectrum of representation from various departments and entities highlights our commitment to digital transformation as a national priority.</a:t>
            </a:r>
          </a:p>
          <a:p>
            <a:pPr algn="just"/>
            <a:r>
              <a:rPr lang="en-US" sz="2000"/>
              <a:t>This is aligned with our vision to become an inclusive and citizen-centric digital nation.</a:t>
            </a:r>
          </a:p>
          <a:p>
            <a:pPr algn="just"/>
            <a:r>
              <a:rPr lang="en-US" sz="2000"/>
              <a:t>Gratitude to the: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600"/>
              <a:t>Host Country – India.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600"/>
              <a:t>Bill &amp; Melinda Gates Foundation.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600"/>
              <a:t>Institutions from India that will be sharing their knowledge and expertise during this study tour.</a:t>
            </a:r>
          </a:p>
          <a:p>
            <a:pPr algn="just"/>
            <a:r>
              <a:rPr lang="en-US" sz="2000"/>
              <a:t>India's global leadership in Digital Public Infrastructure (DPI) presents a critical learning opportunity.</a:t>
            </a:r>
            <a:endParaRPr lang="en-US" sz="2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DFF7557-1CF0-0716-161D-333CF546A747}"/>
              </a:ext>
            </a:extLst>
          </p:cNvPr>
          <p:cNvGrpSpPr/>
          <p:nvPr/>
        </p:nvGrpSpPr>
        <p:grpSpPr>
          <a:xfrm>
            <a:off x="662609" y="1555642"/>
            <a:ext cx="5617643" cy="4764757"/>
            <a:chOff x="650636" y="1338472"/>
            <a:chExt cx="5617643" cy="4764757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15191A9-1BF8-246D-01D8-6743EB428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3148" y="1338472"/>
              <a:ext cx="5605131" cy="4764757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B80C691-8E17-DE2E-B1DC-C8C1982D5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73933" y="3289787"/>
              <a:ext cx="1605879" cy="1174451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72476CE-4041-E048-92D2-14A00FF1F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3149" y="4054478"/>
              <a:ext cx="1605880" cy="625377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61DF6C9-3A2B-BB7D-0DD9-32833D592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29614" y="4277500"/>
              <a:ext cx="1053570" cy="1136658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2EFFB1F-11B7-2DFB-5B36-8921C8363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0636" y="3139814"/>
              <a:ext cx="1605880" cy="578993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F23A743-5A58-4C4F-7508-09F2CD3D1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72336" y="2224127"/>
              <a:ext cx="1879602" cy="539515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9913C96-204A-F9E9-B092-C7DE4C32C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30804" y="4969143"/>
              <a:ext cx="1883163" cy="668244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3433D5B-BFF7-D522-66E2-10BA612BF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50131" y="2091184"/>
              <a:ext cx="1605880" cy="712958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654D82B-BEB4-D354-F076-3673FF13A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329614" y="3217241"/>
              <a:ext cx="1938665" cy="737407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" name="Picture 2" descr="SARS Logo correct logo | SDC">
              <a:extLst>
                <a:ext uri="{FF2B5EF4-FFF2-40B4-BE49-F238E27FC236}">
                  <a16:creationId xmlns:a16="http://schemas.microsoft.com/office/drawing/2014/main" id="{8C525FDB-F1E5-E841-8DBF-B4FA5520A7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0895" y="1425625"/>
              <a:ext cx="1571008" cy="568596"/>
            </a:xfrm>
            <a:prstGeom prst="rect">
              <a:avLst/>
            </a:prstGeom>
            <a:noFill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36932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PU with binary numbers and blueprint">
            <a:extLst>
              <a:ext uri="{FF2B5EF4-FFF2-40B4-BE49-F238E27FC236}">
                <a16:creationId xmlns:a16="http://schemas.microsoft.com/office/drawing/2014/main" id="{6E7B3BC6-17F8-D532-0B70-15CC195E6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757"/>
            <a:ext cx="12192000" cy="685799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8F3D20F-C212-205E-1382-4CE2E40096DE}"/>
              </a:ext>
            </a:extLst>
          </p:cNvPr>
          <p:cNvSpPr/>
          <p:nvPr/>
        </p:nvSpPr>
        <p:spPr>
          <a:xfrm>
            <a:off x="1051560" y="1812329"/>
            <a:ext cx="1024378" cy="91440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D570B4-541E-AEF9-BD31-ADD707169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61" y="331397"/>
            <a:ext cx="10226496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G20 Vision – Towards Solidarity, Equality &amp; Sustainability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6F899F4-1721-49E7-1F68-13868EA5E3DB}"/>
              </a:ext>
            </a:extLst>
          </p:cNvPr>
          <p:cNvSpPr/>
          <p:nvPr/>
        </p:nvSpPr>
        <p:spPr>
          <a:xfrm>
            <a:off x="2077485" y="1900266"/>
            <a:ext cx="8945312" cy="760207"/>
          </a:xfrm>
          <a:custGeom>
            <a:avLst/>
            <a:gdLst>
              <a:gd name="connsiteX0" fmla="*/ 0 w 10515600"/>
              <a:gd name="connsiteY0" fmla="*/ 229130 h 1374750"/>
              <a:gd name="connsiteX1" fmla="*/ 229130 w 10515600"/>
              <a:gd name="connsiteY1" fmla="*/ 0 h 1374750"/>
              <a:gd name="connsiteX2" fmla="*/ 10286470 w 10515600"/>
              <a:gd name="connsiteY2" fmla="*/ 0 h 1374750"/>
              <a:gd name="connsiteX3" fmla="*/ 10515600 w 10515600"/>
              <a:gd name="connsiteY3" fmla="*/ 229130 h 1374750"/>
              <a:gd name="connsiteX4" fmla="*/ 10515600 w 10515600"/>
              <a:gd name="connsiteY4" fmla="*/ 1145620 h 1374750"/>
              <a:gd name="connsiteX5" fmla="*/ 10286470 w 10515600"/>
              <a:gd name="connsiteY5" fmla="*/ 1374750 h 1374750"/>
              <a:gd name="connsiteX6" fmla="*/ 229130 w 10515600"/>
              <a:gd name="connsiteY6" fmla="*/ 1374750 h 1374750"/>
              <a:gd name="connsiteX7" fmla="*/ 0 w 10515600"/>
              <a:gd name="connsiteY7" fmla="*/ 1145620 h 1374750"/>
              <a:gd name="connsiteX8" fmla="*/ 0 w 10515600"/>
              <a:gd name="connsiteY8" fmla="*/ 229130 h 137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5600" h="1374750">
                <a:moveTo>
                  <a:pt x="0" y="229130"/>
                </a:moveTo>
                <a:cubicBezTo>
                  <a:pt x="0" y="102585"/>
                  <a:pt x="102585" y="0"/>
                  <a:pt x="229130" y="0"/>
                </a:cubicBezTo>
                <a:lnTo>
                  <a:pt x="10286470" y="0"/>
                </a:lnTo>
                <a:cubicBezTo>
                  <a:pt x="10413015" y="0"/>
                  <a:pt x="10515600" y="102585"/>
                  <a:pt x="10515600" y="229130"/>
                </a:cubicBezTo>
                <a:lnTo>
                  <a:pt x="10515600" y="1145620"/>
                </a:lnTo>
                <a:cubicBezTo>
                  <a:pt x="10515600" y="1272165"/>
                  <a:pt x="10413015" y="1374750"/>
                  <a:pt x="10286470" y="1374750"/>
                </a:cubicBezTo>
                <a:lnTo>
                  <a:pt x="229130" y="1374750"/>
                </a:lnTo>
                <a:cubicBezTo>
                  <a:pt x="102585" y="1374750"/>
                  <a:pt x="0" y="1272165"/>
                  <a:pt x="0" y="1145620"/>
                </a:cubicBezTo>
                <a:lnTo>
                  <a:pt x="0" y="229130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360" tIns="162360" rIns="162360" bIns="162360" numCol="1" spcCol="1270" anchor="ctr" anchorCtr="0">
            <a:noAutofit/>
          </a:bodyPr>
          <a:lstStyle/>
          <a:p>
            <a:pPr marL="0" lvl="0" indent="0" algn="just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South Africa will champion the developmental agenda during our Presidency of the G20.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4638015-7453-19F0-9D28-9590A34761E0}"/>
              </a:ext>
            </a:extLst>
          </p:cNvPr>
          <p:cNvSpPr/>
          <p:nvPr/>
        </p:nvSpPr>
        <p:spPr>
          <a:xfrm>
            <a:off x="2096777" y="3115582"/>
            <a:ext cx="8888580" cy="760207"/>
          </a:xfrm>
          <a:custGeom>
            <a:avLst/>
            <a:gdLst>
              <a:gd name="connsiteX0" fmla="*/ 0 w 10515600"/>
              <a:gd name="connsiteY0" fmla="*/ 229130 h 1374750"/>
              <a:gd name="connsiteX1" fmla="*/ 229130 w 10515600"/>
              <a:gd name="connsiteY1" fmla="*/ 0 h 1374750"/>
              <a:gd name="connsiteX2" fmla="*/ 10286470 w 10515600"/>
              <a:gd name="connsiteY2" fmla="*/ 0 h 1374750"/>
              <a:gd name="connsiteX3" fmla="*/ 10515600 w 10515600"/>
              <a:gd name="connsiteY3" fmla="*/ 229130 h 1374750"/>
              <a:gd name="connsiteX4" fmla="*/ 10515600 w 10515600"/>
              <a:gd name="connsiteY4" fmla="*/ 1145620 h 1374750"/>
              <a:gd name="connsiteX5" fmla="*/ 10286470 w 10515600"/>
              <a:gd name="connsiteY5" fmla="*/ 1374750 h 1374750"/>
              <a:gd name="connsiteX6" fmla="*/ 229130 w 10515600"/>
              <a:gd name="connsiteY6" fmla="*/ 1374750 h 1374750"/>
              <a:gd name="connsiteX7" fmla="*/ 0 w 10515600"/>
              <a:gd name="connsiteY7" fmla="*/ 1145620 h 1374750"/>
              <a:gd name="connsiteX8" fmla="*/ 0 w 10515600"/>
              <a:gd name="connsiteY8" fmla="*/ 229130 h 137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5600" h="1374750">
                <a:moveTo>
                  <a:pt x="0" y="229130"/>
                </a:moveTo>
                <a:cubicBezTo>
                  <a:pt x="0" y="102585"/>
                  <a:pt x="102585" y="0"/>
                  <a:pt x="229130" y="0"/>
                </a:cubicBezTo>
                <a:lnTo>
                  <a:pt x="10286470" y="0"/>
                </a:lnTo>
                <a:cubicBezTo>
                  <a:pt x="10413015" y="0"/>
                  <a:pt x="10515600" y="102585"/>
                  <a:pt x="10515600" y="229130"/>
                </a:cubicBezTo>
                <a:lnTo>
                  <a:pt x="10515600" y="1145620"/>
                </a:lnTo>
                <a:cubicBezTo>
                  <a:pt x="10515600" y="1272165"/>
                  <a:pt x="10413015" y="1374750"/>
                  <a:pt x="10286470" y="1374750"/>
                </a:cubicBezTo>
                <a:lnTo>
                  <a:pt x="229130" y="1374750"/>
                </a:lnTo>
                <a:cubicBezTo>
                  <a:pt x="102585" y="1374750"/>
                  <a:pt x="0" y="1272165"/>
                  <a:pt x="0" y="1145620"/>
                </a:cubicBezTo>
                <a:lnTo>
                  <a:pt x="0" y="229130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360" tIns="162360" rIns="162360" bIns="162360" numCol="1" spcCol="1270" anchor="ctr" anchorCtr="0">
            <a:noAutofit/>
          </a:bodyPr>
          <a:lstStyle/>
          <a:p>
            <a:pPr algn="just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/>
              <a:t>South Africa will collaborate with other nations to bring lasting change to the global economic system.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8F8D32F-3115-0C12-5BF0-87531EF0AB52}"/>
              </a:ext>
            </a:extLst>
          </p:cNvPr>
          <p:cNvSpPr/>
          <p:nvPr/>
        </p:nvSpPr>
        <p:spPr>
          <a:xfrm>
            <a:off x="2075938" y="4325752"/>
            <a:ext cx="8948407" cy="760207"/>
          </a:xfrm>
          <a:custGeom>
            <a:avLst/>
            <a:gdLst>
              <a:gd name="connsiteX0" fmla="*/ 0 w 10515600"/>
              <a:gd name="connsiteY0" fmla="*/ 229130 h 1374750"/>
              <a:gd name="connsiteX1" fmla="*/ 229130 w 10515600"/>
              <a:gd name="connsiteY1" fmla="*/ 0 h 1374750"/>
              <a:gd name="connsiteX2" fmla="*/ 10286470 w 10515600"/>
              <a:gd name="connsiteY2" fmla="*/ 0 h 1374750"/>
              <a:gd name="connsiteX3" fmla="*/ 10515600 w 10515600"/>
              <a:gd name="connsiteY3" fmla="*/ 229130 h 1374750"/>
              <a:gd name="connsiteX4" fmla="*/ 10515600 w 10515600"/>
              <a:gd name="connsiteY4" fmla="*/ 1145620 h 1374750"/>
              <a:gd name="connsiteX5" fmla="*/ 10286470 w 10515600"/>
              <a:gd name="connsiteY5" fmla="*/ 1374750 h 1374750"/>
              <a:gd name="connsiteX6" fmla="*/ 229130 w 10515600"/>
              <a:gd name="connsiteY6" fmla="*/ 1374750 h 1374750"/>
              <a:gd name="connsiteX7" fmla="*/ 0 w 10515600"/>
              <a:gd name="connsiteY7" fmla="*/ 1145620 h 1374750"/>
              <a:gd name="connsiteX8" fmla="*/ 0 w 10515600"/>
              <a:gd name="connsiteY8" fmla="*/ 229130 h 137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5600" h="1374750">
                <a:moveTo>
                  <a:pt x="0" y="229130"/>
                </a:moveTo>
                <a:cubicBezTo>
                  <a:pt x="0" y="102585"/>
                  <a:pt x="102585" y="0"/>
                  <a:pt x="229130" y="0"/>
                </a:cubicBezTo>
                <a:lnTo>
                  <a:pt x="10286470" y="0"/>
                </a:lnTo>
                <a:cubicBezTo>
                  <a:pt x="10413015" y="0"/>
                  <a:pt x="10515600" y="102585"/>
                  <a:pt x="10515600" y="229130"/>
                </a:cubicBezTo>
                <a:lnTo>
                  <a:pt x="10515600" y="1145620"/>
                </a:lnTo>
                <a:cubicBezTo>
                  <a:pt x="10515600" y="1272165"/>
                  <a:pt x="10413015" y="1374750"/>
                  <a:pt x="10286470" y="1374750"/>
                </a:cubicBezTo>
                <a:lnTo>
                  <a:pt x="229130" y="1374750"/>
                </a:lnTo>
                <a:cubicBezTo>
                  <a:pt x="102585" y="1374750"/>
                  <a:pt x="0" y="1272165"/>
                  <a:pt x="0" y="1145620"/>
                </a:cubicBezTo>
                <a:lnTo>
                  <a:pt x="0" y="229130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360" tIns="162360" rIns="162360" bIns="162360" numCol="1" spcCol="1270" anchor="ctr" anchorCtr="0">
            <a:noAutofit/>
          </a:bodyPr>
          <a:lstStyle/>
          <a:p>
            <a:pPr marL="0" lvl="0" indent="0" algn="just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We are committed to promoting the AU’s aspirations and the sustainable development of the African continent.</a:t>
            </a:r>
          </a:p>
        </p:txBody>
      </p:sp>
      <p:pic>
        <p:nvPicPr>
          <p:cNvPr id="19" name="Graphic 18" descr="Handshake outline">
            <a:extLst>
              <a:ext uri="{FF2B5EF4-FFF2-40B4-BE49-F238E27FC236}">
                <a16:creationId xmlns:a16="http://schemas.microsoft.com/office/drawing/2014/main" id="{B434657E-F04C-AB71-8AD2-1EFE96165D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9721" y="3135869"/>
            <a:ext cx="914400" cy="914400"/>
          </a:xfrm>
          <a:prstGeom prst="rect">
            <a:avLst/>
          </a:prstGeom>
        </p:spPr>
      </p:pic>
      <p:pic>
        <p:nvPicPr>
          <p:cNvPr id="21" name="Graphic 20" descr="Earth globe: Africa and Europe with solid fill">
            <a:extLst>
              <a:ext uri="{FF2B5EF4-FFF2-40B4-BE49-F238E27FC236}">
                <a16:creationId xmlns:a16="http://schemas.microsoft.com/office/drawing/2014/main" id="{8A854041-4042-472A-D88A-12DDFD6818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6549" y="4225706"/>
            <a:ext cx="914400" cy="914400"/>
          </a:xfrm>
          <a:prstGeom prst="rect">
            <a:avLst/>
          </a:prstGeom>
        </p:spPr>
      </p:pic>
      <p:pic>
        <p:nvPicPr>
          <p:cNvPr id="27" name="Google Shape;687;p123">
            <a:extLst>
              <a:ext uri="{FF2B5EF4-FFF2-40B4-BE49-F238E27FC236}">
                <a16:creationId xmlns:a16="http://schemas.microsoft.com/office/drawing/2014/main" id="{4E7E8652-43DF-E082-B38F-FE2CE67A32B2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b="17835"/>
          <a:stretch/>
        </p:blipFill>
        <p:spPr>
          <a:xfrm>
            <a:off x="10565947" y="331396"/>
            <a:ext cx="1393326" cy="13255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AEEFD79-ADAF-648E-B358-956F3B82D418}"/>
              </a:ext>
            </a:extLst>
          </p:cNvPr>
          <p:cNvCxnSpPr>
            <a:cxnSpLocks/>
          </p:cNvCxnSpPr>
          <p:nvPr/>
        </p:nvCxnSpPr>
        <p:spPr>
          <a:xfrm>
            <a:off x="662609" y="596348"/>
            <a:ext cx="0" cy="74212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E02CF92-B1D0-3B91-C3EA-F3B05F853931}"/>
              </a:ext>
            </a:extLst>
          </p:cNvPr>
          <p:cNvSpPr/>
          <p:nvPr/>
        </p:nvSpPr>
        <p:spPr>
          <a:xfrm>
            <a:off x="2075938" y="5590072"/>
            <a:ext cx="8948407" cy="760207"/>
          </a:xfrm>
          <a:custGeom>
            <a:avLst/>
            <a:gdLst>
              <a:gd name="connsiteX0" fmla="*/ 0 w 10515600"/>
              <a:gd name="connsiteY0" fmla="*/ 229130 h 1374750"/>
              <a:gd name="connsiteX1" fmla="*/ 229130 w 10515600"/>
              <a:gd name="connsiteY1" fmla="*/ 0 h 1374750"/>
              <a:gd name="connsiteX2" fmla="*/ 10286470 w 10515600"/>
              <a:gd name="connsiteY2" fmla="*/ 0 h 1374750"/>
              <a:gd name="connsiteX3" fmla="*/ 10515600 w 10515600"/>
              <a:gd name="connsiteY3" fmla="*/ 229130 h 1374750"/>
              <a:gd name="connsiteX4" fmla="*/ 10515600 w 10515600"/>
              <a:gd name="connsiteY4" fmla="*/ 1145620 h 1374750"/>
              <a:gd name="connsiteX5" fmla="*/ 10286470 w 10515600"/>
              <a:gd name="connsiteY5" fmla="*/ 1374750 h 1374750"/>
              <a:gd name="connsiteX6" fmla="*/ 229130 w 10515600"/>
              <a:gd name="connsiteY6" fmla="*/ 1374750 h 1374750"/>
              <a:gd name="connsiteX7" fmla="*/ 0 w 10515600"/>
              <a:gd name="connsiteY7" fmla="*/ 1145620 h 1374750"/>
              <a:gd name="connsiteX8" fmla="*/ 0 w 10515600"/>
              <a:gd name="connsiteY8" fmla="*/ 229130 h 137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5600" h="1374750">
                <a:moveTo>
                  <a:pt x="0" y="229130"/>
                </a:moveTo>
                <a:cubicBezTo>
                  <a:pt x="0" y="102585"/>
                  <a:pt x="102585" y="0"/>
                  <a:pt x="229130" y="0"/>
                </a:cubicBezTo>
                <a:lnTo>
                  <a:pt x="10286470" y="0"/>
                </a:lnTo>
                <a:cubicBezTo>
                  <a:pt x="10413015" y="0"/>
                  <a:pt x="10515600" y="102585"/>
                  <a:pt x="10515600" y="229130"/>
                </a:cubicBezTo>
                <a:lnTo>
                  <a:pt x="10515600" y="1145620"/>
                </a:lnTo>
                <a:cubicBezTo>
                  <a:pt x="10515600" y="1272165"/>
                  <a:pt x="10413015" y="1374750"/>
                  <a:pt x="10286470" y="1374750"/>
                </a:cubicBezTo>
                <a:lnTo>
                  <a:pt x="229130" y="1374750"/>
                </a:lnTo>
                <a:cubicBezTo>
                  <a:pt x="102585" y="1374750"/>
                  <a:pt x="0" y="1272165"/>
                  <a:pt x="0" y="1145620"/>
                </a:cubicBezTo>
                <a:lnTo>
                  <a:pt x="0" y="229130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360" tIns="162360" rIns="162360" bIns="162360" numCol="1" spcCol="1270" anchor="ctr" anchorCtr="0">
            <a:noAutofit/>
          </a:bodyPr>
          <a:lstStyle/>
          <a:p>
            <a:pPr marL="0" lvl="0" indent="0" algn="just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South Africa is further committed to addressing climate change and finding sustainable solutions for the future of all nations.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82DB29F-697D-8A51-9388-F1CFC9DAAD3C}"/>
              </a:ext>
            </a:extLst>
          </p:cNvPr>
          <p:cNvSpPr/>
          <p:nvPr/>
        </p:nvSpPr>
        <p:spPr>
          <a:xfrm>
            <a:off x="1051560" y="3050702"/>
            <a:ext cx="1024378" cy="91440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1C56113-120E-0674-4413-6C82BB5B68DB}"/>
              </a:ext>
            </a:extLst>
          </p:cNvPr>
          <p:cNvSpPr/>
          <p:nvPr/>
        </p:nvSpPr>
        <p:spPr>
          <a:xfrm>
            <a:off x="1051560" y="4225706"/>
            <a:ext cx="1024378" cy="91440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72C3E69-3272-A42A-F2EE-6CBB32754B42}"/>
              </a:ext>
            </a:extLst>
          </p:cNvPr>
          <p:cNvSpPr/>
          <p:nvPr/>
        </p:nvSpPr>
        <p:spPr>
          <a:xfrm>
            <a:off x="1051560" y="5492121"/>
            <a:ext cx="1024378" cy="91440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 descr="Business Growth with solid fill">
            <a:extLst>
              <a:ext uri="{FF2B5EF4-FFF2-40B4-BE49-F238E27FC236}">
                <a16:creationId xmlns:a16="http://schemas.microsoft.com/office/drawing/2014/main" id="{4141A38A-E48A-E980-3A1F-0DE26D095D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46343" y="1839936"/>
            <a:ext cx="870181" cy="870181"/>
          </a:xfrm>
          <a:prstGeom prst="rect">
            <a:avLst/>
          </a:prstGeom>
        </p:spPr>
      </p:pic>
      <p:pic>
        <p:nvPicPr>
          <p:cNvPr id="20" name="Graphic 19" descr="Sustainability with solid fill">
            <a:extLst>
              <a:ext uri="{FF2B5EF4-FFF2-40B4-BE49-F238E27FC236}">
                <a16:creationId xmlns:a16="http://schemas.microsoft.com/office/drawing/2014/main" id="{FFB7FB87-E121-7083-F873-4B6ADF9892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67655" y="5561609"/>
            <a:ext cx="788670" cy="78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57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EF9CB9A5-6EA9-4127-89F2-A3D49DC5F47E}"/>
              </a:ext>
            </a:extLst>
          </p:cNvPr>
          <p:cNvSpPr txBox="1"/>
          <p:nvPr/>
        </p:nvSpPr>
        <p:spPr>
          <a:xfrm>
            <a:off x="1454295" y="1883827"/>
            <a:ext cx="10094110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40" b="1" dirty="0"/>
              <a:t>High Internet &amp; Device Penetration Rate: </a:t>
            </a:r>
            <a:r>
              <a:rPr lang="en-US" sz="1440" dirty="0"/>
              <a:t>South Africa has experienced a high mobile penetration rate, contributing towards </a:t>
            </a:r>
            <a:br>
              <a:rPr lang="en-US" sz="1440" dirty="0"/>
            </a:br>
            <a:r>
              <a:rPr lang="en-US" sz="1440" dirty="0"/>
              <a:t>digital inclusion and equitable access to Government digital services.  </a:t>
            </a:r>
          </a:p>
        </p:txBody>
      </p:sp>
      <p:pic>
        <p:nvPicPr>
          <p:cNvPr id="3074" name="Picture 2" descr="Mobile phone - Free electronics icons">
            <a:extLst>
              <a:ext uri="{FF2B5EF4-FFF2-40B4-BE49-F238E27FC236}">
                <a16:creationId xmlns:a16="http://schemas.microsoft.com/office/drawing/2014/main" id="{AAB89921-C4EA-4731-8810-86CC4B584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76" y="1898381"/>
            <a:ext cx="641599" cy="58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loud computing - Free multimedia icons">
            <a:extLst>
              <a:ext uri="{FF2B5EF4-FFF2-40B4-BE49-F238E27FC236}">
                <a16:creationId xmlns:a16="http://schemas.microsoft.com/office/drawing/2014/main" id="{C19C0725-D7B6-483D-ADA8-D2388D07F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57" y="2613216"/>
            <a:ext cx="758124" cy="74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91AD5C-E766-43E3-999B-E5CC7E1C751A}"/>
              </a:ext>
            </a:extLst>
          </p:cNvPr>
          <p:cNvSpPr txBox="1"/>
          <p:nvPr/>
        </p:nvSpPr>
        <p:spPr>
          <a:xfrm>
            <a:off x="1454295" y="2567885"/>
            <a:ext cx="1009411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40" b="1" dirty="0"/>
              <a:t>Cloud Computing: </a:t>
            </a:r>
            <a:r>
              <a:rPr lang="en-US" sz="1440" dirty="0"/>
              <a:t>The South African Government has implemented a Government Private Cloud Ecosystem (GPCE), a key step towards the digital transformation of the public sector.  Complemented by the National Data &amp; Cloud Policy.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C27597-0E55-422A-9FCE-E863E9B49B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951" y="3476343"/>
            <a:ext cx="699024" cy="6990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807644-1320-48A1-9D3C-F857221F05A5}"/>
              </a:ext>
            </a:extLst>
          </p:cNvPr>
          <p:cNvSpPr txBox="1"/>
          <p:nvPr/>
        </p:nvSpPr>
        <p:spPr>
          <a:xfrm>
            <a:off x="1454295" y="3355885"/>
            <a:ext cx="994141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40" b="1" dirty="0"/>
              <a:t>Broadband Connectivity: </a:t>
            </a:r>
            <a:r>
              <a:rPr lang="en-US" sz="1440" dirty="0"/>
              <a:t>The South African national broadband policy is aimed at improving internet access, including in underserved areas. The SA Connect Phase 1 connected 970 government facilities, while Phase 2 plans to connect over 42,000 sites, (schools and healthcare facilities), and households by 2026.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C7E711-BC8E-4ECD-8034-9E02E29118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11" y="4328427"/>
            <a:ext cx="699024" cy="7726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0940A2B-B50B-43ED-BEE4-8501B384DA56}"/>
              </a:ext>
            </a:extLst>
          </p:cNvPr>
          <p:cNvSpPr txBox="1"/>
          <p:nvPr/>
        </p:nvSpPr>
        <p:spPr>
          <a:xfrm>
            <a:off x="1410651" y="4269868"/>
            <a:ext cx="10072566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40" b="1" dirty="0"/>
              <a:t>Skills Development: </a:t>
            </a:r>
            <a:r>
              <a:rPr lang="en-US" sz="1440" dirty="0"/>
              <a:t>The South African government has made progress through various initiatives to equip the South African</a:t>
            </a:r>
          </a:p>
          <a:p>
            <a:r>
              <a:rPr lang="en-US" sz="1440" dirty="0"/>
              <a:t>society with digital skills as a foundation for a digitally inclusive society. Focus on skills such as data analytics, cybersecurity, </a:t>
            </a:r>
            <a:br>
              <a:rPr lang="en-US" sz="1440" dirty="0"/>
            </a:br>
            <a:r>
              <a:rPr lang="en-US" sz="1440" dirty="0"/>
              <a:t>coding, etc. Towards supporting the AI </a:t>
            </a:r>
            <a:r>
              <a:rPr lang="en-US" sz="1440" dirty="0" err="1"/>
              <a:t>programme</a:t>
            </a:r>
            <a:r>
              <a:rPr lang="en-US" sz="1440" dirty="0"/>
              <a:t>. The AI Institute has launched 4 hubs and plans to expand. </a:t>
            </a:r>
          </a:p>
        </p:txBody>
      </p:sp>
      <p:pic>
        <p:nvPicPr>
          <p:cNvPr id="16" name="Picture 1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3F61E8A1-C6B5-4557-B25C-F025871B0B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54" y="5416019"/>
            <a:ext cx="1263641" cy="37441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20F156A-D55A-438D-9B1B-7DC5AE41F438}"/>
              </a:ext>
            </a:extLst>
          </p:cNvPr>
          <p:cNvSpPr txBox="1"/>
          <p:nvPr/>
        </p:nvSpPr>
        <p:spPr>
          <a:xfrm>
            <a:off x="1488404" y="5166275"/>
            <a:ext cx="10191316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40" b="1" dirty="0"/>
              <a:t>e-Services: The South African State Information Technology Agency (</a:t>
            </a:r>
            <a:r>
              <a:rPr lang="en-US" sz="1440" dirty="0"/>
              <a:t>SITA) has delivered the eGovernment Portal as part of </a:t>
            </a:r>
          </a:p>
          <a:p>
            <a:r>
              <a:rPr lang="en-US" sz="1440" dirty="0"/>
              <a:t>the eGovernment National Strategy and Roadmap. The eGov Platform consists of a bouquet of services such as eRecrutiment, </a:t>
            </a:r>
          </a:p>
          <a:p>
            <a:r>
              <a:rPr lang="en-US" sz="1440" dirty="0" err="1"/>
              <a:t>ePermit</a:t>
            </a:r>
            <a:r>
              <a:rPr lang="en-US" sz="1440" dirty="0"/>
              <a:t>, </a:t>
            </a:r>
            <a:r>
              <a:rPr lang="en-US" sz="1440" dirty="0" err="1"/>
              <a:t>eMatric</a:t>
            </a:r>
            <a:r>
              <a:rPr lang="en-US" sz="1440" dirty="0"/>
              <a:t> services (e.g. registration, re-issue &amp; re-mark), </a:t>
            </a:r>
            <a:r>
              <a:rPr lang="en-US" sz="1440" dirty="0" err="1"/>
              <a:t>eComplaints</a:t>
            </a:r>
            <a:r>
              <a:rPr lang="en-US" sz="1440" dirty="0"/>
              <a:t>, etc. </a:t>
            </a:r>
          </a:p>
        </p:txBody>
      </p:sp>
      <p:pic>
        <p:nvPicPr>
          <p:cNvPr id="3080" name="Picture 8" descr="eFiling">
            <a:extLst>
              <a:ext uri="{FF2B5EF4-FFF2-40B4-BE49-F238E27FC236}">
                <a16:creationId xmlns:a16="http://schemas.microsoft.com/office/drawing/2014/main" id="{D4AA3D6A-CFAF-4B94-8401-095A3BA98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84" y="6108481"/>
            <a:ext cx="1245870" cy="30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4C89298-A27F-456E-B704-EA7EC2C07519}"/>
              </a:ext>
            </a:extLst>
          </p:cNvPr>
          <p:cNvSpPr txBox="1"/>
          <p:nvPr/>
        </p:nvSpPr>
        <p:spPr>
          <a:xfrm>
            <a:off x="1454295" y="5991072"/>
            <a:ext cx="10186763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40" b="1" dirty="0"/>
              <a:t>SARS e-Filling: The South African Revenue Service (SARS) </a:t>
            </a:r>
            <a:r>
              <a:rPr lang="en-US" sz="1440" dirty="0"/>
              <a:t>has delivered electronic filling service that enables taxpayers and </a:t>
            </a:r>
          </a:p>
          <a:p>
            <a:r>
              <a:rPr lang="en-US" sz="1440" dirty="0"/>
              <a:t>businesses to file their tax returns electronically.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42964DA-061F-D58E-EC1A-01FE38CCC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61" y="331397"/>
            <a:ext cx="10226496" cy="1325563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336699"/>
                </a:solidFill>
              </a:rPr>
              <a:t>Digital Transformation in South Africa:</a:t>
            </a:r>
            <a:br>
              <a:rPr lang="en-US" dirty="0">
                <a:solidFill>
                  <a:srgbClr val="336699"/>
                </a:solidFill>
              </a:rPr>
            </a:br>
            <a:r>
              <a:rPr lang="en-US" dirty="0">
                <a:solidFill>
                  <a:srgbClr val="336699"/>
                </a:solidFill>
              </a:rPr>
              <a:t>Key Achievements</a:t>
            </a:r>
          </a:p>
        </p:txBody>
      </p:sp>
    </p:spTree>
    <p:extLst>
      <p:ext uri="{BB962C8B-B14F-4D97-AF65-F5344CB8AC3E}">
        <p14:creationId xmlns:p14="http://schemas.microsoft.com/office/powerpoint/2010/main" val="2173285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44504" y="7627621"/>
            <a:ext cx="246888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defPPr>
              <a:defRPr lang="en-US"/>
            </a:defPPr>
            <a:lvl1pPr marL="0" algn="r" defTabSz="548640" rtl="0" eaLnBrk="1" latinLnBrk="0" hangingPunct="1">
              <a:defRPr sz="144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EB7D3C-0E4C-4373-9A34-E7674E85243A}" type="slidenum">
              <a:rPr lang="en-ZA" smtClean="0"/>
              <a:pPr/>
              <a:t>6</a:t>
            </a:fld>
            <a:endParaRPr lang="en-Z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CD55E0-E2EB-4695-8B1C-E87AC4AA3FEB}"/>
              </a:ext>
            </a:extLst>
          </p:cNvPr>
          <p:cNvSpPr txBox="1"/>
          <p:nvPr/>
        </p:nvSpPr>
        <p:spPr>
          <a:xfrm>
            <a:off x="1257392" y="1605595"/>
            <a:ext cx="4523591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20" b="1" dirty="0"/>
              <a:t>Infrastructure Challenges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60" dirty="0"/>
              <a:t>Broadband connectivity gaps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60" dirty="0"/>
              <a:t>Outdated Infrastructure </a:t>
            </a:r>
            <a:endParaRPr lang="en-US" sz="132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BB8A4E-A1F4-4ADD-B373-0D3A9FCF6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84" y="1524383"/>
            <a:ext cx="835440" cy="8354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E0586B2-6173-45AD-9BED-58B278BB1EDA}"/>
              </a:ext>
            </a:extLst>
          </p:cNvPr>
          <p:cNvSpPr txBox="1"/>
          <p:nvPr/>
        </p:nvSpPr>
        <p:spPr>
          <a:xfrm>
            <a:off x="1257392" y="2519385"/>
            <a:ext cx="452359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20" b="1" dirty="0"/>
              <a:t>Digital Divide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60" dirty="0"/>
              <a:t>Lack of equitable access to ICT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60" dirty="0"/>
              <a:t>Affordability challenges (e.g. high data costs for unemployed and low-income populations)</a:t>
            </a:r>
            <a:endParaRPr lang="en-US" sz="132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E29B8E-14D6-444E-95FC-43C8C0B640A1}"/>
              </a:ext>
            </a:extLst>
          </p:cNvPr>
          <p:cNvSpPr txBox="1"/>
          <p:nvPr/>
        </p:nvSpPr>
        <p:spPr>
          <a:xfrm>
            <a:off x="1248538" y="4784853"/>
            <a:ext cx="4523591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20" b="1" dirty="0"/>
              <a:t>Cybersecurity Challenges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60" dirty="0"/>
              <a:t>Increasing Cybersecurity Threats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60" dirty="0"/>
              <a:t>Lack of robust and resilient Cybersecurity Framework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878A9B-09FA-40DE-B1B6-B0CF2F71602D}"/>
              </a:ext>
            </a:extLst>
          </p:cNvPr>
          <p:cNvSpPr txBox="1"/>
          <p:nvPr/>
        </p:nvSpPr>
        <p:spPr>
          <a:xfrm>
            <a:off x="8407619" y="4221561"/>
            <a:ext cx="3484481" cy="655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60" b="1" dirty="0"/>
              <a:t>Fragmented Systems and Interoperability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Data Sharing and Exchange challenges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Lack of Systems Integration</a:t>
            </a:r>
            <a:endParaRPr lang="en-US" sz="126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CFAC5C-FBAE-4CD6-AD59-D91B9E29C406}"/>
              </a:ext>
            </a:extLst>
          </p:cNvPr>
          <p:cNvSpPr txBox="1"/>
          <p:nvPr/>
        </p:nvSpPr>
        <p:spPr>
          <a:xfrm>
            <a:off x="8372943" y="1736970"/>
            <a:ext cx="35191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60" b="1" dirty="0"/>
              <a:t>Funding Challenges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Budget constraints challenges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Competing priorities lead to insufficient </a:t>
            </a:r>
          </a:p>
          <a:p>
            <a:r>
              <a:rPr lang="en-US" sz="1200" dirty="0"/>
              <a:t>        investment in digital transformation initiatives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E2EF99-9790-4CA4-ACC6-ABDA27DDF2FF}"/>
              </a:ext>
            </a:extLst>
          </p:cNvPr>
          <p:cNvSpPr txBox="1"/>
          <p:nvPr/>
        </p:nvSpPr>
        <p:spPr>
          <a:xfrm>
            <a:off x="8407619" y="2873103"/>
            <a:ext cx="3484481" cy="84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60" b="1" dirty="0"/>
              <a:t>Capacity and Skills Shortages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Skills Shortage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Digital Skills/Literacy Gaps</a:t>
            </a:r>
            <a:endParaRPr lang="en-US" sz="1260" dirty="0"/>
          </a:p>
          <a:p>
            <a:endParaRPr lang="en-US" sz="126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E82ADE-B5A6-49D3-8743-D45A037A1C86}"/>
              </a:ext>
            </a:extLst>
          </p:cNvPr>
          <p:cNvSpPr txBox="1"/>
          <p:nvPr/>
        </p:nvSpPr>
        <p:spPr>
          <a:xfrm>
            <a:off x="8407619" y="5527882"/>
            <a:ext cx="3484481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60" b="1" dirty="0"/>
              <a:t>Policy Challenges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Ineffective Policy Implementation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Institutional Capacity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Ineffective Monitoring and Evaluation</a:t>
            </a:r>
            <a:endParaRPr lang="en-US" sz="126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4CF79BC-D149-4B6E-B353-99C6B58DEF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59" y="2854282"/>
            <a:ext cx="912530" cy="91253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E4B367F-B9C9-444E-BBF8-81DAB5EC78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979" y="5522610"/>
            <a:ext cx="933689" cy="933689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8A753A3-1505-455E-BDE7-1E90083119D1}"/>
              </a:ext>
            </a:extLst>
          </p:cNvPr>
          <p:cNvCxnSpPr>
            <a:cxnSpLocks/>
          </p:cNvCxnSpPr>
          <p:nvPr/>
        </p:nvCxnSpPr>
        <p:spPr>
          <a:xfrm>
            <a:off x="6106811" y="1524383"/>
            <a:ext cx="0" cy="528832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5D0D7DE3-D361-48AD-B8B8-243A2845E592}"/>
              </a:ext>
            </a:extLst>
          </p:cNvPr>
          <p:cNvSpPr/>
          <p:nvPr/>
        </p:nvSpPr>
        <p:spPr>
          <a:xfrm>
            <a:off x="6176085" y="3613431"/>
            <a:ext cx="1092301" cy="88011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D243B4B2-CAE4-4D78-A866-16CDDE7EE3D0}"/>
              </a:ext>
            </a:extLst>
          </p:cNvPr>
          <p:cNvSpPr/>
          <p:nvPr/>
        </p:nvSpPr>
        <p:spPr>
          <a:xfrm rot="10800000">
            <a:off x="4949468" y="3628705"/>
            <a:ext cx="1092301" cy="88011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  <p:pic>
        <p:nvPicPr>
          <p:cNvPr id="1026" name="Picture 2" descr="Digital divide - Free people icons">
            <a:extLst>
              <a:ext uri="{FF2B5EF4-FFF2-40B4-BE49-F238E27FC236}">
                <a16:creationId xmlns:a16="http://schemas.microsoft.com/office/drawing/2014/main" id="{4CC8BA1F-EB8D-4EF6-80AC-1EED207FA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55" y="2587965"/>
            <a:ext cx="721485" cy="67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969C9EC-11F3-4E71-A448-C045B17306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00" y="3591363"/>
            <a:ext cx="898986" cy="898986"/>
          </a:xfrm>
          <a:prstGeom prst="rect">
            <a:avLst/>
          </a:prstGeom>
        </p:spPr>
      </p:pic>
      <p:pic>
        <p:nvPicPr>
          <p:cNvPr id="1028" name="Picture 4" descr="Cyber security - Free security icons">
            <a:extLst>
              <a:ext uri="{FF2B5EF4-FFF2-40B4-BE49-F238E27FC236}">
                <a16:creationId xmlns:a16="http://schemas.microsoft.com/office/drawing/2014/main" id="{F9132DB1-BAEE-4622-927C-8AB9779DB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75" y="4662185"/>
            <a:ext cx="1015019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teroperability - Free business and finance icons">
            <a:extLst>
              <a:ext uri="{FF2B5EF4-FFF2-40B4-BE49-F238E27FC236}">
                <a16:creationId xmlns:a16="http://schemas.microsoft.com/office/drawing/2014/main" id="{478A49C5-A4EC-44B3-96A5-B5154D1CB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559" y="4142039"/>
            <a:ext cx="975114" cy="91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3D96C17-0031-43BC-BC0C-2BDC4447ED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477" y="1769614"/>
            <a:ext cx="933419" cy="76323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25C42CB-E4A1-41C8-9A83-814BA2E72B15}"/>
              </a:ext>
            </a:extLst>
          </p:cNvPr>
          <p:cNvSpPr txBox="1"/>
          <p:nvPr/>
        </p:nvSpPr>
        <p:spPr>
          <a:xfrm>
            <a:off x="1257393" y="3631653"/>
            <a:ext cx="452359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20" b="1" dirty="0"/>
              <a:t>Legacy Systems Challenges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60" dirty="0"/>
              <a:t>High Maintenance costs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60" dirty="0"/>
              <a:t>Security Vulnerabilities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60" dirty="0"/>
              <a:t>Compliance issues</a:t>
            </a:r>
            <a:endParaRPr lang="en-US" sz="132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D8FB6F-3108-462F-BD3D-DA18D6AABBE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0" y="5764355"/>
            <a:ext cx="872106" cy="87210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3852D97-9BB6-422B-AA66-D893923C80A7}"/>
              </a:ext>
            </a:extLst>
          </p:cNvPr>
          <p:cNvSpPr txBox="1"/>
          <p:nvPr/>
        </p:nvSpPr>
        <p:spPr>
          <a:xfrm>
            <a:off x="1248538" y="5923349"/>
            <a:ext cx="4523591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20" b="1" dirty="0"/>
              <a:t>Resistance to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60" dirty="0"/>
              <a:t>Cultural Resistance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60" dirty="0"/>
              <a:t>Slow progress due to bureaucratic processes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3B4670-9A76-900D-BE28-B32121D0A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93" y="525261"/>
            <a:ext cx="10226496" cy="1325563"/>
          </a:xfr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solidFill>
                  <a:srgbClr val="336699"/>
                </a:solidFill>
              </a:rPr>
              <a:t>Digital Transformation in South Africa</a:t>
            </a:r>
            <a:br>
              <a:rPr lang="en-US" dirty="0">
                <a:solidFill>
                  <a:srgbClr val="336699"/>
                </a:solidFill>
              </a:rPr>
            </a:br>
            <a:r>
              <a:rPr lang="en-US" dirty="0">
                <a:solidFill>
                  <a:srgbClr val="336699"/>
                </a:solidFill>
              </a:rPr>
              <a:t>Public Sector Challenges/Pain Points</a:t>
            </a:r>
            <a:br>
              <a:rPr lang="en-US" dirty="0">
                <a:solidFill>
                  <a:srgbClr val="336699"/>
                </a:solidFill>
              </a:rPr>
            </a:br>
            <a:endParaRPr lang="en-US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13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CF034-2447-6645-D431-74B62F5C0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987" y="331397"/>
            <a:ext cx="10226496" cy="1325563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rgbClr val="336699"/>
                </a:solidFill>
              </a:rPr>
              <a:t>Key Expectations and Learnings from India Study</a:t>
            </a:r>
            <a:endParaRPr lang="en-US" dirty="0">
              <a:solidFill>
                <a:srgbClr val="336699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0FDC603-8F08-50A9-A885-A9F3AE0E6EB3}"/>
              </a:ext>
            </a:extLst>
          </p:cNvPr>
          <p:cNvCxnSpPr>
            <a:cxnSpLocks/>
          </p:cNvCxnSpPr>
          <p:nvPr/>
        </p:nvCxnSpPr>
        <p:spPr>
          <a:xfrm>
            <a:off x="3373965" y="1399006"/>
            <a:ext cx="0" cy="4039268"/>
          </a:xfrm>
          <a:prstGeom prst="line">
            <a:avLst/>
          </a:prstGeom>
          <a:ln w="571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BFF6A37-881E-DCC2-4B01-B8188EEB17E7}"/>
              </a:ext>
            </a:extLst>
          </p:cNvPr>
          <p:cNvSpPr txBox="1"/>
          <p:nvPr/>
        </p:nvSpPr>
        <p:spPr>
          <a:xfrm>
            <a:off x="825988" y="1629797"/>
            <a:ext cx="2371795" cy="28944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/>
              <a:t>Digital Public Infrastructure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850A9C-4F54-269C-591A-E3032EAC0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765" y="2086968"/>
            <a:ext cx="833516" cy="8335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7AA87E-68A4-E7C7-BDE3-A048432B0D82}"/>
              </a:ext>
            </a:extLst>
          </p:cNvPr>
          <p:cNvSpPr txBox="1"/>
          <p:nvPr/>
        </p:nvSpPr>
        <p:spPr>
          <a:xfrm>
            <a:off x="1278141" y="2954913"/>
            <a:ext cx="1706277" cy="61293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sz="1200">
                <a:solidFill>
                  <a:schemeClr val="dk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cs typeface="+mn-cs"/>
              </a:defRPr>
            </a:lvl9pPr>
          </a:lstStyle>
          <a:p>
            <a:r>
              <a:rPr lang="en-U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Digital Identity</a:t>
            </a:r>
          </a:p>
          <a:p>
            <a:r>
              <a:rPr lang="en-U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Digital Signature</a:t>
            </a:r>
          </a:p>
          <a:p>
            <a:r>
              <a:rPr lang="en-U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Payment Gateway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AD257B-70C6-2340-8229-47D9049F3CE5}"/>
              </a:ext>
            </a:extLst>
          </p:cNvPr>
          <p:cNvSpPr txBox="1"/>
          <p:nvPr/>
        </p:nvSpPr>
        <p:spPr>
          <a:xfrm>
            <a:off x="3490283" y="1620945"/>
            <a:ext cx="2691993" cy="28944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/>
              <a:t>eGov Platforms and Artificial Intelligence</a:t>
            </a:r>
          </a:p>
        </p:txBody>
      </p:sp>
      <p:pic>
        <p:nvPicPr>
          <p:cNvPr id="9" name="Picture 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34F6FBC-FE0B-66A5-373E-3D0907262B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786" y="2204568"/>
            <a:ext cx="1191497" cy="3600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A92868-E99B-19E3-C24D-46D73E7A65D4}"/>
              </a:ext>
            </a:extLst>
          </p:cNvPr>
          <p:cNvSpPr txBox="1"/>
          <p:nvPr/>
        </p:nvSpPr>
        <p:spPr>
          <a:xfrm>
            <a:off x="3776040" y="2856514"/>
            <a:ext cx="1922110" cy="7831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sz="1200">
                <a:solidFill>
                  <a:schemeClr val="dk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cs typeface="+mn-cs"/>
              </a:defRPr>
            </a:lvl9pPr>
          </a:lstStyle>
          <a:p>
            <a:r>
              <a:rPr lang="en-U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eGov Platforms (e.g. Government Super App)</a:t>
            </a:r>
          </a:p>
          <a:p>
            <a:r>
              <a:rPr lang="en-U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Paperless Government</a:t>
            </a:r>
          </a:p>
          <a:p>
            <a:r>
              <a:rPr lang="en-U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eLearning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4D05C5-5948-0B65-CDDC-827E22716E8C}"/>
              </a:ext>
            </a:extLst>
          </p:cNvPr>
          <p:cNvCxnSpPr>
            <a:cxnSpLocks/>
          </p:cNvCxnSpPr>
          <p:nvPr/>
        </p:nvCxnSpPr>
        <p:spPr>
          <a:xfrm flipH="1">
            <a:off x="6233160" y="1371603"/>
            <a:ext cx="21125" cy="4066671"/>
          </a:xfrm>
          <a:prstGeom prst="line">
            <a:avLst/>
          </a:prstGeom>
          <a:ln w="571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D0BAA25-4E85-521E-B524-C677DA029FE0}"/>
              </a:ext>
            </a:extLst>
          </p:cNvPr>
          <p:cNvSpPr txBox="1"/>
          <p:nvPr/>
        </p:nvSpPr>
        <p:spPr>
          <a:xfrm>
            <a:off x="6509202" y="1602386"/>
            <a:ext cx="2233195" cy="28944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/>
              <a:t>Cybersecurity and Data Privacy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AA77D30-514C-F1D9-7017-229ADEEEE3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189" y="2053935"/>
            <a:ext cx="753616" cy="7536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04EEF1-50AC-D5F2-299D-32E7B9AC90F9}"/>
              </a:ext>
            </a:extLst>
          </p:cNvPr>
          <p:cNvSpPr txBox="1"/>
          <p:nvPr/>
        </p:nvSpPr>
        <p:spPr>
          <a:xfrm>
            <a:off x="6490897" y="2861163"/>
            <a:ext cx="2055801" cy="95345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Cybersecurity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 Privacy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Systems Interoperability &amp; Standards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 Sharing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C5BCDE0-9AC7-617B-5705-2FF9E6570FAF}"/>
              </a:ext>
            </a:extLst>
          </p:cNvPr>
          <p:cNvCxnSpPr>
            <a:cxnSpLocks/>
          </p:cNvCxnSpPr>
          <p:nvPr/>
        </p:nvCxnSpPr>
        <p:spPr>
          <a:xfrm>
            <a:off x="8918581" y="1399006"/>
            <a:ext cx="0" cy="4039268"/>
          </a:xfrm>
          <a:prstGeom prst="line">
            <a:avLst/>
          </a:prstGeom>
          <a:ln w="571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906BB67-8C57-81BC-3DAB-100DF373A39A}"/>
              </a:ext>
            </a:extLst>
          </p:cNvPr>
          <p:cNvSpPr txBox="1"/>
          <p:nvPr/>
        </p:nvSpPr>
        <p:spPr>
          <a:xfrm>
            <a:off x="9069492" y="2884882"/>
            <a:ext cx="1792991" cy="61293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Industry Partnership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SMMEs</a:t>
            </a:r>
          </a:p>
          <a:p>
            <a:endParaRPr lang="en-US" sz="1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21B4BE-7512-7AA9-5163-16FD189D1A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875" y="2034817"/>
            <a:ext cx="605225" cy="79185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8C6337E-4A04-9D1D-F21A-D54494B1FBB2}"/>
              </a:ext>
            </a:extLst>
          </p:cNvPr>
          <p:cNvSpPr txBox="1"/>
          <p:nvPr/>
        </p:nvSpPr>
        <p:spPr>
          <a:xfrm>
            <a:off x="9069493" y="1554813"/>
            <a:ext cx="1792997" cy="28944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/>
              <a:t>Industry Partnerships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9FFC5D8-CC8D-700D-41FE-F3230AD250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620" y="3714075"/>
            <a:ext cx="570475" cy="51484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8B859BE-C3F4-9BF2-4365-FF4F16A8306E}"/>
              </a:ext>
            </a:extLst>
          </p:cNvPr>
          <p:cNvSpPr txBox="1"/>
          <p:nvPr/>
        </p:nvSpPr>
        <p:spPr>
          <a:xfrm>
            <a:off x="3589990" y="4325149"/>
            <a:ext cx="2108158" cy="7831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AI Technology and Applications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AI Research and Development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 and Analytics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52621B-326A-455A-94AA-027BF1F81577}"/>
              </a:ext>
            </a:extLst>
          </p:cNvPr>
          <p:cNvSpPr txBox="1"/>
          <p:nvPr/>
        </p:nvSpPr>
        <p:spPr>
          <a:xfrm>
            <a:off x="825988" y="5458994"/>
            <a:ext cx="10036493" cy="120820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Explore SA-India Collaboration Opportunities in the implementation of DPI Initiative</a:t>
            </a:r>
          </a:p>
          <a:p>
            <a:pPr marL="342900" lvl="0" indent="-34290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E-Gov and AI Platforms India has implemented to improved inclusivity and citizen-centricity</a:t>
            </a:r>
          </a:p>
          <a:p>
            <a:pPr marL="342900" lvl="0" indent="-34290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Cross-government collaboration and breaking silos  in implementation of DPI Initiative</a:t>
            </a:r>
          </a:p>
          <a:p>
            <a:pPr marL="342900" indent="-34290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Industry Partnership Model/Framework in the  implementation of DPI Initiative</a:t>
            </a:r>
          </a:p>
          <a:p>
            <a:pPr marL="342900" lvl="0" indent="-34290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100" kern="1200" dirty="0">
                <a:solidFill>
                  <a:schemeClr val="tx1"/>
                </a:solidFill>
              </a:rPr>
              <a:t>How India handled and strengthened Cybersecurity and Data Privacy  challenges in implementation of DPI Initiatives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908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0148FC-446D-5073-E90B-780E5EDD09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7876" y="1639205"/>
            <a:ext cx="6596245" cy="3268520"/>
          </a:xfrm>
        </p:spPr>
        <p:txBody>
          <a:bodyPr anchor="ctr">
            <a:normAutofit/>
          </a:bodyPr>
          <a:lstStyle/>
          <a:p>
            <a:r>
              <a:rPr lang="en-US" sz="7200" dirty="0">
                <a:solidFill>
                  <a:srgbClr val="FFFFFF"/>
                </a:solidFill>
              </a:rPr>
              <a:t>Thank you!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oogle Shape;687;p123">
            <a:extLst>
              <a:ext uri="{FF2B5EF4-FFF2-40B4-BE49-F238E27FC236}">
                <a16:creationId xmlns:a16="http://schemas.microsoft.com/office/drawing/2014/main" id="{BD622BF7-6C07-7483-19DC-F7ECD62C019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17835"/>
          <a:stretch/>
        </p:blipFill>
        <p:spPr>
          <a:xfrm>
            <a:off x="5399335" y="1223234"/>
            <a:ext cx="1393326" cy="1325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5927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</TotalTime>
  <Words>868</Words>
  <Application>Microsoft Office PowerPoint</Application>
  <PresentationFormat>Widescreen</PresentationFormat>
  <Paragraphs>99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Wingdings</vt:lpstr>
      <vt:lpstr>Office Theme</vt:lpstr>
      <vt:lpstr>Digital Public Infrastructure Learning Exchange</vt:lpstr>
      <vt:lpstr> Introduction </vt:lpstr>
      <vt:lpstr> Overview of South Africa’s Delegation</vt:lpstr>
      <vt:lpstr>G20 Vision – Towards Solidarity, Equality &amp; Sustainability</vt:lpstr>
      <vt:lpstr>Digital Transformation in South Africa: Key Achievements</vt:lpstr>
      <vt:lpstr>Digital Transformation in South Africa Public Sector Challenges/Pain Points </vt:lpstr>
      <vt:lpstr>Key Expectations and Learnings from India Study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Thabiso Thukani</dc:creator>
  <cp:lastModifiedBy>Pari Pillay</cp:lastModifiedBy>
  <cp:revision>15</cp:revision>
  <dcterms:created xsi:type="dcterms:W3CDTF">2024-11-30T11:53:50Z</dcterms:created>
  <dcterms:modified xsi:type="dcterms:W3CDTF">2024-12-02T03:45:39Z</dcterms:modified>
</cp:coreProperties>
</file>