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60" r:id="rId2"/>
    <p:sldMasterId id="2147483672" r:id="rId3"/>
  </p:sldMasterIdLst>
  <p:notesMasterIdLst>
    <p:notesMasterId r:id="rId17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12192000" cy="6858000"/>
  <p:notesSz cx="6858000" cy="9144000"/>
  <p:embeddedFontLst>
    <p:embeddedFont>
      <p:font typeface="Play" panose="020B0604020202020204" charset="0"/>
      <p:regular r:id="rId18"/>
      <p:bold r:id="rId19"/>
    </p:embeddedFont>
    <p:embeddedFont>
      <p:font typeface="Proxima Nova" panose="020B0604020202020204" charset="0"/>
      <p:regular r:id="rId20"/>
      <p:bold r:id="rId21"/>
      <p:italic r:id="rId22"/>
      <p:boldItalic r:id="rId23"/>
    </p:embeddedFont>
    <p:embeddedFont>
      <p:font typeface="Verdana" panose="020B0604030504040204" pitchFamily="34" charset="0"/>
      <p:regular r:id="rId24"/>
      <p:bold r:id="rId25"/>
      <p:italic r:id="rId26"/>
      <p:boldItalic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8" roundtripDataSignature="AMtx7mjvBYvEAkWyY+INUnWv7hWzV3XCr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D8FA54C-3419-4BF2-8390-49E9CF25CA51}">
  <a:tblStyle styleId="{4D8FA54C-3419-4BF2-8390-49E9CF25CA5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font" Target="fonts/font1.fntdata"/><Relationship Id="rId26" Type="http://schemas.openxmlformats.org/officeDocument/2006/relationships/font" Target="fonts/font9.fntdata"/><Relationship Id="rId3" Type="http://schemas.openxmlformats.org/officeDocument/2006/relationships/slideMaster" Target="slideMasters/slideMaster3.xml"/><Relationship Id="rId21" Type="http://schemas.openxmlformats.org/officeDocument/2006/relationships/font" Target="fonts/font4.fntdata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5" Type="http://schemas.openxmlformats.org/officeDocument/2006/relationships/font" Target="fonts/font8.fntdata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font" Target="fonts/font3.fntdata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font" Target="fonts/font7.fntdata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font" Target="fonts/font6.fntdata"/><Relationship Id="rId28" Type="http://customschemas.google.com/relationships/presentationmetadata" Target="metadata"/><Relationship Id="rId10" Type="http://schemas.openxmlformats.org/officeDocument/2006/relationships/slide" Target="slides/slide7.xml"/><Relationship Id="rId19" Type="http://schemas.openxmlformats.org/officeDocument/2006/relationships/font" Target="fonts/font2.fntdata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font" Target="fonts/font5.fntdata"/><Relationship Id="rId27" Type="http://schemas.openxmlformats.org/officeDocument/2006/relationships/font" Target="fonts/font10.fntdata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I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6" name="Google Shape;23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93" name="Google Shape;39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09" name="Google Shape;40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43" name="Google Shape;443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53" name="Google Shape;45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5" name="Google Shape;24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84" name="Google Shape;28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8" name="Google Shape;3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9" name="Google Shape;32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39" name="Google Shape;33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56" name="Google Shape;35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64" name="Google Shape;36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83" name="Google Shape;38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3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4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4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4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4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99" name="Google Shape;99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3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3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5" name="Google Shape;105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1" name="Google Shape;111;p2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5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5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8" name="Google Shape;118;p25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9" name="Google Shape;119;p25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0" name="Google Shape;120;p25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1" name="Google Shape;121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28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36" name="Google Shape;136;p28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37" name="Google Shape;137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29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43" name="Google Shape;143;p29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44" name="Google Shape;144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3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0" name="Google Shape;150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1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31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6" name="Google Shape;156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7" name="Google Shape;167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8" name="Google Shape;168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9" name="Google Shape;169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0" name="Google Shape;170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4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3" name="Google Shape;173;p4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74" name="Google Shape;174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5" name="Google Shape;175;p4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6" name="Google Shape;176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4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9" name="Google Shape;179;p4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180" name="Google Shape;180;p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1" name="Google Shape;181;p4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2" name="Google Shape;182;p4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4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5" name="Google Shape;185;p4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6" name="Google Shape;186;p4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7" name="Google Shape;187;p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9" name="Google Shape;189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4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4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93" name="Google Shape;193;p4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4" name="Google Shape;194;p4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95" name="Google Shape;195;p4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6" name="Google Shape;196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7" name="Google Shape;197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8" name="Google Shape;198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4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1" name="Google Shape;201;p4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4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3" name="Google Shape;203;p4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4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6" name="Google Shape;206;p4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7" name="Google Shape;207;p4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4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0" name="Google Shape;210;p4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211" name="Google Shape;211;p4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12" name="Google Shape;212;p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4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4" name="Google Shape;214;p4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4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7" name="Google Shape;217;p4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218" name="Google Shape;218;p4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19" name="Google Shape;219;p4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0" name="Google Shape;220;p4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1" name="Google Shape;221;p4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4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4" name="Google Shape;224;p4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5" name="Google Shape;225;p4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6" name="Google Shape;226;p4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7" name="Google Shape;227;p4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5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0" name="Google Shape;230;p5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1" name="Google Shape;231;p5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2" name="Google Shape;232;p5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3" name="Google Shape;233;p5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3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3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3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3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3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3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3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3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3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3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3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3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1" name="Google Shape;161;p2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2" name="Google Shape;162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3" name="Google Shape;163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4" name="Google Shape;164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dpi.global/" TargetMode="Externa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ov.br/" TargetMode="External"/><Relationship Id="rId5" Type="http://schemas.openxmlformats.org/officeDocument/2006/relationships/hyperlink" Target="http://conectagov.br/" TargetMode="Externa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"/>
          <p:cNvSpPr txBox="1">
            <a:spLocks noGrp="1"/>
          </p:cNvSpPr>
          <p:nvPr>
            <p:ph type="ctrTitle"/>
          </p:nvPr>
        </p:nvSpPr>
        <p:spPr>
          <a:xfrm>
            <a:off x="969023" y="1381333"/>
            <a:ext cx="10253954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br>
              <a:rPr lang="en-IN" sz="4000" b="1"/>
            </a:br>
            <a:br>
              <a:rPr lang="en-IN" sz="4000" b="1"/>
            </a:br>
            <a:r>
              <a:rPr lang="en-IN" sz="4000" b="1"/>
              <a:t>Digital Public Infrastructure</a:t>
            </a:r>
            <a:endParaRPr sz="4000" b="1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IN" sz="4000" b="1"/>
              <a:t>Empowering India’s Digital Transformation and driving the global digital economy </a:t>
            </a:r>
            <a:endParaRPr/>
          </a:p>
        </p:txBody>
      </p:sp>
      <p:sp>
        <p:nvSpPr>
          <p:cNvPr id="239" name="Google Shape;239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</a:pPr>
            <a:fld id="{00000000-1234-1234-1234-123412341234}" type="slidenum">
              <a:rPr lang="en-IN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0" name="Google Shape;24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507739" y="308859"/>
            <a:ext cx="1475707" cy="69886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Google Shape;241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056338" y="308859"/>
            <a:ext cx="2090988" cy="698868"/>
          </a:xfrm>
          <a:prstGeom prst="rect">
            <a:avLst/>
          </a:prstGeom>
          <a:noFill/>
          <a:ln>
            <a:noFill/>
          </a:ln>
        </p:spPr>
      </p:pic>
      <p:sp>
        <p:nvSpPr>
          <p:cNvPr id="242" name="Google Shape;242;p1"/>
          <p:cNvSpPr txBox="1"/>
          <p:nvPr/>
        </p:nvSpPr>
        <p:spPr>
          <a:xfrm>
            <a:off x="601017" y="5476667"/>
            <a:ext cx="106221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lang="en-IN" sz="1800" b="1" dirty="0">
                <a:latin typeface="Calibri"/>
                <a:ea typeface="Calibri"/>
                <a:cs typeface="Calibri"/>
                <a:sym typeface="Calibri"/>
              </a:rPr>
              <a:t>Dece</a:t>
            </a:r>
            <a:r>
              <a:rPr lang="en-IN" sz="18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mber 2, 2024</a:t>
            </a:r>
            <a:endParaRPr sz="140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p11"/>
          <p:cNvSpPr txBox="1">
            <a:spLocks noGrp="1"/>
          </p:cNvSpPr>
          <p:nvPr>
            <p:ph type="title"/>
          </p:nvPr>
        </p:nvSpPr>
        <p:spPr>
          <a:xfrm>
            <a:off x="585600" y="308843"/>
            <a:ext cx="73572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IN" sz="3600" b="1"/>
              <a:t>Benefits of the DPI Approach for the Global South</a:t>
            </a:r>
            <a:endParaRPr sz="3600"/>
          </a:p>
        </p:txBody>
      </p:sp>
      <p:sp>
        <p:nvSpPr>
          <p:cNvPr id="396" name="Google Shape;396;p11"/>
          <p:cNvSpPr txBox="1">
            <a:spLocks noGrp="1"/>
          </p:cNvSpPr>
          <p:nvPr>
            <p:ph type="sldNum" idx="12"/>
          </p:nvPr>
        </p:nvSpPr>
        <p:spPr>
          <a:xfrm>
            <a:off x="8525124" y="649254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IN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97" name="Google Shape;397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538944" y="308859"/>
            <a:ext cx="1475707" cy="69886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8" name="Google Shape;398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95376" y="308859"/>
            <a:ext cx="2090988" cy="698868"/>
          </a:xfrm>
          <a:prstGeom prst="rect">
            <a:avLst/>
          </a:prstGeom>
          <a:noFill/>
          <a:ln>
            <a:noFill/>
          </a:ln>
        </p:spPr>
      </p:pic>
      <p:sp>
        <p:nvSpPr>
          <p:cNvPr id="399" name="Google Shape;399;p11"/>
          <p:cNvSpPr/>
          <p:nvPr/>
        </p:nvSpPr>
        <p:spPr>
          <a:xfrm>
            <a:off x="318501" y="2075381"/>
            <a:ext cx="2681555" cy="708917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1C305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lang="en-IN" sz="18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Inclusive Digital Transformation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0" name="Google Shape;400;p11"/>
          <p:cNvSpPr/>
          <p:nvPr/>
        </p:nvSpPr>
        <p:spPr>
          <a:xfrm>
            <a:off x="3291157" y="2075381"/>
            <a:ext cx="2681555" cy="708917"/>
          </a:xfrm>
          <a:prstGeom prst="rect">
            <a:avLst/>
          </a:prstGeom>
          <a:solidFill>
            <a:srgbClr val="548135"/>
          </a:solidFill>
          <a:ln w="12700" cap="flat" cmpd="sng">
            <a:solidFill>
              <a:srgbClr val="1C305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lang="en-IN"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Efficiency in Public Service Delivery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1" name="Google Shape;401;p11"/>
          <p:cNvSpPr/>
          <p:nvPr/>
        </p:nvSpPr>
        <p:spPr>
          <a:xfrm>
            <a:off x="6263813" y="2075380"/>
            <a:ext cx="2681555" cy="708917"/>
          </a:xfrm>
          <a:prstGeom prst="rect">
            <a:avLst/>
          </a:prstGeom>
          <a:solidFill>
            <a:srgbClr val="757070"/>
          </a:solidFill>
          <a:ln w="12700" cap="flat" cmpd="sng">
            <a:solidFill>
              <a:srgbClr val="1C305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lang="en-IN" sz="18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Public-Private Collaboration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2" name="Google Shape;402;p11"/>
          <p:cNvSpPr/>
          <p:nvPr/>
        </p:nvSpPr>
        <p:spPr>
          <a:xfrm>
            <a:off x="9209808" y="2075380"/>
            <a:ext cx="2681555" cy="708917"/>
          </a:xfrm>
          <a:prstGeom prst="rect">
            <a:avLst/>
          </a:prstGeom>
          <a:solidFill>
            <a:srgbClr val="C55A11"/>
          </a:solidFill>
          <a:ln w="12700" cap="flat" cmpd="sng">
            <a:solidFill>
              <a:srgbClr val="1C305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lang="en-IN"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Accelerating Global Cooperation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3" name="Google Shape;403;p11"/>
          <p:cNvSpPr txBox="1"/>
          <p:nvPr/>
        </p:nvSpPr>
        <p:spPr>
          <a:xfrm>
            <a:off x="318501" y="2894659"/>
            <a:ext cx="2681555" cy="3416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⮚"/>
            </a:pPr>
            <a:r>
              <a:rPr lang="en-IN"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Universal access to essential digital services across healthcare, education, and financial services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endParaRPr sz="1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⮚"/>
            </a:pPr>
            <a:r>
              <a:rPr lang="en-IN"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Development of local digital ecosystems on shared infrastructure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endParaRPr sz="1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⮚"/>
            </a:pPr>
            <a:r>
              <a:rPr lang="en-IN"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Access to remote and underserved areas</a:t>
            </a:r>
            <a:endParaRPr sz="1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4" name="Google Shape;404;p11"/>
          <p:cNvSpPr txBox="1"/>
          <p:nvPr/>
        </p:nvSpPr>
        <p:spPr>
          <a:xfrm>
            <a:off x="3300088" y="2894659"/>
            <a:ext cx="2681555" cy="3416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⮚"/>
            </a:pPr>
            <a:r>
              <a:rPr lang="en-IN"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Whole of government, non-siloed approach, where different departments can be well integrated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endParaRPr sz="1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⮚"/>
            </a:pPr>
            <a:r>
              <a:rPr lang="en-IN"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Greater transparency, speed, and reduced leakages.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endParaRPr sz="1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⮚"/>
            </a:pPr>
            <a:r>
              <a:rPr lang="en-IN"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Increased citizen-centricity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5" name="Google Shape;405;p11"/>
          <p:cNvSpPr txBox="1"/>
          <p:nvPr/>
        </p:nvSpPr>
        <p:spPr>
          <a:xfrm>
            <a:off x="6281675" y="2894659"/>
            <a:ext cx="2681555" cy="39703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⮚"/>
            </a:pPr>
            <a:r>
              <a:rPr lang="en-IN"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Private innovation on foundational infrastructure provided by governments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endParaRPr sz="1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⮚"/>
            </a:pPr>
            <a:r>
              <a:rPr lang="en-IN"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Data sharing between public and private sector, and rapid scaling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endParaRPr sz="1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⮚"/>
            </a:pPr>
            <a:r>
              <a:rPr lang="en-IN"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By lowering entry barriers DPI can promote entrepreneurship</a:t>
            </a:r>
            <a:endParaRPr sz="1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6" name="Google Shape;406;p11"/>
          <p:cNvSpPr txBox="1"/>
          <p:nvPr/>
        </p:nvSpPr>
        <p:spPr>
          <a:xfrm>
            <a:off x="9209807" y="2965858"/>
            <a:ext cx="2681555" cy="3416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⮚"/>
            </a:pPr>
            <a:r>
              <a:rPr lang="en-IN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Access to global markets for MSMEs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⮚"/>
            </a:pPr>
            <a:r>
              <a:rPr lang="en-IN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Promotes cooperation in trusted cross border data flows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⮚"/>
            </a:pPr>
            <a:r>
              <a:rPr lang="en-IN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Adoption of international best practices in digital governance and service delivery</a:t>
            </a: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12"/>
          <p:cNvSpPr txBox="1">
            <a:spLocks noGrp="1"/>
          </p:cNvSpPr>
          <p:nvPr>
            <p:ph type="title"/>
          </p:nvPr>
        </p:nvSpPr>
        <p:spPr>
          <a:xfrm>
            <a:off x="738739" y="229853"/>
            <a:ext cx="7370545" cy="1058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IN" sz="3600" b="1"/>
              <a:t>India Stack Solutions </a:t>
            </a:r>
            <a:endParaRPr/>
          </a:p>
        </p:txBody>
      </p:sp>
      <p:pic>
        <p:nvPicPr>
          <p:cNvPr id="412" name="Google Shape;412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538944" y="308859"/>
            <a:ext cx="1475707" cy="69886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3" name="Google Shape;413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95376" y="308859"/>
            <a:ext cx="2090988" cy="69886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14" name="Google Shape;414;p12"/>
          <p:cNvGrpSpPr/>
          <p:nvPr/>
        </p:nvGrpSpPr>
        <p:grpSpPr>
          <a:xfrm>
            <a:off x="423401" y="2712885"/>
            <a:ext cx="7870551" cy="3244848"/>
            <a:chOff x="960" y="350205"/>
            <a:chExt cx="7870551" cy="3244848"/>
          </a:xfrm>
        </p:grpSpPr>
        <p:sp>
          <p:nvSpPr>
            <p:cNvPr id="415" name="Google Shape;415;p12"/>
            <p:cNvSpPr/>
            <p:nvPr/>
          </p:nvSpPr>
          <p:spPr>
            <a:xfrm>
              <a:off x="960" y="350205"/>
              <a:ext cx="2248728" cy="413518"/>
            </a:xfrm>
            <a:prstGeom prst="roundRect">
              <a:avLst>
                <a:gd name="adj" fmla="val 10000"/>
              </a:avLst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2"/>
            <p:cNvSpPr txBox="1"/>
            <p:nvPr/>
          </p:nvSpPr>
          <p:spPr>
            <a:xfrm>
              <a:off x="13072" y="362317"/>
              <a:ext cx="2224504" cy="3892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1900" tIns="27925" rIns="41900" bIns="279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200"/>
                <a:buFont typeface="Calibri"/>
                <a:buNone/>
              </a:pPr>
              <a:r>
                <a:rPr lang="en-IN" sz="22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Aadhaar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7" name="Google Shape;417;p12"/>
            <p:cNvSpPr/>
            <p:nvPr/>
          </p:nvSpPr>
          <p:spPr>
            <a:xfrm>
              <a:off x="225833" y="763724"/>
              <a:ext cx="224872" cy="84327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12700" cap="flat" cmpd="sng">
              <a:solidFill>
                <a:srgbClr val="345A99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418" name="Google Shape;418;p12"/>
            <p:cNvSpPr/>
            <p:nvPr/>
          </p:nvSpPr>
          <p:spPr>
            <a:xfrm>
              <a:off x="450706" y="1044815"/>
              <a:ext cx="1798983" cy="1124364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411"/>
              </a:schemeClr>
            </a:solidFill>
            <a:ln w="12700" cap="flat" cmpd="sng">
              <a:solidFill>
                <a:srgbClr val="4372C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9" name="Google Shape;419;p12"/>
            <p:cNvSpPr txBox="1"/>
            <p:nvPr/>
          </p:nvSpPr>
          <p:spPr>
            <a:xfrm>
              <a:off x="483637" y="1077746"/>
              <a:ext cx="1733121" cy="10585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6650" tIns="17775" rIns="26650" bIns="177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rPr lang="en-IN" sz="1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over</a:t>
              </a:r>
              <a:r>
                <a:rPr lang="en-IN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1.4 billion</a:t>
              </a:r>
              <a:r>
                <a:rPr lang="en-IN" sz="1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citizens now have digital identity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0" name="Google Shape;420;p12"/>
            <p:cNvSpPr/>
            <p:nvPr/>
          </p:nvSpPr>
          <p:spPr>
            <a:xfrm>
              <a:off x="225833" y="763724"/>
              <a:ext cx="224872" cy="2248728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12700" cap="flat" cmpd="sng">
              <a:solidFill>
                <a:srgbClr val="345A99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421" name="Google Shape;421;p12"/>
            <p:cNvSpPr/>
            <p:nvPr/>
          </p:nvSpPr>
          <p:spPr>
            <a:xfrm>
              <a:off x="450706" y="2450270"/>
              <a:ext cx="1798983" cy="1124364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411"/>
              </a:schemeClr>
            </a:solidFill>
            <a:ln w="12700" cap="flat" cmpd="sng">
              <a:solidFill>
                <a:srgbClr val="4372C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2"/>
            <p:cNvSpPr txBox="1"/>
            <p:nvPr/>
          </p:nvSpPr>
          <p:spPr>
            <a:xfrm>
              <a:off x="483637" y="2483201"/>
              <a:ext cx="1733121" cy="10585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6650" tIns="17775" rIns="26650" bIns="177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rPr lang="en-IN" sz="1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Efficient, transparent and targeted delivery of subsidies, benefits and services to citizens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2"/>
            <p:cNvSpPr/>
            <p:nvPr/>
          </p:nvSpPr>
          <p:spPr>
            <a:xfrm>
              <a:off x="2811872" y="350205"/>
              <a:ext cx="2248728" cy="402410"/>
            </a:xfrm>
            <a:prstGeom prst="roundRect">
              <a:avLst>
                <a:gd name="adj" fmla="val 10000"/>
              </a:avLst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2"/>
            <p:cNvSpPr txBox="1"/>
            <p:nvPr/>
          </p:nvSpPr>
          <p:spPr>
            <a:xfrm>
              <a:off x="2823658" y="361991"/>
              <a:ext cx="2225156" cy="37883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1900" tIns="27925" rIns="41900" bIns="279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200"/>
                <a:buFont typeface="Calibri"/>
                <a:buNone/>
              </a:pPr>
              <a:r>
                <a:rPr lang="en-IN" sz="22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UPI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5" name="Google Shape;425;p12"/>
            <p:cNvSpPr/>
            <p:nvPr/>
          </p:nvSpPr>
          <p:spPr>
            <a:xfrm>
              <a:off x="3036744" y="752615"/>
              <a:ext cx="224872" cy="84327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12700" cap="flat" cmpd="sng">
              <a:solidFill>
                <a:srgbClr val="345A99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426" name="Google Shape;426;p12"/>
            <p:cNvSpPr/>
            <p:nvPr/>
          </p:nvSpPr>
          <p:spPr>
            <a:xfrm>
              <a:off x="3261617" y="1033706"/>
              <a:ext cx="1798983" cy="1124364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411"/>
              </a:schemeClr>
            </a:solidFill>
            <a:ln w="12700" cap="flat" cmpd="sng">
              <a:solidFill>
                <a:srgbClr val="4372C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7" name="Google Shape;427;p12"/>
            <p:cNvSpPr txBox="1"/>
            <p:nvPr/>
          </p:nvSpPr>
          <p:spPr>
            <a:xfrm>
              <a:off x="3294548" y="1066637"/>
              <a:ext cx="1733121" cy="10585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6650" tIns="17775" rIns="26650" bIns="177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rPr lang="en-IN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631 financial institutes</a:t>
              </a:r>
              <a:r>
                <a:rPr lang="en-IN" sz="1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are live on UPI enabling more than </a:t>
              </a:r>
              <a:r>
                <a:rPr lang="en-IN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16 billion transactions </a:t>
              </a:r>
              <a:r>
                <a:rPr lang="en-IN" sz="1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per month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8" name="Google Shape;428;p12"/>
            <p:cNvSpPr/>
            <p:nvPr/>
          </p:nvSpPr>
          <p:spPr>
            <a:xfrm>
              <a:off x="3036744" y="752615"/>
              <a:ext cx="224872" cy="2248728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12700" cap="flat" cmpd="sng">
              <a:solidFill>
                <a:srgbClr val="345A99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429" name="Google Shape;429;p12"/>
            <p:cNvSpPr/>
            <p:nvPr/>
          </p:nvSpPr>
          <p:spPr>
            <a:xfrm>
              <a:off x="3261617" y="2439162"/>
              <a:ext cx="1798983" cy="1124364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411"/>
              </a:schemeClr>
            </a:solidFill>
            <a:ln w="12700" cap="flat" cmpd="sng">
              <a:solidFill>
                <a:srgbClr val="4372C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2"/>
            <p:cNvSpPr txBox="1"/>
            <p:nvPr/>
          </p:nvSpPr>
          <p:spPr>
            <a:xfrm>
              <a:off x="3294548" y="2472093"/>
              <a:ext cx="1733121" cy="10585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6650" tIns="17775" rIns="26650" bIns="177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rPr lang="en-IN" sz="1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Safe, secure, quick, and seamless payments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2"/>
            <p:cNvSpPr/>
            <p:nvPr/>
          </p:nvSpPr>
          <p:spPr>
            <a:xfrm>
              <a:off x="5622783" y="350205"/>
              <a:ext cx="2248728" cy="433937"/>
            </a:xfrm>
            <a:prstGeom prst="roundRect">
              <a:avLst>
                <a:gd name="adj" fmla="val 10000"/>
              </a:avLst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2"/>
            <p:cNvSpPr txBox="1"/>
            <p:nvPr/>
          </p:nvSpPr>
          <p:spPr>
            <a:xfrm>
              <a:off x="5635493" y="362915"/>
              <a:ext cx="2223308" cy="40851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1900" tIns="27925" rIns="41900" bIns="279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200"/>
                <a:buFont typeface="Calibri"/>
                <a:buNone/>
              </a:pPr>
              <a:r>
                <a:rPr lang="en-IN" sz="22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Digi Locker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3" name="Google Shape;433;p12"/>
            <p:cNvSpPr/>
            <p:nvPr/>
          </p:nvSpPr>
          <p:spPr>
            <a:xfrm>
              <a:off x="5847656" y="784142"/>
              <a:ext cx="224872" cy="84327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12700" cap="flat" cmpd="sng">
              <a:solidFill>
                <a:srgbClr val="345A99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434" name="Google Shape;434;p12"/>
            <p:cNvSpPr/>
            <p:nvPr/>
          </p:nvSpPr>
          <p:spPr>
            <a:xfrm>
              <a:off x="6072528" y="1065233"/>
              <a:ext cx="1798983" cy="1124364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411"/>
              </a:schemeClr>
            </a:solidFill>
            <a:ln w="12700" cap="flat" cmpd="sng">
              <a:solidFill>
                <a:srgbClr val="4372C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5" name="Google Shape;435;p12"/>
            <p:cNvSpPr txBox="1"/>
            <p:nvPr/>
          </p:nvSpPr>
          <p:spPr>
            <a:xfrm>
              <a:off x="6105459" y="1098164"/>
              <a:ext cx="1733121" cy="10585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6650" tIns="17775" rIns="26650" bIns="177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rPr lang="en-IN" sz="1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Issued 7.76 </a:t>
              </a:r>
              <a:r>
                <a:rPr lang="en-IN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billion </a:t>
              </a:r>
              <a:r>
                <a:rPr lang="en-IN" sz="1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documents with </a:t>
              </a:r>
              <a:r>
                <a:rPr lang="en-IN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  <a:r>
                <a:rPr lang="en-IN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7</a:t>
              </a:r>
              <a:r>
                <a:rPr lang="en-IN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6 million </a:t>
              </a:r>
              <a:r>
                <a:rPr lang="en-IN" sz="1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users 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6" name="Google Shape;436;p12"/>
            <p:cNvSpPr/>
            <p:nvPr/>
          </p:nvSpPr>
          <p:spPr>
            <a:xfrm>
              <a:off x="5847656" y="784142"/>
              <a:ext cx="224872" cy="2248728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12700" cap="flat" cmpd="sng">
              <a:solidFill>
                <a:srgbClr val="345A99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437" name="Google Shape;437;p12"/>
            <p:cNvSpPr/>
            <p:nvPr/>
          </p:nvSpPr>
          <p:spPr>
            <a:xfrm>
              <a:off x="6072528" y="2470689"/>
              <a:ext cx="1798983" cy="1124364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411"/>
              </a:schemeClr>
            </a:solidFill>
            <a:ln w="12700" cap="flat" cmpd="sng">
              <a:solidFill>
                <a:srgbClr val="4372C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2"/>
            <p:cNvSpPr txBox="1"/>
            <p:nvPr/>
          </p:nvSpPr>
          <p:spPr>
            <a:xfrm>
              <a:off x="6105459" y="2503620"/>
              <a:ext cx="1733121" cy="10585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6650" tIns="17775" rIns="26650" bIns="177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rPr lang="en-IN" sz="1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Safely store and share personal data and documents without compromising privacy 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9" name="Google Shape;439;p12"/>
          <p:cNvSpPr txBox="1"/>
          <p:nvPr/>
        </p:nvSpPr>
        <p:spPr>
          <a:xfrm>
            <a:off x="8593493" y="2547428"/>
            <a:ext cx="3387969" cy="4189273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85325" tIns="85325" rIns="113775" bIns="128000" anchor="t" anchorCtr="0">
            <a:noAutofit/>
          </a:bodyPr>
          <a:lstStyle/>
          <a:p>
            <a:pPr marL="285750" marR="0" lvl="1" indent="-2540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Font typeface="Noto Sans Symbols"/>
              <a:buNone/>
            </a:pPr>
            <a:endParaRPr sz="5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1" indent="-285750" algn="just" rtl="0">
              <a:lnSpc>
                <a:spcPct val="90000"/>
              </a:lnSpc>
              <a:spcBef>
                <a:spcPts val="75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</a:pPr>
            <a:r>
              <a:rPr lang="en-IN"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DIKSHA: </a:t>
            </a:r>
            <a:r>
              <a:rPr lang="en-I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National platform for school education, enabling </a:t>
            </a:r>
            <a:r>
              <a:rPr lang="en-IN"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30+ languages</a:t>
            </a:r>
            <a:r>
              <a:rPr lang="en-I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and over </a:t>
            </a:r>
            <a:r>
              <a:rPr lang="en-IN"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5.</a:t>
            </a:r>
            <a:r>
              <a:rPr lang="en-IN" sz="1600" b="1">
                <a:latin typeface="Calibri"/>
                <a:ea typeface="Calibri"/>
                <a:cs typeface="Calibri"/>
                <a:sym typeface="Calibri"/>
              </a:rPr>
              <a:t>5</a:t>
            </a:r>
            <a:r>
              <a:rPr lang="en-IN"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billion </a:t>
            </a:r>
            <a:r>
              <a:rPr lang="en-I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learning sessions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1" indent="-254000" algn="just" rtl="0">
              <a:lnSpc>
                <a:spcPct val="9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500"/>
              <a:buFont typeface="Noto Sans Symbols"/>
              <a:buNone/>
            </a:pPr>
            <a:endParaRPr sz="5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1" indent="-285750" algn="just" rtl="0">
              <a:lnSpc>
                <a:spcPct val="90000"/>
              </a:lnSpc>
              <a:spcBef>
                <a:spcPts val="75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</a:pPr>
            <a:r>
              <a:rPr lang="en-IN"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UMANG: </a:t>
            </a:r>
            <a:r>
              <a:rPr lang="en-I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Platform to access e-gov services, with </a:t>
            </a:r>
            <a:r>
              <a:rPr lang="en-IN"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207 government departments</a:t>
            </a:r>
            <a:r>
              <a:rPr lang="en-I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IN" sz="1600" b="1">
                <a:latin typeface="Calibri"/>
                <a:ea typeface="Calibri"/>
                <a:cs typeface="Calibri"/>
                <a:sym typeface="Calibri"/>
              </a:rPr>
              <a:t>71</a:t>
            </a:r>
            <a:r>
              <a:rPr lang="en-IN"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lang="en-IN" sz="1600" b="1"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IN"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million users </a:t>
            </a:r>
            <a:r>
              <a:rPr lang="en-I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with over </a:t>
            </a:r>
            <a:r>
              <a:rPr lang="en-IN"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4.</a:t>
            </a:r>
            <a:r>
              <a:rPr lang="en-IN" sz="1600" b="1">
                <a:latin typeface="Calibri"/>
                <a:ea typeface="Calibri"/>
                <a:cs typeface="Calibri"/>
                <a:sym typeface="Calibri"/>
              </a:rPr>
              <a:t>99</a:t>
            </a:r>
            <a:r>
              <a:rPr lang="en-IN"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billion transactions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1" indent="-254000" algn="just" rtl="0">
              <a:lnSpc>
                <a:spcPct val="9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500"/>
              <a:buFont typeface="Noto Sans Symbols"/>
              <a:buNone/>
            </a:pPr>
            <a:endParaRPr sz="5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1" indent="-285750" algn="just" rtl="0">
              <a:lnSpc>
                <a:spcPct val="90000"/>
              </a:lnSpc>
              <a:spcBef>
                <a:spcPts val="75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</a:pPr>
            <a:r>
              <a:rPr lang="en-IN"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eOffice:  </a:t>
            </a:r>
            <a:r>
              <a:rPr lang="en-I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Digital workplace solution. Implemented across </a:t>
            </a:r>
            <a:r>
              <a:rPr lang="en-IN"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1029</a:t>
            </a:r>
            <a:r>
              <a:rPr lang="en-I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enterprises including central government, state governments, and SPVs</a:t>
            </a:r>
            <a:endParaRPr sz="16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0" name="Google Shape;440;p12"/>
          <p:cNvSpPr txBox="1"/>
          <p:nvPr/>
        </p:nvSpPr>
        <p:spPr>
          <a:xfrm>
            <a:off x="443624" y="1439350"/>
            <a:ext cx="11391818" cy="923330"/>
          </a:xfrm>
          <a:prstGeom prst="rect">
            <a:avLst/>
          </a:prstGeom>
          <a:solidFill>
            <a:srgbClr val="FEE59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IN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India Stack is a collection of open APIs, e-governance solutions and digital public goods that are uniquely innovative digital projects, implemented at population scale and ensured Digital Inclusion – with an objective of providing affordable access to Digital Services to all citizens. Presently, MeitY has 16 digital solutions in India Stack.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5" name="Google Shape;445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507739" y="308859"/>
            <a:ext cx="1475707" cy="69886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6" name="Google Shape;446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056338" y="308859"/>
            <a:ext cx="2090988" cy="698868"/>
          </a:xfrm>
          <a:prstGeom prst="rect">
            <a:avLst/>
          </a:prstGeom>
          <a:noFill/>
          <a:ln>
            <a:noFill/>
          </a:ln>
        </p:spPr>
      </p:pic>
      <p:sp>
        <p:nvSpPr>
          <p:cNvPr id="447" name="Google Shape;447;p13"/>
          <p:cNvSpPr txBox="1">
            <a:spLocks noGrp="1"/>
          </p:cNvSpPr>
          <p:nvPr>
            <p:ph type="title"/>
          </p:nvPr>
        </p:nvSpPr>
        <p:spPr>
          <a:xfrm>
            <a:off x="612750" y="308859"/>
            <a:ext cx="708317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Play"/>
              <a:buNone/>
            </a:pPr>
            <a:r>
              <a:rPr lang="en-IN" sz="3600" b="1">
                <a:latin typeface="Calibri"/>
                <a:ea typeface="Calibri"/>
                <a:cs typeface="Calibri"/>
                <a:sym typeface="Calibri"/>
              </a:rPr>
              <a:t>Global DPI Ecosystem 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8" name="Google Shape;448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</a:pPr>
            <a:fld id="{00000000-1234-1234-1234-123412341234}" type="slidenum">
              <a:rPr lang="en-IN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9" name="Google Shape;449;p13"/>
          <p:cNvSpPr txBox="1"/>
          <p:nvPr/>
        </p:nvSpPr>
        <p:spPr>
          <a:xfrm>
            <a:off x="612750" y="2709049"/>
            <a:ext cx="11151926" cy="26162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marR="0" lvl="0" indent="-298450" algn="just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en-IN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 Secretary-General’s Endorsement</a:t>
            </a:r>
            <a:r>
              <a:rPr lang="en-IN" sz="180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(Sept 2023): DPI highlighted as a high-impact initiative crucial to advancing SDGs globally.</a:t>
            </a:r>
            <a:endParaRPr sz="160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98450" algn="just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en-IN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Summit of the Future</a:t>
            </a:r>
            <a:r>
              <a:rPr lang="en-IN" sz="180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(Sept 22, 2024, New York): World leaders adopted the </a:t>
            </a:r>
            <a:r>
              <a:rPr lang="en-IN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Pact for the Future</a:t>
            </a:r>
            <a:r>
              <a:rPr lang="en-IN" sz="180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which includes the </a:t>
            </a:r>
            <a:r>
              <a:rPr lang="en-IN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Global Digital Compact (GDC)</a:t>
            </a:r>
            <a:r>
              <a:rPr lang="en-IN" sz="180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This compact identifies DPI and digital public goods as key drivers of inclusive digital growth and calls for increased investment and multi-stakeholder participation.</a:t>
            </a:r>
            <a:endParaRPr sz="160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98450" algn="just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en-IN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UNDP DPI Safeguards Report</a:t>
            </a:r>
            <a:r>
              <a:rPr lang="en-IN" sz="180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Published to outline guidelines ensuring safe, ethical, and effective DPI development and deployment.</a:t>
            </a:r>
            <a:endParaRPr sz="160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98450" algn="just" rtl="0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en-IN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Support from DPGA, Co-Develop, and BMGF</a:t>
            </a:r>
            <a:r>
              <a:rPr lang="en-IN" sz="180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The Digital Public Goods Alliance (</a:t>
            </a:r>
            <a:r>
              <a:rPr lang="en-IN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DPGA</a:t>
            </a:r>
            <a:r>
              <a:rPr lang="en-IN" sz="180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), Co-Develop, and the Bill &amp; Melinda Gates Foundation play pivotal roles in advocating for and promoting DPI worldwide.</a:t>
            </a:r>
            <a:endParaRPr sz="180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0" name="Google Shape;450;p13"/>
          <p:cNvSpPr txBox="1"/>
          <p:nvPr/>
        </p:nvSpPr>
        <p:spPr>
          <a:xfrm>
            <a:off x="612750" y="1634422"/>
            <a:ext cx="11223000" cy="840300"/>
          </a:xfrm>
          <a:prstGeom prst="rect">
            <a:avLst/>
          </a:prstGeom>
          <a:solidFill>
            <a:srgbClr val="8CD872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IN" sz="180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Digital Public Infrastructure (</a:t>
            </a:r>
            <a:r>
              <a:rPr lang="en-IN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DPI</a:t>
            </a:r>
            <a:r>
              <a:rPr lang="en-IN" sz="180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is emerging as a foundational tool for sustainable and inclusive growth. With strong support from the UN, DPI has the potential to accelerate progress toward the Sustainable Development Goals (</a:t>
            </a:r>
            <a:r>
              <a:rPr lang="en-IN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SDGs</a:t>
            </a:r>
            <a:r>
              <a:rPr lang="en-IN" sz="180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by promoting inclusive digital transformation and innovation.</a:t>
            </a:r>
            <a:endParaRPr sz="180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5" name="Google Shape;455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507739" y="308859"/>
            <a:ext cx="1475707" cy="69886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6" name="Google Shape;456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056338" y="308859"/>
            <a:ext cx="2090988" cy="698868"/>
          </a:xfrm>
          <a:prstGeom prst="rect">
            <a:avLst/>
          </a:prstGeom>
          <a:noFill/>
          <a:ln>
            <a:noFill/>
          </a:ln>
        </p:spPr>
      </p:pic>
      <p:sp>
        <p:nvSpPr>
          <p:cNvPr id="457" name="Google Shape;457;p14"/>
          <p:cNvSpPr txBox="1">
            <a:spLocks noGrp="1"/>
          </p:cNvSpPr>
          <p:nvPr>
            <p:ph type="title"/>
          </p:nvPr>
        </p:nvSpPr>
        <p:spPr>
          <a:xfrm>
            <a:off x="612750" y="169359"/>
            <a:ext cx="70833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Play"/>
              <a:buNone/>
            </a:pPr>
            <a:r>
              <a:rPr lang="en-IN" sz="3600" b="1">
                <a:latin typeface="Calibri"/>
                <a:ea typeface="Calibri"/>
                <a:cs typeface="Calibri"/>
                <a:sym typeface="Calibri"/>
              </a:rPr>
              <a:t>Way Forward: 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8" name="Google Shape;458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</a:pPr>
            <a:fld id="{00000000-1234-1234-1234-123412341234}" type="slidenum">
              <a:rPr lang="en-IN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9" name="Google Shape;459;p14"/>
          <p:cNvSpPr txBox="1"/>
          <p:nvPr/>
        </p:nvSpPr>
        <p:spPr>
          <a:xfrm>
            <a:off x="612750" y="3417904"/>
            <a:ext cx="11151900" cy="33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42950" marR="0" lvl="1" indent="-304800" algn="just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Char char="•"/>
            </a:pPr>
            <a:r>
              <a:rPr lang="en-IN" sz="19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Social Impact Fund for DPI</a:t>
            </a:r>
            <a:r>
              <a:rPr lang="en-IN" sz="19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India seeks support from South Africa to join this initiative to finance DPI initiatives globally, enhancing access to digital infrastructure in underserved regions.</a:t>
            </a:r>
            <a:endParaRPr sz="170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304800" algn="just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Char char="•"/>
            </a:pPr>
            <a:r>
              <a:rPr lang="en-IN" sz="19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G20 DPI Agenda</a:t>
            </a:r>
            <a:r>
              <a:rPr lang="en-IN" sz="19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India supports SA’s agenda on development of DPI in DEWG under </a:t>
            </a:r>
            <a:r>
              <a:rPr lang="en-IN" sz="1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G20</a:t>
            </a:r>
            <a:r>
              <a:rPr lang="en-IN" sz="19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Presidency next year </a:t>
            </a:r>
            <a:r>
              <a:rPr lang="en-IN" sz="1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is</a:t>
            </a:r>
            <a:r>
              <a:rPr lang="en-IN" sz="19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happy to contribute towards achieving </a:t>
            </a:r>
            <a:r>
              <a:rPr lang="en-IN" sz="190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deliverable.</a:t>
            </a:r>
            <a:endParaRPr sz="1700" dirty="0"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304800" algn="just" rtl="0">
              <a:lnSpc>
                <a:spcPct val="90000"/>
              </a:lnSpc>
              <a:spcBef>
                <a:spcPts val="1800"/>
              </a:spcBef>
              <a:spcAft>
                <a:spcPts val="600"/>
              </a:spcAft>
              <a:buClr>
                <a:srgbClr val="000000"/>
              </a:buClr>
              <a:buSzPts val="1900"/>
              <a:buFont typeface="Arial"/>
              <a:buChar char="•"/>
            </a:pPr>
            <a:r>
              <a:rPr lang="en-IN" sz="19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Cooperation in ICT:</a:t>
            </a:r>
            <a:r>
              <a:rPr lang="en-IN" sz="19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India and SA may enhance cooperation in the ICT through </a:t>
            </a:r>
            <a:r>
              <a:rPr lang="en-IN" sz="190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MoUs</a:t>
            </a:r>
            <a:r>
              <a:rPr lang="en-IN" sz="19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areas such as DPI, AI, Start-ups, and joint R&amp;D.</a:t>
            </a:r>
            <a:endParaRPr sz="190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0" name="Google Shape;460;p14"/>
          <p:cNvSpPr txBox="1"/>
          <p:nvPr/>
        </p:nvSpPr>
        <p:spPr>
          <a:xfrm>
            <a:off x="612750" y="1646487"/>
            <a:ext cx="11223000" cy="1408500"/>
          </a:xfrm>
          <a:prstGeom prst="rect">
            <a:avLst/>
          </a:prstGeom>
          <a:solidFill>
            <a:srgbClr val="8CD872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IN" sz="190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India, as a leader in digital innovation, has a significant role in promoting the development and deployment of DPI worldwide. Through a focus on capacity building, international cooperation, and impactful partnerships, India aims to contribute to a more inclusive and accessible digital future for all.</a:t>
            </a:r>
            <a:endParaRPr sz="15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90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IN" sz="190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India and South Africa can jointly take up the DPI agenda for the global south.</a:t>
            </a:r>
            <a:endParaRPr sz="190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7357176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IN" sz="3600" b="1"/>
              <a:t>Characterising DPI</a:t>
            </a:r>
            <a:endParaRPr sz="3600"/>
          </a:p>
        </p:txBody>
      </p:sp>
      <p:sp>
        <p:nvSpPr>
          <p:cNvPr id="248" name="Google Shape;248;p2"/>
          <p:cNvSpPr txBox="1">
            <a:spLocks noGrp="1"/>
          </p:cNvSpPr>
          <p:nvPr>
            <p:ph type="sldNum" idx="12"/>
          </p:nvPr>
        </p:nvSpPr>
        <p:spPr>
          <a:xfrm>
            <a:off x="8525124" y="649254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IN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9" name="Google Shape;249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538944" y="308859"/>
            <a:ext cx="1475707" cy="69886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Google Shape;250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95376" y="308859"/>
            <a:ext cx="2090988" cy="698868"/>
          </a:xfrm>
          <a:prstGeom prst="rect">
            <a:avLst/>
          </a:prstGeom>
          <a:noFill/>
          <a:ln>
            <a:noFill/>
          </a:ln>
        </p:spPr>
      </p:pic>
      <p:sp>
        <p:nvSpPr>
          <p:cNvPr id="251" name="Google Shape;251;p2"/>
          <p:cNvSpPr/>
          <p:nvPr/>
        </p:nvSpPr>
        <p:spPr>
          <a:xfrm>
            <a:off x="947010" y="2406126"/>
            <a:ext cx="156799" cy="4256596"/>
          </a:xfrm>
          <a:prstGeom prst="rect">
            <a:avLst/>
          </a:prstGeom>
          <a:solidFill>
            <a:srgbClr val="2D843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52" name="Google Shape;252;p2"/>
          <p:cNvGrpSpPr/>
          <p:nvPr/>
        </p:nvGrpSpPr>
        <p:grpSpPr>
          <a:xfrm>
            <a:off x="738739" y="2357216"/>
            <a:ext cx="576000" cy="576000"/>
            <a:chOff x="471741" y="2590715"/>
            <a:chExt cx="457200" cy="457199"/>
          </a:xfrm>
        </p:grpSpPr>
        <p:sp>
          <p:nvSpPr>
            <p:cNvPr id="253" name="Google Shape;253;p2"/>
            <p:cNvSpPr/>
            <p:nvPr/>
          </p:nvSpPr>
          <p:spPr>
            <a:xfrm>
              <a:off x="471741" y="2590715"/>
              <a:ext cx="457200" cy="457199"/>
            </a:xfrm>
            <a:prstGeom prst="ellipse">
              <a:avLst/>
            </a:prstGeom>
            <a:gradFill>
              <a:gsLst>
                <a:gs pos="0">
                  <a:srgbClr val="F2F2F2"/>
                </a:gs>
                <a:gs pos="100000">
                  <a:srgbClr val="BFBFBF"/>
                </a:gs>
              </a:gsLst>
              <a:lin ang="8100000" scaled="0"/>
            </a:gra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88900" tIns="88900" rIns="88900" bIns="88900" anchor="ctr" anchorCtr="0">
              <a:noAutofit/>
            </a:bodyPr>
            <a:lstStyle/>
            <a:p>
              <a:pPr marL="0" marR="0" lvl="0" indent="0" algn="ctr" rtl="0">
                <a:lnSpc>
                  <a:spcPct val="106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Noto Sans Symbols"/>
                <a:buNone/>
              </a:pPr>
              <a:endParaRPr sz="1600" b="1" i="0" u="none" strike="noStrike" cap="none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254" name="Google Shape;254;p2"/>
            <p:cNvSpPr/>
            <p:nvPr/>
          </p:nvSpPr>
          <p:spPr>
            <a:xfrm>
              <a:off x="510125" y="2629098"/>
              <a:ext cx="380433" cy="380432"/>
            </a:xfrm>
            <a:prstGeom prst="ellipse">
              <a:avLst/>
            </a:prstGeom>
            <a:solidFill>
              <a:srgbClr val="7F7F7F"/>
            </a:solidFill>
            <a:ln>
              <a:noFill/>
            </a:ln>
          </p:spPr>
          <p:txBody>
            <a:bodyPr spcFirstLastPara="1" wrap="square" lIns="88900" tIns="88900" rIns="88900" bIns="88900" anchor="ctr" anchorCtr="0">
              <a:noAutofit/>
            </a:bodyPr>
            <a:lstStyle/>
            <a:p>
              <a:pPr marL="0" marR="0" lvl="0" indent="0" algn="ctr" rtl="0">
                <a:lnSpc>
                  <a:spcPct val="106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Noto Sans Symbols"/>
                <a:buNone/>
              </a:pPr>
              <a:endParaRPr sz="1600" b="1" i="0" u="none" strike="noStrike" cap="none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</p:grpSp>
      <p:grpSp>
        <p:nvGrpSpPr>
          <p:cNvPr id="255" name="Google Shape;255;p2"/>
          <p:cNvGrpSpPr/>
          <p:nvPr/>
        </p:nvGrpSpPr>
        <p:grpSpPr>
          <a:xfrm>
            <a:off x="738739" y="3289592"/>
            <a:ext cx="576000" cy="576000"/>
            <a:chOff x="471741" y="2590715"/>
            <a:chExt cx="457200" cy="457199"/>
          </a:xfrm>
        </p:grpSpPr>
        <p:sp>
          <p:nvSpPr>
            <p:cNvPr id="256" name="Google Shape;256;p2"/>
            <p:cNvSpPr/>
            <p:nvPr/>
          </p:nvSpPr>
          <p:spPr>
            <a:xfrm>
              <a:off x="471741" y="2590715"/>
              <a:ext cx="457200" cy="457199"/>
            </a:xfrm>
            <a:prstGeom prst="ellipse">
              <a:avLst/>
            </a:prstGeom>
            <a:gradFill>
              <a:gsLst>
                <a:gs pos="0">
                  <a:srgbClr val="F2F2F2"/>
                </a:gs>
                <a:gs pos="100000">
                  <a:srgbClr val="BFBFBF"/>
                </a:gs>
              </a:gsLst>
              <a:lin ang="8100000" scaled="0"/>
            </a:gra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88900" tIns="88900" rIns="88900" bIns="88900" anchor="ctr" anchorCtr="0">
              <a:noAutofit/>
            </a:bodyPr>
            <a:lstStyle/>
            <a:p>
              <a:pPr marL="0" marR="0" lvl="0" indent="0" algn="ctr" rtl="0">
                <a:lnSpc>
                  <a:spcPct val="106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Noto Sans Symbols"/>
                <a:buNone/>
              </a:pPr>
              <a:endParaRPr sz="1600" b="1" i="0" u="none" strike="noStrike" cap="none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257" name="Google Shape;257;p2"/>
            <p:cNvSpPr/>
            <p:nvPr/>
          </p:nvSpPr>
          <p:spPr>
            <a:xfrm>
              <a:off x="510125" y="2629098"/>
              <a:ext cx="380433" cy="380432"/>
            </a:xfrm>
            <a:prstGeom prst="ellipse">
              <a:avLst/>
            </a:prstGeom>
            <a:solidFill>
              <a:srgbClr val="7F7F7F"/>
            </a:solidFill>
            <a:ln>
              <a:noFill/>
            </a:ln>
          </p:spPr>
          <p:txBody>
            <a:bodyPr spcFirstLastPara="1" wrap="square" lIns="88900" tIns="88900" rIns="88900" bIns="88900" anchor="ctr" anchorCtr="0">
              <a:noAutofit/>
            </a:bodyPr>
            <a:lstStyle/>
            <a:p>
              <a:pPr marL="0" marR="0" lvl="0" indent="0" algn="ctr" rtl="0">
                <a:lnSpc>
                  <a:spcPct val="106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Noto Sans Symbols"/>
                <a:buNone/>
              </a:pPr>
              <a:endParaRPr sz="1600" b="1" i="0" u="none" strike="noStrike" cap="none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</p:grpSp>
      <p:grpSp>
        <p:nvGrpSpPr>
          <p:cNvPr id="258" name="Google Shape;258;p2"/>
          <p:cNvGrpSpPr/>
          <p:nvPr/>
        </p:nvGrpSpPr>
        <p:grpSpPr>
          <a:xfrm>
            <a:off x="738739" y="4221968"/>
            <a:ext cx="576000" cy="576000"/>
            <a:chOff x="471741" y="2590715"/>
            <a:chExt cx="457200" cy="457199"/>
          </a:xfrm>
        </p:grpSpPr>
        <p:sp>
          <p:nvSpPr>
            <p:cNvPr id="259" name="Google Shape;259;p2"/>
            <p:cNvSpPr/>
            <p:nvPr/>
          </p:nvSpPr>
          <p:spPr>
            <a:xfrm>
              <a:off x="471741" y="2590715"/>
              <a:ext cx="457200" cy="457199"/>
            </a:xfrm>
            <a:prstGeom prst="ellipse">
              <a:avLst/>
            </a:prstGeom>
            <a:gradFill>
              <a:gsLst>
                <a:gs pos="0">
                  <a:srgbClr val="F2F2F2"/>
                </a:gs>
                <a:gs pos="100000">
                  <a:srgbClr val="BFBFBF"/>
                </a:gs>
              </a:gsLst>
              <a:lin ang="8100000" scaled="0"/>
            </a:gra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88900" tIns="88900" rIns="88900" bIns="88900" anchor="ctr" anchorCtr="0">
              <a:noAutofit/>
            </a:bodyPr>
            <a:lstStyle/>
            <a:p>
              <a:pPr marL="0" marR="0" lvl="0" indent="0" algn="ctr" rtl="0">
                <a:lnSpc>
                  <a:spcPct val="106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Noto Sans Symbols"/>
                <a:buNone/>
              </a:pPr>
              <a:endParaRPr sz="1600" b="1" i="0" u="none" strike="noStrike" cap="none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260" name="Google Shape;260;p2"/>
            <p:cNvSpPr/>
            <p:nvPr/>
          </p:nvSpPr>
          <p:spPr>
            <a:xfrm>
              <a:off x="510125" y="2629098"/>
              <a:ext cx="380433" cy="380432"/>
            </a:xfrm>
            <a:prstGeom prst="ellipse">
              <a:avLst/>
            </a:prstGeom>
            <a:solidFill>
              <a:srgbClr val="7F7F7F"/>
            </a:solidFill>
            <a:ln>
              <a:noFill/>
            </a:ln>
          </p:spPr>
          <p:txBody>
            <a:bodyPr spcFirstLastPara="1" wrap="square" lIns="88900" tIns="88900" rIns="88900" bIns="88900" anchor="ctr" anchorCtr="0">
              <a:noAutofit/>
            </a:bodyPr>
            <a:lstStyle/>
            <a:p>
              <a:pPr marL="0" marR="0" lvl="0" indent="0" algn="ctr" rtl="0">
                <a:lnSpc>
                  <a:spcPct val="106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Noto Sans Symbols"/>
                <a:buNone/>
              </a:pPr>
              <a:endParaRPr sz="1600" b="1" i="0" u="none" strike="noStrike" cap="none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</p:grpSp>
      <p:grpSp>
        <p:nvGrpSpPr>
          <p:cNvPr id="261" name="Google Shape;261;p2"/>
          <p:cNvGrpSpPr/>
          <p:nvPr/>
        </p:nvGrpSpPr>
        <p:grpSpPr>
          <a:xfrm>
            <a:off x="738739" y="5154344"/>
            <a:ext cx="576000" cy="576000"/>
            <a:chOff x="471741" y="2590715"/>
            <a:chExt cx="457200" cy="457199"/>
          </a:xfrm>
        </p:grpSpPr>
        <p:sp>
          <p:nvSpPr>
            <p:cNvPr id="262" name="Google Shape;262;p2"/>
            <p:cNvSpPr/>
            <p:nvPr/>
          </p:nvSpPr>
          <p:spPr>
            <a:xfrm>
              <a:off x="471741" y="2590715"/>
              <a:ext cx="457200" cy="457199"/>
            </a:xfrm>
            <a:prstGeom prst="ellipse">
              <a:avLst/>
            </a:prstGeom>
            <a:gradFill>
              <a:gsLst>
                <a:gs pos="0">
                  <a:srgbClr val="F2F2F2"/>
                </a:gs>
                <a:gs pos="100000">
                  <a:srgbClr val="BFBFBF"/>
                </a:gs>
              </a:gsLst>
              <a:lin ang="8100000" scaled="0"/>
            </a:gra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88900" tIns="88900" rIns="88900" bIns="88900" anchor="ctr" anchorCtr="0">
              <a:noAutofit/>
            </a:bodyPr>
            <a:lstStyle/>
            <a:p>
              <a:pPr marL="0" marR="0" lvl="0" indent="0" algn="ctr" rtl="0">
                <a:lnSpc>
                  <a:spcPct val="106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Noto Sans Symbols"/>
                <a:buNone/>
              </a:pPr>
              <a:endParaRPr sz="1600" b="1" i="0" u="none" strike="noStrike" cap="none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263" name="Google Shape;263;p2"/>
            <p:cNvSpPr/>
            <p:nvPr/>
          </p:nvSpPr>
          <p:spPr>
            <a:xfrm>
              <a:off x="510125" y="2629098"/>
              <a:ext cx="380433" cy="380432"/>
            </a:xfrm>
            <a:prstGeom prst="ellipse">
              <a:avLst/>
            </a:prstGeom>
            <a:solidFill>
              <a:srgbClr val="7F7F7F"/>
            </a:solidFill>
            <a:ln>
              <a:noFill/>
            </a:ln>
          </p:spPr>
          <p:txBody>
            <a:bodyPr spcFirstLastPara="1" wrap="square" lIns="88900" tIns="88900" rIns="88900" bIns="88900" anchor="ctr" anchorCtr="0">
              <a:noAutofit/>
            </a:bodyPr>
            <a:lstStyle/>
            <a:p>
              <a:pPr marL="0" marR="0" lvl="0" indent="0" algn="ctr" rtl="0">
                <a:lnSpc>
                  <a:spcPct val="106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Noto Sans Symbols"/>
                <a:buNone/>
              </a:pPr>
              <a:endParaRPr sz="1600" b="1" i="0" u="none" strike="noStrike" cap="none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</p:grpSp>
      <p:grpSp>
        <p:nvGrpSpPr>
          <p:cNvPr id="264" name="Google Shape;264;p2"/>
          <p:cNvGrpSpPr/>
          <p:nvPr/>
        </p:nvGrpSpPr>
        <p:grpSpPr>
          <a:xfrm>
            <a:off x="738739" y="6086722"/>
            <a:ext cx="576000" cy="576000"/>
            <a:chOff x="471741" y="2590715"/>
            <a:chExt cx="457200" cy="457199"/>
          </a:xfrm>
        </p:grpSpPr>
        <p:sp>
          <p:nvSpPr>
            <p:cNvPr id="265" name="Google Shape;265;p2"/>
            <p:cNvSpPr/>
            <p:nvPr/>
          </p:nvSpPr>
          <p:spPr>
            <a:xfrm>
              <a:off x="471741" y="2590715"/>
              <a:ext cx="457200" cy="457199"/>
            </a:xfrm>
            <a:prstGeom prst="ellipse">
              <a:avLst/>
            </a:prstGeom>
            <a:gradFill>
              <a:gsLst>
                <a:gs pos="0">
                  <a:srgbClr val="F2F2F2"/>
                </a:gs>
                <a:gs pos="100000">
                  <a:srgbClr val="BFBFBF"/>
                </a:gs>
              </a:gsLst>
              <a:lin ang="8100000" scaled="0"/>
            </a:gra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88900" tIns="88900" rIns="88900" bIns="88900" anchor="ctr" anchorCtr="0">
              <a:noAutofit/>
            </a:bodyPr>
            <a:lstStyle/>
            <a:p>
              <a:pPr marL="0" marR="0" lvl="0" indent="0" algn="ctr" rtl="0">
                <a:lnSpc>
                  <a:spcPct val="106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Noto Sans Symbols"/>
                <a:buNone/>
              </a:pPr>
              <a:endParaRPr sz="1600" b="1" i="0" u="none" strike="noStrike" cap="none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266" name="Google Shape;266;p2"/>
            <p:cNvSpPr/>
            <p:nvPr/>
          </p:nvSpPr>
          <p:spPr>
            <a:xfrm>
              <a:off x="510125" y="2629098"/>
              <a:ext cx="380433" cy="380432"/>
            </a:xfrm>
            <a:prstGeom prst="ellipse">
              <a:avLst/>
            </a:prstGeom>
            <a:solidFill>
              <a:srgbClr val="7F7F7F"/>
            </a:solidFill>
            <a:ln>
              <a:noFill/>
            </a:ln>
          </p:spPr>
          <p:txBody>
            <a:bodyPr spcFirstLastPara="1" wrap="square" lIns="88900" tIns="88900" rIns="88900" bIns="88900" anchor="ctr" anchorCtr="0">
              <a:noAutofit/>
            </a:bodyPr>
            <a:lstStyle/>
            <a:p>
              <a:pPr marL="0" marR="0" lvl="0" indent="0" algn="ctr" rtl="0">
                <a:lnSpc>
                  <a:spcPct val="106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Noto Sans Symbols"/>
                <a:buNone/>
              </a:pPr>
              <a:endParaRPr sz="1600" b="1" i="0" u="none" strike="noStrike" cap="none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</p:grpSp>
      <p:sp>
        <p:nvSpPr>
          <p:cNvPr id="267" name="Google Shape;267;p2"/>
          <p:cNvSpPr txBox="1"/>
          <p:nvPr/>
        </p:nvSpPr>
        <p:spPr>
          <a:xfrm>
            <a:off x="1370098" y="2459267"/>
            <a:ext cx="997764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lang="en-IN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At its core, DPIs are </a:t>
            </a:r>
            <a:r>
              <a:rPr lang="en-IN" sz="1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Digital Solutions (Platforms/Protocols</a:t>
            </a:r>
            <a:r>
              <a:rPr lang="en-IN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lang="en-IN" sz="1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Technology Infrastructure</a:t>
            </a:r>
            <a:r>
              <a:rPr lang="en-IN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); </a:t>
            </a: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" name="Google Shape;268;p2"/>
          <p:cNvSpPr txBox="1"/>
          <p:nvPr/>
        </p:nvSpPr>
        <p:spPr>
          <a:xfrm>
            <a:off x="1370098" y="3275536"/>
            <a:ext cx="1055907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lang="en-IN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That are </a:t>
            </a:r>
            <a:r>
              <a:rPr lang="en-IN" sz="1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modular &amp; interoperable</a:t>
            </a:r>
            <a:r>
              <a:rPr lang="en-IN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built on Open Standards, Open API, &amp; Open Protocols, integrating disparate systems &amp; datasets         </a:t>
            </a: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" name="Google Shape;269;p2"/>
          <p:cNvSpPr txBox="1"/>
          <p:nvPr/>
        </p:nvSpPr>
        <p:spPr>
          <a:xfrm>
            <a:off x="1370098" y="4197104"/>
            <a:ext cx="1055907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lang="en-IN" sz="1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Governed by enabling set of rules/standards/guidelines </a:t>
            </a:r>
            <a:r>
              <a:rPr lang="en-IN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defined by </a:t>
            </a:r>
            <a:r>
              <a:rPr lang="en-IN" sz="1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public authorities </a:t>
            </a:r>
            <a:r>
              <a:rPr lang="en-IN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to ensure a level-playing field and fair outcomes for all</a:t>
            </a: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Google Shape;270;p2"/>
          <p:cNvSpPr txBox="1"/>
          <p:nvPr/>
        </p:nvSpPr>
        <p:spPr>
          <a:xfrm>
            <a:off x="1370098" y="5166338"/>
            <a:ext cx="1055907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lang="en-IN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Anchored by a </a:t>
            </a:r>
            <a:r>
              <a:rPr lang="en-IN" sz="1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vibrant community </a:t>
            </a:r>
            <a:r>
              <a:rPr lang="en-IN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of actors who </a:t>
            </a:r>
            <a:r>
              <a:rPr lang="en-IN" sz="1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collaborate</a:t>
            </a:r>
            <a:r>
              <a:rPr lang="en-IN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via the platform and </a:t>
            </a:r>
            <a:r>
              <a:rPr lang="en-IN" sz="1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build innovative solutions </a:t>
            </a:r>
            <a:r>
              <a:rPr lang="en-IN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on top to deliver shared value, and </a:t>
            </a: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1" name="Google Shape;271;p2"/>
          <p:cNvSpPr txBox="1"/>
          <p:nvPr/>
        </p:nvSpPr>
        <p:spPr>
          <a:xfrm>
            <a:off x="1370098" y="6179809"/>
            <a:ext cx="1055907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lang="en-IN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Deliver </a:t>
            </a:r>
            <a:r>
              <a:rPr lang="en-IN" sz="1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Public Value </a:t>
            </a:r>
            <a:r>
              <a:rPr lang="en-IN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at </a:t>
            </a:r>
            <a:r>
              <a:rPr lang="en-IN" sz="1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Population Scale</a:t>
            </a: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2" name="Google Shape;272;p2" descr="Star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27409" y="6153141"/>
            <a:ext cx="396000" cy="39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3" name="Google Shape;273;p2" descr="Users with solid fill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27409" y="5255345"/>
            <a:ext cx="396000" cy="39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4" name="Google Shape;274;p2" descr="Gavel with solid fill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38167" y="4301861"/>
            <a:ext cx="396000" cy="39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5" name="Google Shape;275;p2" descr="Puzzle pieces with solid fill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48793" y="3379591"/>
            <a:ext cx="396000" cy="396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76" name="Google Shape;276;p2"/>
          <p:cNvGrpSpPr/>
          <p:nvPr/>
        </p:nvGrpSpPr>
        <p:grpSpPr>
          <a:xfrm>
            <a:off x="886809" y="2516537"/>
            <a:ext cx="277200" cy="288000"/>
            <a:chOff x="1857809" y="5700565"/>
            <a:chExt cx="462559" cy="480582"/>
          </a:xfrm>
        </p:grpSpPr>
        <p:sp>
          <p:nvSpPr>
            <p:cNvPr id="277" name="Google Shape;277;p2"/>
            <p:cNvSpPr/>
            <p:nvPr/>
          </p:nvSpPr>
          <p:spPr>
            <a:xfrm>
              <a:off x="1857809" y="5700565"/>
              <a:ext cx="455460" cy="423785"/>
            </a:xfrm>
            <a:custGeom>
              <a:avLst/>
              <a:gdLst/>
              <a:ahLst/>
              <a:cxnLst/>
              <a:rect l="l" t="t" r="r" b="b"/>
              <a:pathLst>
                <a:path w="834" h="776" extrusionOk="0">
                  <a:moveTo>
                    <a:pt x="577" y="3"/>
                  </a:moveTo>
                  <a:lnTo>
                    <a:pt x="577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55" y="3"/>
                  </a:lnTo>
                  <a:lnTo>
                    <a:pt x="44" y="6"/>
                  </a:lnTo>
                  <a:lnTo>
                    <a:pt x="31" y="14"/>
                  </a:lnTo>
                  <a:lnTo>
                    <a:pt x="20" y="22"/>
                  </a:lnTo>
                  <a:lnTo>
                    <a:pt x="11" y="33"/>
                  </a:lnTo>
                  <a:lnTo>
                    <a:pt x="6" y="44"/>
                  </a:lnTo>
                  <a:lnTo>
                    <a:pt x="0" y="58"/>
                  </a:lnTo>
                  <a:lnTo>
                    <a:pt x="0" y="72"/>
                  </a:lnTo>
                  <a:lnTo>
                    <a:pt x="0" y="663"/>
                  </a:lnTo>
                  <a:lnTo>
                    <a:pt x="0" y="663"/>
                  </a:lnTo>
                  <a:lnTo>
                    <a:pt x="0" y="676"/>
                  </a:lnTo>
                  <a:lnTo>
                    <a:pt x="6" y="690"/>
                  </a:lnTo>
                  <a:lnTo>
                    <a:pt x="11" y="701"/>
                  </a:lnTo>
                  <a:lnTo>
                    <a:pt x="20" y="712"/>
                  </a:lnTo>
                  <a:lnTo>
                    <a:pt x="31" y="720"/>
                  </a:lnTo>
                  <a:lnTo>
                    <a:pt x="42" y="726"/>
                  </a:lnTo>
                  <a:lnTo>
                    <a:pt x="53" y="731"/>
                  </a:lnTo>
                  <a:lnTo>
                    <a:pt x="67" y="731"/>
                  </a:lnTo>
                  <a:lnTo>
                    <a:pt x="265" y="731"/>
                  </a:lnTo>
                  <a:lnTo>
                    <a:pt x="265" y="731"/>
                  </a:lnTo>
                  <a:lnTo>
                    <a:pt x="276" y="751"/>
                  </a:lnTo>
                  <a:lnTo>
                    <a:pt x="290" y="765"/>
                  </a:lnTo>
                  <a:lnTo>
                    <a:pt x="309" y="773"/>
                  </a:lnTo>
                  <a:lnTo>
                    <a:pt x="320" y="776"/>
                  </a:lnTo>
                  <a:lnTo>
                    <a:pt x="331" y="776"/>
                  </a:lnTo>
                  <a:lnTo>
                    <a:pt x="489" y="776"/>
                  </a:lnTo>
                  <a:lnTo>
                    <a:pt x="489" y="776"/>
                  </a:lnTo>
                  <a:lnTo>
                    <a:pt x="480" y="765"/>
                  </a:lnTo>
                  <a:lnTo>
                    <a:pt x="478" y="751"/>
                  </a:lnTo>
                  <a:lnTo>
                    <a:pt x="475" y="737"/>
                  </a:lnTo>
                  <a:lnTo>
                    <a:pt x="475" y="720"/>
                  </a:lnTo>
                  <a:lnTo>
                    <a:pt x="475" y="720"/>
                  </a:lnTo>
                  <a:lnTo>
                    <a:pt x="475" y="709"/>
                  </a:lnTo>
                  <a:lnTo>
                    <a:pt x="326" y="709"/>
                  </a:lnTo>
                  <a:lnTo>
                    <a:pt x="326" y="64"/>
                  </a:lnTo>
                  <a:lnTo>
                    <a:pt x="767" y="64"/>
                  </a:lnTo>
                  <a:lnTo>
                    <a:pt x="767" y="544"/>
                  </a:lnTo>
                  <a:lnTo>
                    <a:pt x="767" y="544"/>
                  </a:lnTo>
                  <a:lnTo>
                    <a:pt x="787" y="547"/>
                  </a:lnTo>
                  <a:lnTo>
                    <a:pt x="803" y="549"/>
                  </a:lnTo>
                  <a:lnTo>
                    <a:pt x="820" y="558"/>
                  </a:lnTo>
                  <a:lnTo>
                    <a:pt x="834" y="566"/>
                  </a:lnTo>
                  <a:lnTo>
                    <a:pt x="834" y="75"/>
                  </a:lnTo>
                  <a:lnTo>
                    <a:pt x="834" y="75"/>
                  </a:lnTo>
                  <a:lnTo>
                    <a:pt x="831" y="61"/>
                  </a:lnTo>
                  <a:lnTo>
                    <a:pt x="828" y="47"/>
                  </a:lnTo>
                  <a:lnTo>
                    <a:pt x="820" y="33"/>
                  </a:lnTo>
                  <a:lnTo>
                    <a:pt x="812" y="22"/>
                  </a:lnTo>
                  <a:lnTo>
                    <a:pt x="801" y="14"/>
                  </a:lnTo>
                  <a:lnTo>
                    <a:pt x="789" y="9"/>
                  </a:lnTo>
                  <a:lnTo>
                    <a:pt x="776" y="3"/>
                  </a:lnTo>
                  <a:lnTo>
                    <a:pt x="762" y="3"/>
                  </a:lnTo>
                  <a:lnTo>
                    <a:pt x="577" y="3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78" name="Google Shape;278;p2"/>
            <p:cNvSpPr/>
            <p:nvPr/>
          </p:nvSpPr>
          <p:spPr>
            <a:xfrm>
              <a:off x="2157626" y="5931026"/>
              <a:ext cx="162742" cy="250121"/>
            </a:xfrm>
            <a:custGeom>
              <a:avLst/>
              <a:gdLst/>
              <a:ahLst/>
              <a:cxnLst/>
              <a:rect l="l" t="t" r="r" b="b"/>
              <a:pathLst>
                <a:path w="298" h="458" extrusionOk="0">
                  <a:moveTo>
                    <a:pt x="166" y="196"/>
                  </a:moveTo>
                  <a:lnTo>
                    <a:pt x="166" y="196"/>
                  </a:lnTo>
                  <a:lnTo>
                    <a:pt x="147" y="185"/>
                  </a:lnTo>
                  <a:lnTo>
                    <a:pt x="147" y="39"/>
                  </a:lnTo>
                  <a:lnTo>
                    <a:pt x="147" y="39"/>
                  </a:lnTo>
                  <a:lnTo>
                    <a:pt x="144" y="25"/>
                  </a:lnTo>
                  <a:lnTo>
                    <a:pt x="136" y="11"/>
                  </a:lnTo>
                  <a:lnTo>
                    <a:pt x="125" y="3"/>
                  </a:lnTo>
                  <a:lnTo>
                    <a:pt x="108" y="0"/>
                  </a:lnTo>
                  <a:lnTo>
                    <a:pt x="108" y="0"/>
                  </a:lnTo>
                  <a:lnTo>
                    <a:pt x="94" y="3"/>
                  </a:lnTo>
                  <a:lnTo>
                    <a:pt x="80" y="11"/>
                  </a:lnTo>
                  <a:lnTo>
                    <a:pt x="72" y="25"/>
                  </a:lnTo>
                  <a:lnTo>
                    <a:pt x="69" y="39"/>
                  </a:lnTo>
                  <a:lnTo>
                    <a:pt x="69" y="296"/>
                  </a:lnTo>
                  <a:lnTo>
                    <a:pt x="56" y="296"/>
                  </a:lnTo>
                  <a:lnTo>
                    <a:pt x="42" y="224"/>
                  </a:lnTo>
                  <a:lnTo>
                    <a:pt x="42" y="224"/>
                  </a:lnTo>
                  <a:lnTo>
                    <a:pt x="36" y="227"/>
                  </a:lnTo>
                  <a:lnTo>
                    <a:pt x="22" y="232"/>
                  </a:lnTo>
                  <a:lnTo>
                    <a:pt x="14" y="241"/>
                  </a:lnTo>
                  <a:lnTo>
                    <a:pt x="9" y="249"/>
                  </a:lnTo>
                  <a:lnTo>
                    <a:pt x="3" y="260"/>
                  </a:lnTo>
                  <a:lnTo>
                    <a:pt x="0" y="274"/>
                  </a:lnTo>
                  <a:lnTo>
                    <a:pt x="0" y="274"/>
                  </a:lnTo>
                  <a:lnTo>
                    <a:pt x="3" y="296"/>
                  </a:lnTo>
                  <a:lnTo>
                    <a:pt x="9" y="318"/>
                  </a:lnTo>
                  <a:lnTo>
                    <a:pt x="17" y="337"/>
                  </a:lnTo>
                  <a:lnTo>
                    <a:pt x="31" y="356"/>
                  </a:lnTo>
                  <a:lnTo>
                    <a:pt x="47" y="376"/>
                  </a:lnTo>
                  <a:lnTo>
                    <a:pt x="67" y="395"/>
                  </a:lnTo>
                  <a:lnTo>
                    <a:pt x="89" y="409"/>
                  </a:lnTo>
                  <a:lnTo>
                    <a:pt x="111" y="423"/>
                  </a:lnTo>
                  <a:lnTo>
                    <a:pt x="111" y="458"/>
                  </a:lnTo>
                  <a:lnTo>
                    <a:pt x="243" y="458"/>
                  </a:lnTo>
                  <a:lnTo>
                    <a:pt x="243" y="425"/>
                  </a:lnTo>
                  <a:lnTo>
                    <a:pt x="243" y="425"/>
                  </a:lnTo>
                  <a:lnTo>
                    <a:pt x="243" y="425"/>
                  </a:lnTo>
                  <a:lnTo>
                    <a:pt x="298" y="381"/>
                  </a:lnTo>
                  <a:lnTo>
                    <a:pt x="298" y="254"/>
                  </a:lnTo>
                  <a:lnTo>
                    <a:pt x="166" y="196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79" name="Google Shape;279;p2"/>
            <p:cNvSpPr/>
            <p:nvPr/>
          </p:nvSpPr>
          <p:spPr>
            <a:xfrm>
              <a:off x="2097554" y="5769922"/>
              <a:ext cx="147451" cy="147997"/>
            </a:xfrm>
            <a:custGeom>
              <a:avLst/>
              <a:gdLst/>
              <a:ahLst/>
              <a:cxnLst/>
              <a:rect l="l" t="t" r="r" b="b"/>
              <a:pathLst>
                <a:path w="270" h="271" extrusionOk="0">
                  <a:moveTo>
                    <a:pt x="270" y="149"/>
                  </a:moveTo>
                  <a:lnTo>
                    <a:pt x="270" y="119"/>
                  </a:lnTo>
                  <a:lnTo>
                    <a:pt x="246" y="111"/>
                  </a:lnTo>
                  <a:lnTo>
                    <a:pt x="246" y="111"/>
                  </a:lnTo>
                  <a:lnTo>
                    <a:pt x="240" y="91"/>
                  </a:lnTo>
                  <a:lnTo>
                    <a:pt x="229" y="75"/>
                  </a:lnTo>
                  <a:lnTo>
                    <a:pt x="243" y="50"/>
                  </a:lnTo>
                  <a:lnTo>
                    <a:pt x="221" y="28"/>
                  </a:lnTo>
                  <a:lnTo>
                    <a:pt x="196" y="42"/>
                  </a:lnTo>
                  <a:lnTo>
                    <a:pt x="196" y="42"/>
                  </a:lnTo>
                  <a:lnTo>
                    <a:pt x="179" y="31"/>
                  </a:lnTo>
                  <a:lnTo>
                    <a:pt x="160" y="25"/>
                  </a:lnTo>
                  <a:lnTo>
                    <a:pt x="152" y="0"/>
                  </a:lnTo>
                  <a:lnTo>
                    <a:pt x="121" y="0"/>
                  </a:lnTo>
                  <a:lnTo>
                    <a:pt x="110" y="25"/>
                  </a:lnTo>
                  <a:lnTo>
                    <a:pt x="110" y="25"/>
                  </a:lnTo>
                  <a:lnTo>
                    <a:pt x="94" y="31"/>
                  </a:lnTo>
                  <a:lnTo>
                    <a:pt x="77" y="42"/>
                  </a:lnTo>
                  <a:lnTo>
                    <a:pt x="52" y="28"/>
                  </a:lnTo>
                  <a:lnTo>
                    <a:pt x="30" y="50"/>
                  </a:lnTo>
                  <a:lnTo>
                    <a:pt x="41" y="75"/>
                  </a:lnTo>
                  <a:lnTo>
                    <a:pt x="41" y="75"/>
                  </a:lnTo>
                  <a:lnTo>
                    <a:pt x="33" y="91"/>
                  </a:lnTo>
                  <a:lnTo>
                    <a:pt x="28" y="111"/>
                  </a:lnTo>
                  <a:lnTo>
                    <a:pt x="0" y="119"/>
                  </a:lnTo>
                  <a:lnTo>
                    <a:pt x="0" y="149"/>
                  </a:lnTo>
                  <a:lnTo>
                    <a:pt x="28" y="160"/>
                  </a:lnTo>
                  <a:lnTo>
                    <a:pt x="28" y="160"/>
                  </a:lnTo>
                  <a:lnTo>
                    <a:pt x="33" y="177"/>
                  </a:lnTo>
                  <a:lnTo>
                    <a:pt x="41" y="193"/>
                  </a:lnTo>
                  <a:lnTo>
                    <a:pt x="30" y="218"/>
                  </a:lnTo>
                  <a:lnTo>
                    <a:pt x="52" y="240"/>
                  </a:lnTo>
                  <a:lnTo>
                    <a:pt x="77" y="229"/>
                  </a:lnTo>
                  <a:lnTo>
                    <a:pt x="77" y="229"/>
                  </a:lnTo>
                  <a:lnTo>
                    <a:pt x="94" y="237"/>
                  </a:lnTo>
                  <a:lnTo>
                    <a:pt x="110" y="243"/>
                  </a:lnTo>
                  <a:lnTo>
                    <a:pt x="121" y="271"/>
                  </a:lnTo>
                  <a:lnTo>
                    <a:pt x="152" y="271"/>
                  </a:lnTo>
                  <a:lnTo>
                    <a:pt x="160" y="243"/>
                  </a:lnTo>
                  <a:lnTo>
                    <a:pt x="160" y="243"/>
                  </a:lnTo>
                  <a:lnTo>
                    <a:pt x="179" y="237"/>
                  </a:lnTo>
                  <a:lnTo>
                    <a:pt x="196" y="229"/>
                  </a:lnTo>
                  <a:lnTo>
                    <a:pt x="221" y="240"/>
                  </a:lnTo>
                  <a:lnTo>
                    <a:pt x="243" y="218"/>
                  </a:lnTo>
                  <a:lnTo>
                    <a:pt x="229" y="193"/>
                  </a:lnTo>
                  <a:lnTo>
                    <a:pt x="229" y="193"/>
                  </a:lnTo>
                  <a:lnTo>
                    <a:pt x="240" y="177"/>
                  </a:lnTo>
                  <a:lnTo>
                    <a:pt x="246" y="160"/>
                  </a:lnTo>
                  <a:lnTo>
                    <a:pt x="270" y="149"/>
                  </a:lnTo>
                  <a:close/>
                  <a:moveTo>
                    <a:pt x="135" y="193"/>
                  </a:moveTo>
                  <a:lnTo>
                    <a:pt x="135" y="193"/>
                  </a:lnTo>
                  <a:lnTo>
                    <a:pt x="124" y="193"/>
                  </a:lnTo>
                  <a:lnTo>
                    <a:pt x="113" y="191"/>
                  </a:lnTo>
                  <a:lnTo>
                    <a:pt x="102" y="185"/>
                  </a:lnTo>
                  <a:lnTo>
                    <a:pt x="94" y="177"/>
                  </a:lnTo>
                  <a:lnTo>
                    <a:pt x="86" y="169"/>
                  </a:lnTo>
                  <a:lnTo>
                    <a:pt x="80" y="157"/>
                  </a:lnTo>
                  <a:lnTo>
                    <a:pt x="77" y="146"/>
                  </a:lnTo>
                  <a:lnTo>
                    <a:pt x="77" y="135"/>
                  </a:lnTo>
                  <a:lnTo>
                    <a:pt x="77" y="135"/>
                  </a:lnTo>
                  <a:lnTo>
                    <a:pt x="77" y="122"/>
                  </a:lnTo>
                  <a:lnTo>
                    <a:pt x="80" y="111"/>
                  </a:lnTo>
                  <a:lnTo>
                    <a:pt x="86" y="102"/>
                  </a:lnTo>
                  <a:lnTo>
                    <a:pt x="94" y="91"/>
                  </a:lnTo>
                  <a:lnTo>
                    <a:pt x="102" y="86"/>
                  </a:lnTo>
                  <a:lnTo>
                    <a:pt x="113" y="80"/>
                  </a:lnTo>
                  <a:lnTo>
                    <a:pt x="124" y="77"/>
                  </a:lnTo>
                  <a:lnTo>
                    <a:pt x="135" y="75"/>
                  </a:lnTo>
                  <a:lnTo>
                    <a:pt x="135" y="75"/>
                  </a:lnTo>
                  <a:lnTo>
                    <a:pt x="149" y="77"/>
                  </a:lnTo>
                  <a:lnTo>
                    <a:pt x="160" y="80"/>
                  </a:lnTo>
                  <a:lnTo>
                    <a:pt x="168" y="86"/>
                  </a:lnTo>
                  <a:lnTo>
                    <a:pt x="179" y="91"/>
                  </a:lnTo>
                  <a:lnTo>
                    <a:pt x="185" y="102"/>
                  </a:lnTo>
                  <a:lnTo>
                    <a:pt x="190" y="111"/>
                  </a:lnTo>
                  <a:lnTo>
                    <a:pt x="193" y="122"/>
                  </a:lnTo>
                  <a:lnTo>
                    <a:pt x="196" y="135"/>
                  </a:lnTo>
                  <a:lnTo>
                    <a:pt x="196" y="135"/>
                  </a:lnTo>
                  <a:lnTo>
                    <a:pt x="193" y="146"/>
                  </a:lnTo>
                  <a:lnTo>
                    <a:pt x="190" y="157"/>
                  </a:lnTo>
                  <a:lnTo>
                    <a:pt x="185" y="169"/>
                  </a:lnTo>
                  <a:lnTo>
                    <a:pt x="179" y="177"/>
                  </a:lnTo>
                  <a:lnTo>
                    <a:pt x="168" y="185"/>
                  </a:lnTo>
                  <a:lnTo>
                    <a:pt x="160" y="191"/>
                  </a:lnTo>
                  <a:lnTo>
                    <a:pt x="149" y="193"/>
                  </a:lnTo>
                  <a:lnTo>
                    <a:pt x="135" y="193"/>
                  </a:lnTo>
                  <a:lnTo>
                    <a:pt x="135" y="193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80" name="Google Shape;280;p2"/>
            <p:cNvSpPr/>
            <p:nvPr/>
          </p:nvSpPr>
          <p:spPr>
            <a:xfrm>
              <a:off x="2071886" y="5923926"/>
              <a:ext cx="102670" cy="102124"/>
            </a:xfrm>
            <a:custGeom>
              <a:avLst/>
              <a:gdLst/>
              <a:ahLst/>
              <a:cxnLst/>
              <a:rect l="l" t="t" r="r" b="b"/>
              <a:pathLst>
                <a:path w="188" h="187" extrusionOk="0">
                  <a:moveTo>
                    <a:pt x="188" y="69"/>
                  </a:moveTo>
                  <a:lnTo>
                    <a:pt x="179" y="49"/>
                  </a:lnTo>
                  <a:lnTo>
                    <a:pt x="160" y="49"/>
                  </a:lnTo>
                  <a:lnTo>
                    <a:pt x="160" y="49"/>
                  </a:lnTo>
                  <a:lnTo>
                    <a:pt x="149" y="38"/>
                  </a:lnTo>
                  <a:lnTo>
                    <a:pt x="141" y="30"/>
                  </a:lnTo>
                  <a:lnTo>
                    <a:pt x="141" y="11"/>
                  </a:lnTo>
                  <a:lnTo>
                    <a:pt x="122" y="2"/>
                  </a:lnTo>
                  <a:lnTo>
                    <a:pt x="108" y="16"/>
                  </a:lnTo>
                  <a:lnTo>
                    <a:pt x="108" y="16"/>
                  </a:lnTo>
                  <a:lnTo>
                    <a:pt x="94" y="16"/>
                  </a:lnTo>
                  <a:lnTo>
                    <a:pt x="80" y="16"/>
                  </a:lnTo>
                  <a:lnTo>
                    <a:pt x="69" y="0"/>
                  </a:lnTo>
                  <a:lnTo>
                    <a:pt x="47" y="8"/>
                  </a:lnTo>
                  <a:lnTo>
                    <a:pt x="50" y="30"/>
                  </a:lnTo>
                  <a:lnTo>
                    <a:pt x="50" y="30"/>
                  </a:lnTo>
                  <a:lnTo>
                    <a:pt x="39" y="38"/>
                  </a:lnTo>
                  <a:lnTo>
                    <a:pt x="30" y="47"/>
                  </a:lnTo>
                  <a:lnTo>
                    <a:pt x="8" y="47"/>
                  </a:lnTo>
                  <a:lnTo>
                    <a:pt x="0" y="66"/>
                  </a:lnTo>
                  <a:lnTo>
                    <a:pt x="17" y="80"/>
                  </a:lnTo>
                  <a:lnTo>
                    <a:pt x="17" y="80"/>
                  </a:lnTo>
                  <a:lnTo>
                    <a:pt x="14" y="93"/>
                  </a:lnTo>
                  <a:lnTo>
                    <a:pt x="14" y="107"/>
                  </a:lnTo>
                  <a:lnTo>
                    <a:pt x="0" y="118"/>
                  </a:lnTo>
                  <a:lnTo>
                    <a:pt x="8" y="140"/>
                  </a:lnTo>
                  <a:lnTo>
                    <a:pt x="28" y="140"/>
                  </a:lnTo>
                  <a:lnTo>
                    <a:pt x="28" y="140"/>
                  </a:lnTo>
                  <a:lnTo>
                    <a:pt x="36" y="149"/>
                  </a:lnTo>
                  <a:lnTo>
                    <a:pt x="47" y="157"/>
                  </a:lnTo>
                  <a:lnTo>
                    <a:pt x="44" y="179"/>
                  </a:lnTo>
                  <a:lnTo>
                    <a:pt x="66" y="187"/>
                  </a:lnTo>
                  <a:lnTo>
                    <a:pt x="80" y="173"/>
                  </a:lnTo>
                  <a:lnTo>
                    <a:pt x="80" y="173"/>
                  </a:lnTo>
                  <a:lnTo>
                    <a:pt x="91" y="173"/>
                  </a:lnTo>
                  <a:lnTo>
                    <a:pt x="105" y="173"/>
                  </a:lnTo>
                  <a:lnTo>
                    <a:pt x="119" y="187"/>
                  </a:lnTo>
                  <a:lnTo>
                    <a:pt x="138" y="179"/>
                  </a:lnTo>
                  <a:lnTo>
                    <a:pt x="138" y="160"/>
                  </a:lnTo>
                  <a:lnTo>
                    <a:pt x="138" y="160"/>
                  </a:lnTo>
                  <a:lnTo>
                    <a:pt x="149" y="151"/>
                  </a:lnTo>
                  <a:lnTo>
                    <a:pt x="157" y="140"/>
                  </a:lnTo>
                  <a:lnTo>
                    <a:pt x="177" y="143"/>
                  </a:lnTo>
                  <a:lnTo>
                    <a:pt x="188" y="121"/>
                  </a:lnTo>
                  <a:lnTo>
                    <a:pt x="171" y="110"/>
                  </a:lnTo>
                  <a:lnTo>
                    <a:pt x="171" y="110"/>
                  </a:lnTo>
                  <a:lnTo>
                    <a:pt x="174" y="96"/>
                  </a:lnTo>
                  <a:lnTo>
                    <a:pt x="171" y="82"/>
                  </a:lnTo>
                  <a:lnTo>
                    <a:pt x="188" y="69"/>
                  </a:lnTo>
                  <a:close/>
                  <a:moveTo>
                    <a:pt x="108" y="135"/>
                  </a:moveTo>
                  <a:lnTo>
                    <a:pt x="108" y="135"/>
                  </a:lnTo>
                  <a:lnTo>
                    <a:pt x="102" y="135"/>
                  </a:lnTo>
                  <a:lnTo>
                    <a:pt x="94" y="138"/>
                  </a:lnTo>
                  <a:lnTo>
                    <a:pt x="77" y="132"/>
                  </a:lnTo>
                  <a:lnTo>
                    <a:pt x="64" y="124"/>
                  </a:lnTo>
                  <a:lnTo>
                    <a:pt x="58" y="118"/>
                  </a:lnTo>
                  <a:lnTo>
                    <a:pt x="55" y="110"/>
                  </a:lnTo>
                  <a:lnTo>
                    <a:pt x="55" y="110"/>
                  </a:lnTo>
                  <a:lnTo>
                    <a:pt x="53" y="102"/>
                  </a:lnTo>
                  <a:lnTo>
                    <a:pt x="53" y="93"/>
                  </a:lnTo>
                  <a:lnTo>
                    <a:pt x="55" y="77"/>
                  </a:lnTo>
                  <a:lnTo>
                    <a:pt x="64" y="63"/>
                  </a:lnTo>
                  <a:lnTo>
                    <a:pt x="69" y="58"/>
                  </a:lnTo>
                  <a:lnTo>
                    <a:pt x="77" y="55"/>
                  </a:lnTo>
                  <a:lnTo>
                    <a:pt x="77" y="55"/>
                  </a:lnTo>
                  <a:lnTo>
                    <a:pt x="86" y="52"/>
                  </a:lnTo>
                  <a:lnTo>
                    <a:pt x="94" y="52"/>
                  </a:lnTo>
                  <a:lnTo>
                    <a:pt x="111" y="55"/>
                  </a:lnTo>
                  <a:lnTo>
                    <a:pt x="124" y="66"/>
                  </a:lnTo>
                  <a:lnTo>
                    <a:pt x="130" y="71"/>
                  </a:lnTo>
                  <a:lnTo>
                    <a:pt x="133" y="80"/>
                  </a:lnTo>
                  <a:lnTo>
                    <a:pt x="133" y="80"/>
                  </a:lnTo>
                  <a:lnTo>
                    <a:pt x="135" y="88"/>
                  </a:lnTo>
                  <a:lnTo>
                    <a:pt x="135" y="96"/>
                  </a:lnTo>
                  <a:lnTo>
                    <a:pt x="133" y="110"/>
                  </a:lnTo>
                  <a:lnTo>
                    <a:pt x="124" y="124"/>
                  </a:lnTo>
                  <a:lnTo>
                    <a:pt x="116" y="129"/>
                  </a:lnTo>
                  <a:lnTo>
                    <a:pt x="108" y="135"/>
                  </a:lnTo>
                  <a:lnTo>
                    <a:pt x="108" y="135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sp>
        <p:nvSpPr>
          <p:cNvPr id="281" name="Google Shape;281;p2"/>
          <p:cNvSpPr txBox="1"/>
          <p:nvPr/>
        </p:nvSpPr>
        <p:spPr>
          <a:xfrm>
            <a:off x="738739" y="1572929"/>
            <a:ext cx="10869328" cy="646331"/>
          </a:xfrm>
          <a:prstGeom prst="rect">
            <a:avLst/>
          </a:prstGeom>
          <a:solidFill>
            <a:srgbClr val="C4E0B2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lang="en-IN" sz="1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Digital Public Infrastructure (DPI) is an innovative approach that facilitates digital inclusion and innovation to solve societal problems, leveraging the cooperation of public and private actors.</a:t>
            </a:r>
            <a:endParaRPr sz="18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3"/>
          <p:cNvSpPr txBox="1">
            <a:spLocks noGrp="1"/>
          </p:cNvSpPr>
          <p:nvPr>
            <p:ph type="title"/>
          </p:nvPr>
        </p:nvSpPr>
        <p:spPr>
          <a:xfrm>
            <a:off x="500050" y="404475"/>
            <a:ext cx="7574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IN" sz="3600" b="1"/>
              <a:t>A Shared Approach to DPI: Technology, Community and Governance</a:t>
            </a:r>
            <a:endParaRPr sz="3600"/>
          </a:p>
        </p:txBody>
      </p:sp>
      <p:sp>
        <p:nvSpPr>
          <p:cNvPr id="287" name="Google Shape;287;p3"/>
          <p:cNvSpPr txBox="1">
            <a:spLocks noGrp="1"/>
          </p:cNvSpPr>
          <p:nvPr>
            <p:ph type="sldNum" idx="12"/>
          </p:nvPr>
        </p:nvSpPr>
        <p:spPr>
          <a:xfrm>
            <a:off x="8525124" y="649254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I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88" name="Google Shape;288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538944" y="308859"/>
            <a:ext cx="1475707" cy="69886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9" name="Google Shape;289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95376" y="308859"/>
            <a:ext cx="2090988" cy="69886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90" name="Google Shape;290;p3"/>
          <p:cNvCxnSpPr/>
          <p:nvPr/>
        </p:nvCxnSpPr>
        <p:spPr>
          <a:xfrm>
            <a:off x="3413137" y="3573422"/>
            <a:ext cx="8366465" cy="0"/>
          </a:xfrm>
          <a:prstGeom prst="straightConnector1">
            <a:avLst/>
          </a:prstGeom>
          <a:noFill/>
          <a:ln w="9525" cap="flat" cmpd="sng">
            <a:solidFill>
              <a:srgbClr val="A5A5A5"/>
            </a:solidFill>
            <a:prstDash val="dash"/>
            <a:miter lim="800000"/>
            <a:headEnd type="diamond" w="med" len="med"/>
            <a:tailEnd type="diamond" w="med" len="med"/>
          </a:ln>
        </p:spPr>
      </p:cxnSp>
      <p:sp>
        <p:nvSpPr>
          <p:cNvPr id="291" name="Google Shape;291;p3"/>
          <p:cNvSpPr txBox="1"/>
          <p:nvPr/>
        </p:nvSpPr>
        <p:spPr>
          <a:xfrm rot="-5400000">
            <a:off x="2037085" y="4164471"/>
            <a:ext cx="2407564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IN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Guiding Design Principles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3"/>
          <p:cNvSpPr/>
          <p:nvPr/>
        </p:nvSpPr>
        <p:spPr>
          <a:xfrm rot="10800000" flipH="1">
            <a:off x="2936838" y="2735273"/>
            <a:ext cx="146949" cy="3017793"/>
          </a:xfrm>
          <a:prstGeom prst="rightBrace">
            <a:avLst>
              <a:gd name="adj1" fmla="val 8333"/>
              <a:gd name="adj2" fmla="val 50000"/>
            </a:avLst>
          </a:prstGeom>
          <a:noFill/>
          <a:ln w="254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" name="Google Shape;293;p3"/>
          <p:cNvSpPr/>
          <p:nvPr/>
        </p:nvSpPr>
        <p:spPr>
          <a:xfrm>
            <a:off x="500208" y="3836508"/>
            <a:ext cx="2436631" cy="87137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BBD6EE"/>
          </a:soli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lang="en-IN" sz="1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Governance Framework</a:t>
            </a:r>
            <a:endParaRPr sz="140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4" name="Google Shape;294;p3"/>
          <p:cNvSpPr/>
          <p:nvPr/>
        </p:nvSpPr>
        <p:spPr>
          <a:xfrm>
            <a:off x="500209" y="2377326"/>
            <a:ext cx="2436630" cy="87137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C4E0B2"/>
          </a:soli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lang="en-IN" sz="1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Community Participation</a:t>
            </a:r>
            <a:endParaRPr sz="140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" name="Google Shape;295;p3"/>
          <p:cNvSpPr/>
          <p:nvPr/>
        </p:nvSpPr>
        <p:spPr>
          <a:xfrm>
            <a:off x="500207" y="5270904"/>
            <a:ext cx="2436631" cy="87137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FFC000"/>
          </a:soli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lang="en-IN" sz="1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Technology Component</a:t>
            </a:r>
            <a:endParaRPr sz="140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96" name="Google Shape;296;p3"/>
          <p:cNvCxnSpPr/>
          <p:nvPr/>
        </p:nvCxnSpPr>
        <p:spPr>
          <a:xfrm>
            <a:off x="3413137" y="4895703"/>
            <a:ext cx="8366465" cy="0"/>
          </a:xfrm>
          <a:prstGeom prst="straightConnector1">
            <a:avLst/>
          </a:prstGeom>
          <a:noFill/>
          <a:ln w="9525" cap="flat" cmpd="sng">
            <a:solidFill>
              <a:srgbClr val="A5A5A5"/>
            </a:solidFill>
            <a:prstDash val="dash"/>
            <a:miter lim="800000"/>
            <a:headEnd type="diamond" w="med" len="med"/>
            <a:tailEnd type="diamond" w="med" len="med"/>
          </a:ln>
        </p:spPr>
      </p:cxnSp>
      <p:sp>
        <p:nvSpPr>
          <p:cNvPr id="297" name="Google Shape;297;p3"/>
          <p:cNvSpPr/>
          <p:nvPr/>
        </p:nvSpPr>
        <p:spPr>
          <a:xfrm>
            <a:off x="3559314" y="2451698"/>
            <a:ext cx="5509663" cy="722626"/>
          </a:xfrm>
          <a:prstGeom prst="rect">
            <a:avLst/>
          </a:prstGeom>
          <a:solidFill>
            <a:srgbClr val="C4E0B2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88900" tIns="88900" rIns="88900" bIns="88900" anchor="ctr" anchorCtr="0">
            <a:noAutofit/>
          </a:bodyPr>
          <a:lstStyle/>
          <a:p>
            <a:pPr marL="0" marR="0" lvl="0" indent="0" algn="ctr" rtl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Noto Sans Symbols"/>
              <a:buNone/>
            </a:pPr>
            <a:r>
              <a:rPr lang="en-IN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Public &amp; private actors creating new &amp; innovative solutions on top of the core technology components &amp; Governance Framework </a:t>
            </a:r>
            <a:endParaRPr sz="140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98" name="Google Shape;298;p3"/>
          <p:cNvGrpSpPr/>
          <p:nvPr/>
        </p:nvGrpSpPr>
        <p:grpSpPr>
          <a:xfrm>
            <a:off x="3712443" y="3760866"/>
            <a:ext cx="5356534" cy="914172"/>
            <a:chOff x="661303" y="4190667"/>
            <a:chExt cx="3691683" cy="612130"/>
          </a:xfrm>
        </p:grpSpPr>
        <p:sp>
          <p:nvSpPr>
            <p:cNvPr id="299" name="Google Shape;299;p3"/>
            <p:cNvSpPr/>
            <p:nvPr/>
          </p:nvSpPr>
          <p:spPr>
            <a:xfrm>
              <a:off x="661303" y="4190667"/>
              <a:ext cx="1034064" cy="599348"/>
            </a:xfrm>
            <a:prstGeom prst="rect">
              <a:avLst/>
            </a:prstGeom>
            <a:solidFill>
              <a:srgbClr val="BBD6EE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88900" tIns="88900" rIns="88900" bIns="88900" anchor="ctr" anchorCtr="0">
              <a:noAutofit/>
            </a:bodyPr>
            <a:lstStyle/>
            <a:p>
              <a:pPr marL="0" marR="0" lvl="0" indent="0" algn="ctr" rtl="0">
                <a:lnSpc>
                  <a:spcPct val="106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Noto Sans Symbols"/>
                <a:buNone/>
              </a:pPr>
              <a:r>
                <a:rPr lang="en-IN" sz="14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Privacy and Security by Design</a:t>
              </a:r>
              <a:endParaRPr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0" name="Google Shape;300;p3"/>
            <p:cNvSpPr/>
            <p:nvPr/>
          </p:nvSpPr>
          <p:spPr>
            <a:xfrm>
              <a:off x="1989841" y="4190667"/>
              <a:ext cx="1088403" cy="599348"/>
            </a:xfrm>
            <a:prstGeom prst="rect">
              <a:avLst/>
            </a:prstGeom>
            <a:solidFill>
              <a:srgbClr val="BBD6EE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88900" tIns="88900" rIns="88900" bIns="88900" anchor="ctr" anchorCtr="0">
              <a:noAutofit/>
            </a:bodyPr>
            <a:lstStyle/>
            <a:p>
              <a:pPr marL="0" marR="0" lvl="0" indent="0" algn="ctr" rtl="0">
                <a:lnSpc>
                  <a:spcPct val="106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Noto Sans Symbols"/>
                <a:buNone/>
              </a:pPr>
              <a:r>
                <a:rPr lang="en-IN" sz="14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Interoperability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" name="Google Shape;301;p3"/>
            <p:cNvSpPr/>
            <p:nvPr/>
          </p:nvSpPr>
          <p:spPr>
            <a:xfrm>
              <a:off x="3318922" y="4203449"/>
              <a:ext cx="1034064" cy="599348"/>
            </a:xfrm>
            <a:prstGeom prst="rect">
              <a:avLst/>
            </a:prstGeom>
            <a:solidFill>
              <a:srgbClr val="BBD6EE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88900" tIns="88900" rIns="88900" bIns="88900" anchor="ctr" anchorCtr="0">
              <a:noAutofit/>
            </a:bodyPr>
            <a:lstStyle/>
            <a:p>
              <a:pPr marL="0" marR="0" lvl="0" indent="0" algn="ctr" rtl="0">
                <a:lnSpc>
                  <a:spcPct val="106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Noto Sans Symbols"/>
                <a:buNone/>
              </a:pPr>
              <a:r>
                <a:rPr lang="en-IN" sz="14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Inclusivity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02" name="Google Shape;302;p3"/>
          <p:cNvSpPr/>
          <p:nvPr/>
        </p:nvSpPr>
        <p:spPr>
          <a:xfrm>
            <a:off x="3559315" y="5337030"/>
            <a:ext cx="1915200" cy="739119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88900" tIns="88900" rIns="88900" bIns="88900" anchor="ctr" anchorCtr="0">
            <a:noAutofit/>
          </a:bodyPr>
          <a:lstStyle/>
          <a:p>
            <a:pPr marL="0" marR="0" lvl="0" indent="0" algn="ctr" rtl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Noto Sans Symbols"/>
              <a:buNone/>
            </a:pPr>
            <a:r>
              <a:rPr lang="en-IN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Open APIs, Open Standards &amp; Specifications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03" name="Google Shape;303;p3"/>
          <p:cNvGrpSpPr/>
          <p:nvPr/>
        </p:nvGrpSpPr>
        <p:grpSpPr>
          <a:xfrm>
            <a:off x="5667434" y="5337032"/>
            <a:ext cx="3401543" cy="739125"/>
            <a:chOff x="587904" y="4186364"/>
            <a:chExt cx="2192474" cy="599352"/>
          </a:xfrm>
        </p:grpSpPr>
        <p:sp>
          <p:nvSpPr>
            <p:cNvPr id="304" name="Google Shape;304;p3"/>
            <p:cNvSpPr/>
            <p:nvPr/>
          </p:nvSpPr>
          <p:spPr>
            <a:xfrm>
              <a:off x="587904" y="4186368"/>
              <a:ext cx="1034064" cy="59934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88900" tIns="88900" rIns="88900" bIns="88900" anchor="ctr" anchorCtr="0">
              <a:noAutofit/>
            </a:bodyPr>
            <a:lstStyle/>
            <a:p>
              <a:pPr marL="0" marR="0" lvl="0" indent="0" algn="ctr" rtl="0">
                <a:lnSpc>
                  <a:spcPct val="106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Noto Sans Symbols"/>
                <a:buNone/>
              </a:pPr>
              <a:r>
                <a:rPr lang="en-IN" sz="14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Modularity &amp; Extensibility</a:t>
              </a:r>
              <a:endParaRPr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5" name="Google Shape;305;p3"/>
            <p:cNvSpPr/>
            <p:nvPr/>
          </p:nvSpPr>
          <p:spPr>
            <a:xfrm>
              <a:off x="1746314" y="4186364"/>
              <a:ext cx="1034064" cy="59934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88900" tIns="88900" rIns="88900" bIns="88900" anchor="ctr" anchorCtr="0">
              <a:noAutofit/>
            </a:bodyPr>
            <a:lstStyle/>
            <a:p>
              <a:pPr marL="0" marR="0" lvl="0" indent="0" algn="ctr" rtl="0">
                <a:lnSpc>
                  <a:spcPct val="106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Noto Sans Symbols"/>
                <a:buNone/>
              </a:pPr>
              <a:r>
                <a:rPr lang="en-IN" sz="14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Scalability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7357176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IN" sz="3600" b="1"/>
              <a:t>Global Momentum for DPI Adoption</a:t>
            </a:r>
            <a:endParaRPr/>
          </a:p>
        </p:txBody>
      </p:sp>
      <p:sp>
        <p:nvSpPr>
          <p:cNvPr id="311" name="Google Shape;311;p4"/>
          <p:cNvSpPr txBox="1">
            <a:spLocks noGrp="1"/>
          </p:cNvSpPr>
          <p:nvPr>
            <p:ph type="sldNum" idx="12"/>
          </p:nvPr>
        </p:nvSpPr>
        <p:spPr>
          <a:xfrm>
            <a:off x="8525124" y="649254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IN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12" name="Google Shape;312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538944" y="308859"/>
            <a:ext cx="1475707" cy="69886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3" name="Google Shape;313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95376" y="308859"/>
            <a:ext cx="2090988" cy="69886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14" name="Google Shape;314;p4"/>
          <p:cNvGrpSpPr/>
          <p:nvPr/>
        </p:nvGrpSpPr>
        <p:grpSpPr>
          <a:xfrm>
            <a:off x="1011469" y="1756911"/>
            <a:ext cx="10416576" cy="4100670"/>
            <a:chOff x="3257" y="9957"/>
            <a:chExt cx="10416576" cy="4100670"/>
          </a:xfrm>
        </p:grpSpPr>
        <p:sp>
          <p:nvSpPr>
            <p:cNvPr id="315" name="Google Shape;315;p4"/>
            <p:cNvSpPr/>
            <p:nvPr/>
          </p:nvSpPr>
          <p:spPr>
            <a:xfrm>
              <a:off x="3257" y="9957"/>
              <a:ext cx="3175785" cy="460800"/>
            </a:xfrm>
            <a:prstGeom prst="rect">
              <a:avLst/>
            </a:prstGeom>
            <a:solidFill>
              <a:schemeClr val="accent2"/>
            </a:solidFill>
            <a:ln w="12700" cap="flat" cmpd="sng">
              <a:solidFill>
                <a:srgbClr val="3D4B5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6" name="Google Shape;316;p4"/>
            <p:cNvSpPr txBox="1"/>
            <p:nvPr/>
          </p:nvSpPr>
          <p:spPr>
            <a:xfrm>
              <a:off x="3257" y="9957"/>
              <a:ext cx="3175785" cy="46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8000" tIns="73150" rIns="128000" bIns="731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rPr lang="en-IN" sz="18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India’s G20 Presidency 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7" name="Google Shape;317;p4"/>
            <p:cNvSpPr/>
            <p:nvPr/>
          </p:nvSpPr>
          <p:spPr>
            <a:xfrm>
              <a:off x="3257" y="470757"/>
              <a:ext cx="3175785" cy="3639870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w="12700" cap="flat" cmpd="sng">
              <a:solidFill>
                <a:schemeClr val="dk2">
                  <a:alpha val="89411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8" name="Google Shape;318;p4"/>
            <p:cNvSpPr txBox="1"/>
            <p:nvPr/>
          </p:nvSpPr>
          <p:spPr>
            <a:xfrm>
              <a:off x="3257" y="470757"/>
              <a:ext cx="3175785" cy="363987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6000" tIns="96000" rIns="128000" bIns="144000" anchor="t" anchorCtr="0">
              <a:noAutofit/>
            </a:bodyPr>
            <a:lstStyle/>
            <a:p>
              <a:pPr marL="171450" marR="0" lvl="1" indent="-17145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Char char="•"/>
              </a:pPr>
              <a:r>
                <a:rPr lang="en-IN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G20 New Delhi Leader’s Declaration and the Digital Economy Ministers’ Meeting (DEMM) welcomed the-</a:t>
              </a: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71450" marR="0" lvl="1" indent="-57150" algn="l" rtl="0">
                <a:lnSpc>
                  <a:spcPct val="90000"/>
                </a:lnSpc>
                <a:spcBef>
                  <a:spcPts val="27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71450" marR="0" lvl="1" indent="-171450" algn="l" rtl="0">
                <a:lnSpc>
                  <a:spcPct val="90000"/>
                </a:lnSpc>
                <a:spcBef>
                  <a:spcPts val="27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Noto Sans Symbols"/>
                <a:buChar char="⮚"/>
              </a:pPr>
              <a:r>
                <a:rPr lang="en-IN" sz="1800" b="0" i="1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G20 Framework on Systems of DPI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171450" marR="0" lvl="1" indent="-171450" algn="l" rtl="0">
                <a:lnSpc>
                  <a:spcPct val="90000"/>
                </a:lnSpc>
                <a:spcBef>
                  <a:spcPts val="27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Noto Sans Symbols"/>
                <a:buChar char="⮚"/>
              </a:pPr>
              <a:r>
                <a:rPr lang="en-IN" sz="1800" b="0" i="1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Multistakeholder mechanism for technical, capacity building, and financial support to building DPIs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171450" marR="0" lvl="1" indent="-171450" algn="l" rtl="0">
                <a:lnSpc>
                  <a:spcPct val="90000"/>
                </a:lnSpc>
                <a:spcBef>
                  <a:spcPts val="27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Noto Sans Symbols"/>
                <a:buChar char="⮚"/>
              </a:pPr>
              <a:r>
                <a:rPr lang="en-IN" sz="1800" b="0" i="1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Global DPI Repository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9" name="Google Shape;319;p4"/>
            <p:cNvSpPr/>
            <p:nvPr/>
          </p:nvSpPr>
          <p:spPr>
            <a:xfrm>
              <a:off x="3623653" y="9957"/>
              <a:ext cx="3175785" cy="460800"/>
            </a:xfrm>
            <a:prstGeom prst="rect">
              <a:avLst/>
            </a:prstGeom>
            <a:solidFill>
              <a:schemeClr val="lt2"/>
            </a:solidFill>
            <a:ln w="12700" cap="flat" cmpd="sng">
              <a:solidFill>
                <a:srgbClr val="3D4B5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0" name="Google Shape;320;p4"/>
            <p:cNvSpPr txBox="1"/>
            <p:nvPr/>
          </p:nvSpPr>
          <p:spPr>
            <a:xfrm>
              <a:off x="3623653" y="9957"/>
              <a:ext cx="3175785" cy="46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8000" tIns="73150" rIns="128000" bIns="731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rPr lang="en-IN" sz="18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MoUs with 17 Countries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1" name="Google Shape;321;p4"/>
            <p:cNvSpPr/>
            <p:nvPr/>
          </p:nvSpPr>
          <p:spPr>
            <a:xfrm>
              <a:off x="3623653" y="470757"/>
              <a:ext cx="3175785" cy="3639870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w="12700" cap="flat" cmpd="sng">
              <a:solidFill>
                <a:schemeClr val="dk2">
                  <a:alpha val="89411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2" name="Google Shape;322;p4"/>
            <p:cNvSpPr txBox="1"/>
            <p:nvPr/>
          </p:nvSpPr>
          <p:spPr>
            <a:xfrm>
              <a:off x="3623653" y="470757"/>
              <a:ext cx="3175785" cy="363987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6000" tIns="96000" rIns="128000" bIns="144000" anchor="t" anchorCtr="0">
              <a:noAutofit/>
            </a:bodyPr>
            <a:lstStyle/>
            <a:p>
              <a:pPr marL="171450" marR="0" lvl="1" indent="-17145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Char char="•"/>
              </a:pPr>
              <a:r>
                <a:rPr lang="en-IN" sz="1800" b="0" i="0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MoUs</a:t>
              </a:r>
              <a:r>
                <a:rPr lang="en-IN" sz="18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for “sharing successful digital solutions (India Stack) implemented at population scale for digital transformation”</a:t>
              </a: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71450" marR="0" lvl="1" indent="-57150" algn="l" rtl="0">
                <a:lnSpc>
                  <a:spcPct val="90000"/>
                </a:lnSpc>
                <a:spcBef>
                  <a:spcPts val="27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71450" marR="0" lvl="1" indent="-171450" algn="l" rtl="0">
                <a:lnSpc>
                  <a:spcPct val="90000"/>
                </a:lnSpc>
                <a:spcBef>
                  <a:spcPts val="27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Char char="•"/>
              </a:pPr>
              <a:r>
                <a:rPr lang="en-IN" sz="18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Antigua &amp; Barbuda, Armenia, Sierra Leone, Suriname, Papua New Guinea, Tanzania, Trinidad &amp; Tobago, Kenya, Cuba, Colombia, </a:t>
              </a:r>
              <a:r>
                <a:rPr lang="en-IN" sz="1800" b="1" i="0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LaoPDR</a:t>
              </a:r>
              <a:r>
                <a:rPr lang="en-IN" sz="18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, Saint Kitts and Nevis, Fiji, Ethiopia, Jamaica, Guyana, &amp; Gambia</a:t>
              </a: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3" name="Google Shape;323;p4"/>
            <p:cNvSpPr/>
            <p:nvPr/>
          </p:nvSpPr>
          <p:spPr>
            <a:xfrm>
              <a:off x="7244048" y="9957"/>
              <a:ext cx="3175785" cy="460800"/>
            </a:xfrm>
            <a:prstGeom prst="rect">
              <a:avLst/>
            </a:prstGeom>
            <a:solidFill>
              <a:srgbClr val="BBD6EE"/>
            </a:solidFill>
            <a:ln w="12700" cap="flat" cmpd="sng">
              <a:solidFill>
                <a:srgbClr val="3D4B5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4" name="Google Shape;324;p4"/>
            <p:cNvSpPr txBox="1"/>
            <p:nvPr/>
          </p:nvSpPr>
          <p:spPr>
            <a:xfrm>
              <a:off x="7244048" y="9957"/>
              <a:ext cx="3175785" cy="46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8000" tIns="73150" rIns="128000" bIns="731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rPr lang="en-IN" sz="18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Joint Statements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5" name="Google Shape;325;p4"/>
            <p:cNvSpPr/>
            <p:nvPr/>
          </p:nvSpPr>
          <p:spPr>
            <a:xfrm>
              <a:off x="7244048" y="470757"/>
              <a:ext cx="3175785" cy="3639870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w="12700" cap="flat" cmpd="sng">
              <a:solidFill>
                <a:schemeClr val="dk2">
                  <a:alpha val="89411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6" name="Google Shape;326;p4"/>
            <p:cNvSpPr txBox="1"/>
            <p:nvPr/>
          </p:nvSpPr>
          <p:spPr>
            <a:xfrm>
              <a:off x="7244048" y="470757"/>
              <a:ext cx="3175785" cy="363987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6000" tIns="96000" rIns="128000" bIns="144000" anchor="t" anchorCtr="0">
              <a:noAutofit/>
            </a:bodyPr>
            <a:lstStyle/>
            <a:p>
              <a:pPr marL="171450" marR="0" lvl="1" indent="-17145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Char char="•"/>
              </a:pPr>
              <a:r>
                <a:rPr lang="en-IN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Joint statements with US, Quad, France, and EU-TTC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171450" marR="0" lvl="1" indent="-57150" algn="l" rtl="0">
                <a:lnSpc>
                  <a:spcPct val="90000"/>
                </a:lnSpc>
                <a:spcBef>
                  <a:spcPts val="27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71450" marR="0" lvl="1" indent="-171450" algn="l" rtl="0">
                <a:lnSpc>
                  <a:spcPct val="90000"/>
                </a:lnSpc>
                <a:spcBef>
                  <a:spcPts val="27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Char char="•"/>
              </a:pPr>
              <a:r>
                <a:rPr lang="en-IN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To enable development and deployment of DPIs in developing countries.</a:t>
              </a: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1" name="Google Shape;331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507739" y="308859"/>
            <a:ext cx="1475707" cy="69886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056338" y="308859"/>
            <a:ext cx="2090988" cy="698868"/>
          </a:xfrm>
          <a:prstGeom prst="rect">
            <a:avLst/>
          </a:prstGeom>
          <a:noFill/>
          <a:ln>
            <a:noFill/>
          </a:ln>
        </p:spPr>
      </p:pic>
      <p:sp>
        <p:nvSpPr>
          <p:cNvPr id="333" name="Google Shape;333;p5"/>
          <p:cNvSpPr txBox="1">
            <a:spLocks noGrp="1"/>
          </p:cNvSpPr>
          <p:nvPr>
            <p:ph type="title"/>
          </p:nvPr>
        </p:nvSpPr>
        <p:spPr>
          <a:xfrm>
            <a:off x="612750" y="308859"/>
            <a:ext cx="708317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</a:pPr>
            <a:r>
              <a:rPr lang="en-IN" sz="3600" b="1">
                <a:latin typeface="Calibri"/>
                <a:ea typeface="Calibri"/>
                <a:cs typeface="Calibri"/>
                <a:sym typeface="Calibri"/>
              </a:rPr>
              <a:t>Progress on India’s G20 Outcomes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4" name="Google Shape;334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</a:pPr>
            <a:fld id="{00000000-1234-1234-1234-123412341234}" type="slidenum">
              <a:rPr lang="en-IN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5" name="Google Shape;335;p5"/>
          <p:cNvSpPr txBox="1"/>
          <p:nvPr/>
        </p:nvSpPr>
        <p:spPr>
          <a:xfrm>
            <a:off x="612750" y="2746813"/>
            <a:ext cx="11151926" cy="26162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IN" sz="180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G20 New Delhi Leaders’ Declaration, building on the consensus achieved in the Digital Economy Ministers’ Meeting, welcomed the following: </a:t>
            </a:r>
            <a:endParaRPr sz="140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just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❑"/>
            </a:pPr>
            <a:r>
              <a:rPr lang="en-IN" sz="180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Through the </a:t>
            </a:r>
            <a:r>
              <a:rPr lang="en-IN" sz="1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G20 Framework on Systems of DPI</a:t>
            </a:r>
            <a:r>
              <a:rPr lang="en-IN" sz="180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a collaborative framework for DPI, detailing its concept, components, and design principles</a:t>
            </a:r>
            <a:endParaRPr sz="140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just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❑"/>
            </a:pPr>
            <a:r>
              <a:rPr lang="en-IN" sz="180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Global Digital Public Infrastructure Repository (</a:t>
            </a:r>
            <a:r>
              <a:rPr lang="en-IN" sz="1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GDPIR</a:t>
            </a:r>
            <a:r>
              <a:rPr lang="en-IN" sz="180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), as a mechanism for knowledge and discovery in DPI.</a:t>
            </a:r>
            <a:endParaRPr sz="140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just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❑"/>
            </a:pPr>
            <a:r>
              <a:rPr lang="en-IN" sz="180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Social Impact Fund (</a:t>
            </a:r>
            <a:r>
              <a:rPr lang="en-IN" sz="1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SIF</a:t>
            </a:r>
            <a:r>
              <a:rPr lang="en-IN" sz="180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) - A multistakeholder initiative for coordinated financing and technical support, to develop DPI in LMICs.</a:t>
            </a:r>
            <a:endParaRPr sz="140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just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❑"/>
            </a:pPr>
            <a:r>
              <a:rPr lang="en-IN" sz="180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Published two reports on DPI – </a:t>
            </a:r>
            <a:endParaRPr sz="140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just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❑"/>
            </a:pPr>
            <a:r>
              <a:rPr lang="en-IN" sz="1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DPI Approach: A Playbook</a:t>
            </a:r>
            <a:endParaRPr sz="140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just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❑"/>
            </a:pPr>
            <a:r>
              <a:rPr lang="en-IN" sz="1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Compendium for Accelerating the SDGs through DPI</a:t>
            </a:r>
            <a:endParaRPr sz="140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71450" algn="just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None/>
            </a:pPr>
            <a:endParaRPr sz="180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6" name="Google Shape;336;p5"/>
          <p:cNvSpPr txBox="1"/>
          <p:nvPr/>
        </p:nvSpPr>
        <p:spPr>
          <a:xfrm>
            <a:off x="612750" y="1634422"/>
            <a:ext cx="11223000" cy="1339200"/>
          </a:xfrm>
          <a:prstGeom prst="rect">
            <a:avLst/>
          </a:prstGeom>
          <a:solidFill>
            <a:srgbClr val="8CD872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IN" sz="180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Under India’s G20 Presidency, the Digital Economy Working Group Outcome Document, describes DPI “</a:t>
            </a:r>
            <a:r>
              <a:rPr lang="en-IN" sz="1800" i="1" u="sng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 a set of shared digital systems that should be secure and interoperable, and can be built on open standards and specifications to deliver and provide equitable access to public and / or private services at societal scale and are governed by applicable legal frameworks and enabling rules to drive development, inclusion, innovation, trust, and competition and respect human rights and fundamental freedoms.”</a:t>
            </a:r>
            <a:endParaRPr sz="1800" i="1" u="sng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7357176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IN" sz="3600" b="1"/>
              <a:t>Social Impact Fund and Global DPI Repository</a:t>
            </a:r>
            <a:endParaRPr sz="3600"/>
          </a:p>
        </p:txBody>
      </p:sp>
      <p:sp>
        <p:nvSpPr>
          <p:cNvPr id="342" name="Google Shape;342;p6"/>
          <p:cNvSpPr txBox="1">
            <a:spLocks noGrp="1"/>
          </p:cNvSpPr>
          <p:nvPr>
            <p:ph type="sldNum" idx="12"/>
          </p:nvPr>
        </p:nvSpPr>
        <p:spPr>
          <a:xfrm>
            <a:off x="8525124" y="649254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IN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43" name="Google Shape;343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538944" y="308859"/>
            <a:ext cx="1475707" cy="69886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4" name="Google Shape;344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95376" y="308859"/>
            <a:ext cx="2090988" cy="69886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45" name="Google Shape;345;p6"/>
          <p:cNvGrpSpPr/>
          <p:nvPr/>
        </p:nvGrpSpPr>
        <p:grpSpPr>
          <a:xfrm>
            <a:off x="884505" y="1596589"/>
            <a:ext cx="10422990" cy="4816800"/>
            <a:chOff x="50" y="15545"/>
            <a:chExt cx="10422990" cy="4816800"/>
          </a:xfrm>
        </p:grpSpPr>
        <p:sp>
          <p:nvSpPr>
            <p:cNvPr id="346" name="Google Shape;346;p6"/>
            <p:cNvSpPr/>
            <p:nvPr/>
          </p:nvSpPr>
          <p:spPr>
            <a:xfrm>
              <a:off x="50" y="15545"/>
              <a:ext cx="4870556" cy="864000"/>
            </a:xfrm>
            <a:prstGeom prst="rect">
              <a:avLst/>
            </a:prstGeom>
            <a:solidFill>
              <a:schemeClr val="accent2"/>
            </a:solidFill>
            <a:ln w="12700" cap="flat" cmpd="sng">
              <a:solidFill>
                <a:srgbClr val="3D4B5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7" name="Google Shape;347;p6"/>
            <p:cNvSpPr txBox="1"/>
            <p:nvPr/>
          </p:nvSpPr>
          <p:spPr>
            <a:xfrm>
              <a:off x="50" y="15545"/>
              <a:ext cx="4870500" cy="86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8000" tIns="73150" rIns="128000" bIns="731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rPr lang="en-IN" sz="18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Social Impact Fund (SIF)</a:t>
              </a:r>
              <a:endParaRPr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8" name="Google Shape;348;p6"/>
            <p:cNvSpPr/>
            <p:nvPr/>
          </p:nvSpPr>
          <p:spPr>
            <a:xfrm>
              <a:off x="50" y="879545"/>
              <a:ext cx="4870556" cy="3952800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w="12700" cap="flat" cmpd="sng">
              <a:solidFill>
                <a:schemeClr val="dk2">
                  <a:alpha val="89411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9" name="Google Shape;349;p6"/>
            <p:cNvSpPr txBox="1"/>
            <p:nvPr/>
          </p:nvSpPr>
          <p:spPr>
            <a:xfrm>
              <a:off x="50" y="879545"/>
              <a:ext cx="4870556" cy="3952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6000" tIns="96000" rIns="128000" bIns="144000" anchor="t" anchorCtr="0">
              <a:noAutofit/>
            </a:bodyPr>
            <a:lstStyle/>
            <a:p>
              <a:pPr marL="457200" marR="0" lvl="0" indent="-342900" algn="just" rtl="0">
                <a:lnSpc>
                  <a:spcPct val="90000"/>
                </a:lnSpc>
                <a:spcBef>
                  <a:spcPts val="27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Char char="●"/>
              </a:pPr>
              <a:r>
                <a:rPr lang="en-IN" sz="180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Hon’ble PM of India has announced creation of SIF for DPI implementation in global south</a:t>
              </a:r>
            </a:p>
            <a:p>
              <a:pPr marL="457200" marR="0" lvl="0" indent="-342900" algn="just" rtl="0">
                <a:lnSpc>
                  <a:spcPct val="90000"/>
                </a:lnSpc>
                <a:spcBef>
                  <a:spcPts val="27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Char char="●"/>
              </a:pPr>
              <a:endParaRPr lang="en-IN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457200" marR="0" lvl="0" indent="-342900" algn="just" rtl="0">
                <a:lnSpc>
                  <a:spcPct val="90000"/>
                </a:lnSpc>
                <a:spcBef>
                  <a:spcPts val="27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Char char="●"/>
              </a:pPr>
              <a:r>
                <a:rPr lang="en-IN" sz="18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India has committed a contribution of USD25 Mn.</a:t>
              </a:r>
            </a:p>
            <a:p>
              <a:pPr marL="114300" marR="0" lvl="0" algn="just" rtl="0">
                <a:lnSpc>
                  <a:spcPct val="90000"/>
                </a:lnSpc>
                <a:spcBef>
                  <a:spcPts val="270"/>
                </a:spcBef>
                <a:spcAft>
                  <a:spcPts val="0"/>
                </a:spcAft>
                <a:buClr>
                  <a:schemeClr val="dk1"/>
                </a:buClr>
                <a:buSzPts val="1800"/>
              </a:pPr>
              <a:endParaRPr lang="en-IN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457200" marR="0" lvl="0" indent="-342900" algn="just" rtl="0">
                <a:lnSpc>
                  <a:spcPct val="90000"/>
                </a:lnSpc>
                <a:spcBef>
                  <a:spcPts val="27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Char char="●"/>
              </a:pPr>
              <a:r>
                <a:rPr lang="en-IN" sz="1800" i="0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MeitY,GoI</a:t>
              </a:r>
              <a:r>
                <a:rPr lang="en-IN" sz="180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is in advanced stages on finalising the structure and operation modalities of the SIF</a:t>
              </a:r>
              <a:endParaRPr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457200" marR="0" lvl="0" indent="0" algn="just" rtl="0">
                <a:lnSpc>
                  <a:spcPct val="90000"/>
                </a:lnSpc>
                <a:spcBef>
                  <a:spcPts val="270"/>
                </a:spcBef>
                <a:spcAft>
                  <a:spcPts val="0"/>
                </a:spcAft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457200" marR="0" lvl="0" indent="-342900" algn="just" rtl="0">
                <a:lnSpc>
                  <a:spcPct val="90000"/>
                </a:lnSpc>
                <a:spcBef>
                  <a:spcPts val="27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Char char="●"/>
              </a:pPr>
              <a:r>
                <a:rPr lang="en-IN" sz="180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Once </a:t>
              </a:r>
              <a:r>
                <a:rPr lang="en-IN" sz="18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operationalized,</a:t>
              </a:r>
              <a:r>
                <a:rPr lang="en-IN" sz="180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the fund will work towards capacity building</a:t>
              </a:r>
              <a:r>
                <a:rPr lang="en-IN" sz="18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, technical assistance and </a:t>
              </a:r>
              <a:r>
                <a:rPr lang="en-IN" sz="180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financing DPI pilot deployment in the Global South.</a:t>
              </a:r>
              <a:endParaRPr sz="14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0" name="Google Shape;350;p6"/>
            <p:cNvSpPr/>
            <p:nvPr/>
          </p:nvSpPr>
          <p:spPr>
            <a:xfrm>
              <a:off x="5552484" y="15545"/>
              <a:ext cx="4870556" cy="864000"/>
            </a:xfrm>
            <a:prstGeom prst="rect">
              <a:avLst/>
            </a:prstGeom>
            <a:solidFill>
              <a:srgbClr val="BBD6EE"/>
            </a:solidFill>
            <a:ln w="12700" cap="flat" cmpd="sng">
              <a:solidFill>
                <a:srgbClr val="3D4B5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1" name="Google Shape;351;p6"/>
            <p:cNvSpPr txBox="1"/>
            <p:nvPr/>
          </p:nvSpPr>
          <p:spPr>
            <a:xfrm>
              <a:off x="5552484" y="15545"/>
              <a:ext cx="4870556" cy="86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8000" tIns="73150" rIns="128000" bIns="731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rPr lang="en-IN" sz="18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Global Digital Public Infrastructure Repository (GDPIR) 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2" name="Google Shape;352;p6"/>
            <p:cNvSpPr/>
            <p:nvPr/>
          </p:nvSpPr>
          <p:spPr>
            <a:xfrm>
              <a:off x="5552484" y="879545"/>
              <a:ext cx="4870556" cy="3952800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w="12700" cap="flat" cmpd="sng">
              <a:solidFill>
                <a:schemeClr val="dk2">
                  <a:alpha val="89411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3" name="Google Shape;353;p6"/>
            <p:cNvSpPr txBox="1"/>
            <p:nvPr/>
          </p:nvSpPr>
          <p:spPr>
            <a:xfrm>
              <a:off x="5552484" y="879545"/>
              <a:ext cx="4870556" cy="3952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6000" tIns="96000" rIns="128000" bIns="144000" anchor="t" anchorCtr="0">
              <a:noAutofit/>
            </a:bodyPr>
            <a:lstStyle/>
            <a:p>
              <a:pPr marL="457200" marR="0" lvl="0" indent="-34290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Char char="●"/>
              </a:pPr>
              <a:r>
                <a:rPr lang="en-IN" sz="18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</a:t>
              </a:r>
              <a:r>
                <a:rPr lang="en-IN" sz="18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he global DPI repository currently houses information on 54 DPIs from 16 countries.</a:t>
              </a:r>
              <a:endParaRPr dirty="0"/>
            </a:p>
            <a:p>
              <a:pPr marL="457200" marR="0" lvl="0" indent="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  <a:p>
              <a:pPr marL="457200" marR="0" lvl="0" indent="-34290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Char char="●"/>
              </a:pPr>
              <a:r>
                <a:rPr lang="en-IN" sz="1800" b="0" i="0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MeitY,GoI</a:t>
              </a:r>
              <a:r>
                <a:rPr lang="en-IN" sz="18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is working with other countries to contribute their own DPI initiatives in GDPIR. MeitY aims to achieve to showcase 100 DPI initiatives by the end of the current financial year - </a:t>
              </a:r>
              <a:r>
                <a:rPr lang="en-IN" sz="1800" u="sng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  <a:hlinkClick r:id="rId5"/>
                </a:rPr>
                <a:t>https://www.dpi.global</a:t>
              </a:r>
              <a:r>
                <a:rPr lang="en-IN" sz="1800" u="sng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171450" marR="0" lvl="1" indent="-57150" algn="just" rtl="0">
                <a:lnSpc>
                  <a:spcPct val="90000"/>
                </a:lnSpc>
                <a:spcBef>
                  <a:spcPts val="27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71450" marR="0" lvl="1" indent="-57150" algn="just" rtl="0">
                <a:lnSpc>
                  <a:spcPct val="90000"/>
                </a:lnSpc>
                <a:spcBef>
                  <a:spcPts val="27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73572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IN" sz="3600" b="1"/>
              <a:t>DPIs listed on GDPIR: Examples</a:t>
            </a:r>
            <a:endParaRPr sz="3600"/>
          </a:p>
        </p:txBody>
      </p:sp>
      <p:pic>
        <p:nvPicPr>
          <p:cNvPr id="359" name="Google Shape;359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538944" y="308859"/>
            <a:ext cx="1475707" cy="69886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0" name="Google Shape;360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95376" y="308859"/>
            <a:ext cx="2090988" cy="69886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61" name="Google Shape;361;p7"/>
          <p:cNvGraphicFramePr/>
          <p:nvPr>
            <p:extLst>
              <p:ext uri="{D42A27DB-BD31-4B8C-83A1-F6EECF244321}">
                <p14:modId xmlns:p14="http://schemas.microsoft.com/office/powerpoint/2010/main" val="2806582596"/>
              </p:ext>
            </p:extLst>
          </p:nvPr>
        </p:nvGraphicFramePr>
        <p:xfrm>
          <a:off x="1397813" y="1690825"/>
          <a:ext cx="9396350" cy="4860471"/>
        </p:xfrm>
        <a:graphic>
          <a:graphicData uri="http://schemas.openxmlformats.org/drawingml/2006/table">
            <a:tbl>
              <a:tblPr>
                <a:noFill/>
                <a:tableStyleId>{4D8FA54C-3419-4BF2-8390-49E9CF25CA51}</a:tableStyleId>
              </a:tblPr>
              <a:tblGrid>
                <a:gridCol w="2179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1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85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0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IN" sz="15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Country</a:t>
                      </a:r>
                      <a:endParaRPr sz="15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IN" sz="15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Category</a:t>
                      </a:r>
                      <a:endParaRPr sz="15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IN" sz="15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DPI</a:t>
                      </a:r>
                      <a:endParaRPr sz="15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IN" sz="15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Argentina</a:t>
                      </a:r>
                      <a:endParaRPr sz="15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C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IN" sz="15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Payment</a:t>
                      </a:r>
                      <a:endParaRPr sz="15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C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IN" sz="15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FAST Payment System (FPS)</a:t>
                      </a:r>
                      <a:endParaRPr sz="15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CF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350">
                <a:tc rowSpan="3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IN" sz="15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Brazil</a:t>
                      </a:r>
                      <a:endParaRPr sz="15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C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IN" sz="15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Data Exchange</a:t>
                      </a:r>
                      <a:endParaRPr sz="15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C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IN" sz="1500" u="sng" strike="noStrike" cap="none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5"/>
                        </a:rPr>
                        <a:t>Conectagov.br</a:t>
                      </a:r>
                      <a:endParaRPr sz="1500" u="sng" strike="noStrike" cap="none">
                        <a:solidFill>
                          <a:schemeClr val="hlink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CF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3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IN" sz="15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Identity</a:t>
                      </a:r>
                      <a:endParaRPr sz="15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C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IN" sz="1500" u="sng" strike="noStrike" cap="none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6"/>
                        </a:rPr>
                        <a:t>Gov.br</a:t>
                      </a:r>
                      <a:r>
                        <a:rPr lang="en-IN" sz="15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Digital ID (National Identity Card (CIN)</a:t>
                      </a:r>
                      <a:endParaRPr sz="15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CF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03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IN" sz="15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Payment</a:t>
                      </a:r>
                      <a:endParaRPr sz="15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C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IN" sz="15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PIX</a:t>
                      </a:r>
                      <a:endParaRPr sz="15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CF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0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IN" sz="15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France</a:t>
                      </a:r>
                      <a:endParaRPr sz="15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C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IN" sz="15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Identity</a:t>
                      </a:r>
                      <a:endParaRPr sz="15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C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IN" sz="15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FranceConnect</a:t>
                      </a:r>
                      <a:endParaRPr sz="15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CF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0350">
                <a:tc rowSpan="5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IN" sz="15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India</a:t>
                      </a:r>
                      <a:endParaRPr sz="15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C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IN" sz="15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Identity</a:t>
                      </a:r>
                      <a:endParaRPr sz="15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C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IN" sz="15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Aadhaar</a:t>
                      </a:r>
                      <a:endParaRPr sz="15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CF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03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IN" sz="15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Payment</a:t>
                      </a:r>
                      <a:endParaRPr sz="15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C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IN" sz="15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UPI</a:t>
                      </a:r>
                      <a:endParaRPr sz="15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CF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03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IN" sz="15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Data Exchange</a:t>
                      </a:r>
                      <a:endParaRPr sz="15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C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IN" sz="15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DigiLocker</a:t>
                      </a:r>
                      <a:endParaRPr sz="15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CF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03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IN" sz="15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Data Exchange</a:t>
                      </a:r>
                      <a:endParaRPr sz="15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C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IN" sz="15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API Setu</a:t>
                      </a:r>
                      <a:endParaRPr sz="15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CF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03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IN" sz="15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Health</a:t>
                      </a:r>
                      <a:endParaRPr sz="15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C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IN" sz="15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ABDM</a:t>
                      </a:r>
                      <a:endParaRPr sz="15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CF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0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IN" sz="15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Japan</a:t>
                      </a:r>
                      <a:endParaRPr sz="15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C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IN" sz="15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Data Exchange</a:t>
                      </a:r>
                      <a:endParaRPr sz="15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C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IN" sz="15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Government Interoperability Framework</a:t>
                      </a:r>
                      <a:endParaRPr sz="15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CF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0350"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IN" sz="15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Oman</a:t>
                      </a:r>
                      <a:endParaRPr sz="15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C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IN" sz="15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Data Exchange</a:t>
                      </a:r>
                      <a:endParaRPr sz="15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C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IN" sz="15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Government Integraton Platform (GIP)</a:t>
                      </a:r>
                      <a:endParaRPr sz="15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CF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03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IN" sz="15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Identity</a:t>
                      </a:r>
                      <a:endParaRPr sz="15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C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IN" sz="15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Oman National Digital Certification-PKI</a:t>
                      </a:r>
                      <a:endParaRPr sz="15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CF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151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IN" sz="15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Russia</a:t>
                      </a:r>
                      <a:endParaRPr sz="15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C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IN" sz="15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Data Exchange</a:t>
                      </a:r>
                      <a:endParaRPr sz="15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C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IN" sz="15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Unified Digital Platform of the Russian Federation </a:t>
                      </a:r>
                      <a:r>
                        <a:rPr lang="en-IN" sz="15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GovTech</a:t>
                      </a:r>
                      <a:endParaRPr sz="15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CF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0350"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IN" sz="15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Singapore</a:t>
                      </a:r>
                      <a:endParaRPr sz="15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C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IN" sz="15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Payment</a:t>
                      </a:r>
                      <a:endParaRPr sz="15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C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IN" sz="15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PayNow</a:t>
                      </a:r>
                      <a:endParaRPr sz="15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CF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03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IN" sz="15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Identity</a:t>
                      </a:r>
                      <a:endParaRPr sz="15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C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IN" sz="15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SingPass</a:t>
                      </a:r>
                      <a:endParaRPr sz="15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CF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7" name="Google Shape;367;p9"/>
          <p:cNvSpPr/>
          <p:nvPr/>
        </p:nvSpPr>
        <p:spPr>
          <a:xfrm>
            <a:off x="-1" y="-4290"/>
            <a:ext cx="12192000" cy="1733407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254000" dist="38100" dir="5460000" sx="94000" sy="94000" algn="t" rotWithShape="0">
              <a:srgbClr val="000000">
                <a:alpha val="2941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8" name="Google Shape;368;p9"/>
          <p:cNvSpPr txBox="1">
            <a:spLocks noGrp="1"/>
          </p:cNvSpPr>
          <p:nvPr>
            <p:ph type="title"/>
          </p:nvPr>
        </p:nvSpPr>
        <p:spPr>
          <a:xfrm>
            <a:off x="761700" y="388725"/>
            <a:ext cx="7408200" cy="111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</a:pPr>
            <a:r>
              <a:rPr lang="en-IN" sz="3600" b="1">
                <a:latin typeface="Calibri"/>
                <a:ea typeface="Calibri"/>
                <a:cs typeface="Calibri"/>
                <a:sym typeface="Calibri"/>
              </a:rPr>
              <a:t>Carrying Forward India’s G20 Legacy on DPI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69" name="Google Shape;369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69900" y="388713"/>
            <a:ext cx="2127413" cy="698869"/>
          </a:xfrm>
          <a:prstGeom prst="rect">
            <a:avLst/>
          </a:prstGeom>
          <a:noFill/>
          <a:ln>
            <a:noFill/>
          </a:ln>
        </p:spPr>
      </p:pic>
      <p:sp>
        <p:nvSpPr>
          <p:cNvPr id="370" name="Google Shape;370;p9"/>
          <p:cNvSpPr txBox="1">
            <a:spLocks noGrp="1"/>
          </p:cNvSpPr>
          <p:nvPr>
            <p:ph type="sldNum" idx="12"/>
          </p:nvPr>
        </p:nvSpPr>
        <p:spPr>
          <a:xfrm>
            <a:off x="8732520" y="6356350"/>
            <a:ext cx="320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IN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71" name="Google Shape;371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507739" y="308859"/>
            <a:ext cx="1475707" cy="69886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72" name="Google Shape;372;p9"/>
          <p:cNvGrpSpPr/>
          <p:nvPr/>
        </p:nvGrpSpPr>
        <p:grpSpPr>
          <a:xfrm>
            <a:off x="411980" y="1626747"/>
            <a:ext cx="11520940" cy="4831973"/>
            <a:chOff x="0" y="287659"/>
            <a:chExt cx="11520940" cy="4831973"/>
          </a:xfrm>
        </p:grpSpPr>
        <p:sp>
          <p:nvSpPr>
            <p:cNvPr id="373" name="Google Shape;373;p9"/>
            <p:cNvSpPr/>
            <p:nvPr/>
          </p:nvSpPr>
          <p:spPr>
            <a:xfrm>
              <a:off x="0" y="663642"/>
              <a:ext cx="11520940" cy="1905750"/>
            </a:xfrm>
            <a:prstGeom prst="rect">
              <a:avLst/>
            </a:prstGeom>
            <a:solidFill>
              <a:schemeClr val="lt2">
                <a:alpha val="89411"/>
              </a:schemeClr>
            </a:solidFill>
            <a:ln w="12700" cap="flat" cmpd="sng">
              <a:solidFill>
                <a:srgbClr val="0B274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4" name="Google Shape;374;p9"/>
            <p:cNvSpPr txBox="1"/>
            <p:nvPr/>
          </p:nvSpPr>
          <p:spPr>
            <a:xfrm>
              <a:off x="0" y="663642"/>
              <a:ext cx="11520940" cy="19057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94150" tIns="916425" rIns="894150" bIns="99550" anchor="t" anchorCtr="0">
              <a:noAutofit/>
            </a:bodyPr>
            <a:lstStyle/>
            <a:p>
              <a:pPr marL="114300" marR="0" lvl="1" indent="-1270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alibri"/>
                <a:buChar char="•"/>
              </a:pPr>
              <a:r>
                <a:rPr lang="en-IN" sz="160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Focus on Digital Identities</a:t>
              </a:r>
              <a:endParaRPr sz="16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14300" marR="0" lvl="1" indent="-127000" algn="l" rtl="0">
                <a:lnSpc>
                  <a:spcPct val="90000"/>
                </a:lnSpc>
                <a:spcBef>
                  <a:spcPts val="21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alibri"/>
                <a:buChar char="•"/>
              </a:pPr>
              <a:r>
                <a:rPr lang="en-IN" sz="160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Focus on Data sharing</a:t>
              </a:r>
              <a:endParaRPr sz="16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14300" marR="0" lvl="1" indent="-127000" algn="l" rtl="0">
                <a:lnSpc>
                  <a:spcPct val="90000"/>
                </a:lnSpc>
                <a:spcBef>
                  <a:spcPts val="21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alibri"/>
                <a:buChar char="•"/>
              </a:pPr>
              <a:r>
                <a:rPr lang="en-IN" sz="160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Alignment with the “G20 Framework for Systems of DPI” which was agreed under India’s G20 Presidency </a:t>
              </a:r>
              <a:endParaRPr sz="16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5" name="Google Shape;375;p9"/>
            <p:cNvSpPr/>
            <p:nvPr/>
          </p:nvSpPr>
          <p:spPr>
            <a:xfrm>
              <a:off x="576045" y="350985"/>
              <a:ext cx="8064600" cy="962100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474F5D"/>
                </a:gs>
                <a:gs pos="50000">
                  <a:srgbClr val="072743"/>
                </a:gs>
                <a:gs pos="100000">
                  <a:srgbClr val="03213D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6" name="Google Shape;376;p9"/>
            <p:cNvSpPr txBox="1"/>
            <p:nvPr/>
          </p:nvSpPr>
          <p:spPr>
            <a:xfrm>
              <a:off x="639445" y="287659"/>
              <a:ext cx="7938000" cy="962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825" tIns="0" rIns="304825" bIns="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Arial"/>
                <a:buNone/>
              </a:pPr>
              <a:r>
                <a:rPr lang="en-IN" sz="200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Brazil’s Focus on Digital Public Infrastructure</a:t>
              </a:r>
              <a:endParaRPr sz="200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7" name="Google Shape;377;p9"/>
            <p:cNvSpPr/>
            <p:nvPr/>
          </p:nvSpPr>
          <p:spPr>
            <a:xfrm>
              <a:off x="0" y="3456432"/>
              <a:ext cx="11520940" cy="1663200"/>
            </a:xfrm>
            <a:prstGeom prst="rect">
              <a:avLst/>
            </a:prstGeom>
            <a:solidFill>
              <a:schemeClr val="lt2">
                <a:alpha val="89411"/>
              </a:schemeClr>
            </a:solidFill>
            <a:ln w="12700" cap="flat" cmpd="sng">
              <a:solidFill>
                <a:srgbClr val="0B274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8" name="Google Shape;378;p9"/>
            <p:cNvSpPr txBox="1"/>
            <p:nvPr/>
          </p:nvSpPr>
          <p:spPr>
            <a:xfrm>
              <a:off x="0" y="3456432"/>
              <a:ext cx="11520940" cy="166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94150" tIns="916425" rIns="894150" bIns="99550" anchor="t" anchorCtr="0">
              <a:noAutofit/>
            </a:bodyPr>
            <a:lstStyle/>
            <a:p>
              <a:pPr marL="114300" marR="0" lvl="1" indent="-1270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alibri"/>
                <a:buChar char="•"/>
              </a:pPr>
              <a:r>
                <a:rPr lang="en-IN" sz="160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South Africa has conveyed to continue focusing on development of DPI under its G20 Presidency</a:t>
              </a:r>
              <a:endParaRPr sz="16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14300" marR="0" lvl="1" indent="-127000" algn="l" rtl="0">
                <a:lnSpc>
                  <a:spcPct val="90000"/>
                </a:lnSpc>
                <a:spcBef>
                  <a:spcPts val="21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alibri"/>
                <a:buChar char="•"/>
              </a:pPr>
              <a:r>
                <a:rPr lang="en-IN" sz="160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President Cyril Ramaphosa in his parliamentary address has committed to harness DPI as a driver of social growth and inclusion</a:t>
              </a:r>
              <a:endParaRPr sz="16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9" name="Google Shape;379;p9"/>
            <p:cNvSpPr/>
            <p:nvPr/>
          </p:nvSpPr>
          <p:spPr>
            <a:xfrm>
              <a:off x="576045" y="3143763"/>
              <a:ext cx="8064600" cy="962100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474F5D"/>
                </a:gs>
                <a:gs pos="50000">
                  <a:srgbClr val="072743"/>
                </a:gs>
                <a:gs pos="100000">
                  <a:srgbClr val="03213D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0" name="Google Shape;380;p9"/>
            <p:cNvSpPr txBox="1"/>
            <p:nvPr/>
          </p:nvSpPr>
          <p:spPr>
            <a:xfrm>
              <a:off x="639445" y="3080362"/>
              <a:ext cx="7938000" cy="962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825" tIns="0" rIns="304825" bIns="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Arial"/>
                <a:buNone/>
              </a:pPr>
              <a:r>
                <a:rPr lang="en-IN" sz="200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South Africa keeping up the DPI Momentum</a:t>
              </a:r>
              <a:endParaRPr sz="20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507739" y="308859"/>
            <a:ext cx="1475707" cy="69886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056338" y="308859"/>
            <a:ext cx="2090988" cy="698868"/>
          </a:xfrm>
          <a:prstGeom prst="rect">
            <a:avLst/>
          </a:prstGeom>
          <a:noFill/>
          <a:ln>
            <a:noFill/>
          </a:ln>
        </p:spPr>
      </p:pic>
      <p:sp>
        <p:nvSpPr>
          <p:cNvPr id="387" name="Google Shape;387;p10"/>
          <p:cNvSpPr txBox="1">
            <a:spLocks noGrp="1"/>
          </p:cNvSpPr>
          <p:nvPr>
            <p:ph type="title"/>
          </p:nvPr>
        </p:nvSpPr>
        <p:spPr>
          <a:xfrm>
            <a:off x="612750" y="308859"/>
            <a:ext cx="708317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Play"/>
              <a:buNone/>
            </a:pPr>
            <a:r>
              <a:rPr lang="en-IN" sz="3600" b="1">
                <a:latin typeface="Calibri"/>
                <a:ea typeface="Calibri"/>
                <a:cs typeface="Calibri"/>
                <a:sym typeface="Calibri"/>
              </a:rPr>
              <a:t>G20 Task Force on DPI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8" name="Google Shape;388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</a:pPr>
            <a:fld id="{00000000-1234-1234-1234-123412341234}" type="slidenum">
              <a:rPr lang="en-IN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9" name="Google Shape;389;p10"/>
          <p:cNvSpPr txBox="1"/>
          <p:nvPr/>
        </p:nvSpPr>
        <p:spPr>
          <a:xfrm>
            <a:off x="520037" y="2333290"/>
            <a:ext cx="11151926" cy="26162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90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92100" algn="just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Noto Sans Symbols"/>
              <a:buChar char="❑"/>
            </a:pPr>
            <a:r>
              <a:rPr lang="en-IN" sz="19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Task Force was Co-Chaired by </a:t>
            </a:r>
            <a:r>
              <a:rPr lang="en-IN" sz="19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Shri Amitabh Kant, G20 Sherpa of India</a:t>
            </a:r>
            <a:r>
              <a:rPr lang="en-IN" sz="19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and </a:t>
            </a:r>
            <a:r>
              <a:rPr lang="en-IN" sz="19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Shri Nandan Nilekani, Co-founder and Chairman, Infosys and Founding Chairman, UIDAI (Aadh</a:t>
            </a:r>
            <a:r>
              <a:rPr lang="en-IN" sz="1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en-IN" sz="19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ar). </a:t>
            </a:r>
            <a:r>
              <a:rPr lang="en-IN" sz="19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report of the Task Force highlighted the following - </a:t>
            </a:r>
            <a:endParaRPr sz="19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92100" algn="just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Noto Sans Symbols"/>
              <a:buChar char="❑"/>
            </a:pPr>
            <a:r>
              <a:rPr lang="en-IN" sz="19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DPI Framework</a:t>
            </a:r>
            <a:r>
              <a:rPr lang="en-IN" sz="19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Establishes DPI as an enabler of global development, particularly through financial inclusion</a:t>
            </a:r>
            <a:endParaRPr sz="190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92100" algn="just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Noto Sans Symbols"/>
              <a:buChar char="❑"/>
            </a:pPr>
            <a:r>
              <a:rPr lang="en-IN" sz="19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India’s Role</a:t>
            </a:r>
            <a:r>
              <a:rPr lang="en-IN" sz="19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Demonstrated success with UPI, Aadhaar, and digital health services, setting a model for rapid DPI adoption</a:t>
            </a:r>
            <a:endParaRPr sz="150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92100" algn="just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Noto Sans Symbols"/>
              <a:buChar char="❑"/>
            </a:pPr>
            <a:r>
              <a:rPr lang="en-IN" sz="19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Global DPI Strategy</a:t>
            </a:r>
            <a:r>
              <a:rPr lang="en-IN" sz="19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Presents recommendations for broad, inclusive digital growth across diverse economies</a:t>
            </a:r>
            <a:endParaRPr sz="150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92100" algn="just" rtl="0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Clr>
                <a:srgbClr val="000000"/>
              </a:buClr>
              <a:buSzPts val="1900"/>
              <a:buFont typeface="Noto Sans Symbols"/>
              <a:buChar char="❑"/>
            </a:pPr>
            <a:r>
              <a:rPr lang="en-IN" sz="19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Focus on Global South</a:t>
            </a:r>
            <a:r>
              <a:rPr lang="en-IN" sz="19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Encourages adoption in emerging economies to foster inclusive economic growth</a:t>
            </a:r>
            <a:endParaRPr sz="190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0" name="Google Shape;390;p10"/>
          <p:cNvSpPr txBox="1"/>
          <p:nvPr/>
        </p:nvSpPr>
        <p:spPr>
          <a:xfrm>
            <a:off x="612750" y="1634422"/>
            <a:ext cx="11223000" cy="882000"/>
          </a:xfrm>
          <a:prstGeom prst="rect">
            <a:avLst/>
          </a:prstGeom>
          <a:solidFill>
            <a:srgbClr val="8CD872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IN" sz="190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report published following India’s G20 Presidency, outlines a global approach to leveraging DPI for economic transformation and financial inclusion. It sets a framework to enhance public services and boost trust between citizens and institutions.</a:t>
            </a:r>
            <a:endParaRPr sz="190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1680</Words>
  <Application>Microsoft Office PowerPoint</Application>
  <PresentationFormat>Widescreen</PresentationFormat>
  <Paragraphs>186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Calibri</vt:lpstr>
      <vt:lpstr>Play</vt:lpstr>
      <vt:lpstr>Arial</vt:lpstr>
      <vt:lpstr>Noto Sans Symbols</vt:lpstr>
      <vt:lpstr>Verdana</vt:lpstr>
      <vt:lpstr>Proxima Nova</vt:lpstr>
      <vt:lpstr>Office Theme</vt:lpstr>
      <vt:lpstr>1_Office Theme</vt:lpstr>
      <vt:lpstr>2_Office Theme</vt:lpstr>
      <vt:lpstr>  Digital Public Infrastructure Empowering India’s Digital Transformation and driving the global digital economy </vt:lpstr>
      <vt:lpstr>Characterising DPI</vt:lpstr>
      <vt:lpstr>A Shared Approach to DPI: Technology, Community and Governance</vt:lpstr>
      <vt:lpstr>Global Momentum for DPI Adoption</vt:lpstr>
      <vt:lpstr>Progress on India’s G20 Outcomes</vt:lpstr>
      <vt:lpstr>Social Impact Fund and Global DPI Repository</vt:lpstr>
      <vt:lpstr>DPIs listed on GDPIR: Examples</vt:lpstr>
      <vt:lpstr>Carrying Forward India’s G20 Legacy on DPI</vt:lpstr>
      <vt:lpstr>G20 Task Force on DPI</vt:lpstr>
      <vt:lpstr>Benefits of the DPI Approach for the Global South</vt:lpstr>
      <vt:lpstr>India Stack Solutions </vt:lpstr>
      <vt:lpstr>Global DPI Ecosystem </vt:lpstr>
      <vt:lpstr>Way Forward: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MeitY</dc:creator>
  <cp:lastModifiedBy>MeitY</cp:lastModifiedBy>
  <cp:revision>5</cp:revision>
  <dcterms:created xsi:type="dcterms:W3CDTF">2024-02-11T04:18:54Z</dcterms:created>
  <dcterms:modified xsi:type="dcterms:W3CDTF">2024-11-28T09:36:18Z</dcterms:modified>
</cp:coreProperties>
</file>