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handoutMasterIdLst>
    <p:handoutMasterId r:id="rId39"/>
  </p:handoutMasterIdLst>
  <p:sldIdLst>
    <p:sldId id="383" r:id="rId2"/>
    <p:sldId id="562" r:id="rId3"/>
    <p:sldId id="762" r:id="rId4"/>
    <p:sldId id="764" r:id="rId5"/>
    <p:sldId id="765" r:id="rId6"/>
    <p:sldId id="601" r:id="rId7"/>
    <p:sldId id="753" r:id="rId8"/>
    <p:sldId id="554" r:id="rId9"/>
    <p:sldId id="654" r:id="rId10"/>
    <p:sldId id="643" r:id="rId11"/>
    <p:sldId id="646" r:id="rId12"/>
    <p:sldId id="647" r:id="rId13"/>
    <p:sldId id="720" r:id="rId14"/>
    <p:sldId id="648" r:id="rId15"/>
    <p:sldId id="649" r:id="rId16"/>
    <p:sldId id="650" r:id="rId17"/>
    <p:sldId id="651" r:id="rId18"/>
    <p:sldId id="652" r:id="rId19"/>
    <p:sldId id="653" r:id="rId20"/>
    <p:sldId id="767" r:id="rId21"/>
    <p:sldId id="644" r:id="rId22"/>
    <p:sldId id="628" r:id="rId23"/>
    <p:sldId id="714" r:id="rId24"/>
    <p:sldId id="747" r:id="rId25"/>
    <p:sldId id="718" r:id="rId26"/>
    <p:sldId id="761" r:id="rId27"/>
    <p:sldId id="1218" r:id="rId28"/>
    <p:sldId id="766" r:id="rId29"/>
    <p:sldId id="376" r:id="rId30"/>
    <p:sldId id="1216" r:id="rId31"/>
    <p:sldId id="721" r:id="rId32"/>
    <p:sldId id="722" r:id="rId33"/>
    <p:sldId id="642" r:id="rId34"/>
    <p:sldId id="645" r:id="rId35"/>
    <p:sldId id="640" r:id="rId36"/>
    <p:sldId id="1217"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desk" initials="m" lastIdx="1" clrIdx="0">
    <p:extLst>
      <p:ext uri="{19B8F6BF-5375-455C-9EA6-DF929625EA0E}">
        <p15:presenceInfo xmlns:p15="http://schemas.microsoft.com/office/powerpoint/2012/main" userId="mydesk" providerId="None"/>
      </p:ext>
    </p:extLst>
  </p:cmAuthor>
  <p:cmAuthor id="2" name="Devendra Kumar" initials="DK" lastIdx="1" clrIdx="1">
    <p:extLst>
      <p:ext uri="{19B8F6BF-5375-455C-9EA6-DF929625EA0E}">
        <p15:presenceInfo xmlns:p15="http://schemas.microsoft.com/office/powerpoint/2012/main" userId="02c87cdc11e208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9B"/>
    <a:srgbClr val="0033CC"/>
    <a:srgbClr val="00CC66"/>
    <a:srgbClr val="A40000"/>
    <a:srgbClr val="FF9900"/>
    <a:srgbClr val="255E91"/>
    <a:srgbClr val="FFC000"/>
    <a:srgbClr val="66FF66"/>
    <a:srgbClr val="00FF0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autoAdjust="0"/>
  </p:normalViewPr>
  <p:slideViewPr>
    <p:cSldViewPr snapToGrid="0">
      <p:cViewPr>
        <p:scale>
          <a:sx n="79" d="100"/>
          <a:sy n="79" d="100"/>
        </p:scale>
        <p:origin x="931" y="2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mydesk\Downloads\Scheme%20data%20of%20AD%20(AK)%20-%20Status%20as%20on%203%20July%202024%201225%20h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252239095619153E-2"/>
          <c:y val="0.14687472729936502"/>
          <c:w val="0.95708858267716534"/>
          <c:h val="0.63331501763564513"/>
        </c:manualLayout>
      </c:layout>
      <c:barChart>
        <c:barDir val="col"/>
        <c:grouping val="clustered"/>
        <c:varyColors val="0"/>
        <c:ser>
          <c:idx val="0"/>
          <c:order val="0"/>
          <c:tx>
            <c:strRef>
              <c:f>Sheet1!$B$1</c:f>
              <c:strCache>
                <c:ptCount val="1"/>
                <c:pt idx="0">
                  <c:v>Series 2</c:v>
                </c:pt>
              </c:strCache>
            </c:strRef>
          </c:tx>
          <c:spPr>
            <a:solidFill>
              <a:schemeClr val="accent6"/>
            </a:solidFill>
          </c:spPr>
          <c:invertIfNegative val="0"/>
          <c:dLbls>
            <c:dLbl>
              <c:idx val="8"/>
              <c:tx>
                <c:rich>
                  <a:bodyPr/>
                  <a:lstStyle/>
                  <a:p>
                    <a:r>
                      <a:rPr lang="en-US" dirty="0"/>
                      <a:t>6,30,264.7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3D-4463-AF2B-367161F8C45B}"/>
                </c:ext>
              </c:extLst>
            </c:dLbl>
            <c:numFmt formatCode="#,##0.0" sourceLinked="0"/>
            <c:spPr>
              <a:noFill/>
              <a:ln>
                <a:noFill/>
              </a:ln>
              <a:effectLst/>
            </c:spPr>
            <c:txPr>
              <a:bodyPr rot="-5400000" vert="horz"/>
              <a:lstStyle/>
              <a:p>
                <a:pPr>
                  <a:defRPr>
                    <a:latin typeface="Georgia"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2013-14</c:v>
                </c:pt>
                <c:pt idx="1">
                  <c:v>2014-15</c:v>
                </c:pt>
                <c:pt idx="2">
                  <c:v>2015-16</c:v>
                </c:pt>
                <c:pt idx="3">
                  <c:v>2016-17</c:v>
                </c:pt>
                <c:pt idx="4">
                  <c:v>2017-18</c:v>
                </c:pt>
                <c:pt idx="5">
                  <c:v>2018-19</c:v>
                </c:pt>
                <c:pt idx="6">
                  <c:v>2019-20 </c:v>
                </c:pt>
                <c:pt idx="7">
                  <c:v>2020-21</c:v>
                </c:pt>
                <c:pt idx="8">
                  <c:v>2021-22</c:v>
                </c:pt>
                <c:pt idx="9">
                  <c:v>2022-23</c:v>
                </c:pt>
                <c:pt idx="10">
                  <c:v>2023-24</c:v>
                </c:pt>
                <c:pt idx="11">
                  <c:v>2024-25*</c:v>
                </c:pt>
              </c:strCache>
            </c:strRef>
          </c:cat>
          <c:val>
            <c:numRef>
              <c:f>Sheet1!$B$2:$B$13</c:f>
              <c:numCache>
                <c:formatCode>#,##0.00</c:formatCode>
                <c:ptCount val="12"/>
                <c:pt idx="0">
                  <c:v>73.677000000000007</c:v>
                </c:pt>
                <c:pt idx="1">
                  <c:v>389.262</c:v>
                </c:pt>
                <c:pt idx="2">
                  <c:v>619.42399999999998</c:v>
                </c:pt>
                <c:pt idx="3">
                  <c:v>746.89400000000001</c:v>
                </c:pt>
                <c:pt idx="4">
                  <c:v>1908.7090000000001</c:v>
                </c:pt>
                <c:pt idx="5">
                  <c:v>3297.9629999999997</c:v>
                </c:pt>
                <c:pt idx="6">
                  <c:v>3816.3150000000001</c:v>
                </c:pt>
                <c:pt idx="7">
                  <c:v>5525.2719999999999</c:v>
                </c:pt>
                <c:pt idx="8">
                  <c:v>6302.6469999999999</c:v>
                </c:pt>
                <c:pt idx="9">
                  <c:v>7163.96</c:v>
                </c:pt>
                <c:pt idx="10">
                  <c:v>6913.59</c:v>
                </c:pt>
                <c:pt idx="11">
                  <c:v>3507.7</c:v>
                </c:pt>
              </c:numCache>
            </c:numRef>
          </c:val>
          <c:extLst>
            <c:ext xmlns:c16="http://schemas.microsoft.com/office/drawing/2014/chart" uri="{C3380CC4-5D6E-409C-BE32-E72D297353CC}">
              <c16:uniqueId val="{00000000-B67B-4808-8C55-5107070EDD86}"/>
            </c:ext>
          </c:extLst>
        </c:ser>
        <c:dLbls>
          <c:showLegendKey val="0"/>
          <c:showVal val="0"/>
          <c:showCatName val="0"/>
          <c:showSerName val="0"/>
          <c:showPercent val="0"/>
          <c:showBubbleSize val="0"/>
        </c:dLbls>
        <c:gapWidth val="57"/>
        <c:axId val="40114432"/>
        <c:axId val="40124416"/>
      </c:barChart>
      <c:catAx>
        <c:axId val="40114432"/>
        <c:scaling>
          <c:orientation val="minMax"/>
        </c:scaling>
        <c:delete val="0"/>
        <c:axPos val="b"/>
        <c:numFmt formatCode="General" sourceLinked="0"/>
        <c:majorTickMark val="out"/>
        <c:minorTickMark val="none"/>
        <c:tickLblPos val="nextTo"/>
        <c:txPr>
          <a:bodyPr rot="-5400000" vert="horz"/>
          <a:lstStyle/>
          <a:p>
            <a:pPr>
              <a:defRPr sz="1000">
                <a:latin typeface="Georgia" pitchFamily="18" charset="0"/>
              </a:defRPr>
            </a:pPr>
            <a:endParaRPr lang="en-US"/>
          </a:p>
        </c:txPr>
        <c:crossAx val="40124416"/>
        <c:crosses val="autoZero"/>
        <c:auto val="1"/>
        <c:lblAlgn val="ctr"/>
        <c:lblOffset val="100"/>
        <c:noMultiLvlLbl val="0"/>
      </c:catAx>
      <c:valAx>
        <c:axId val="40124416"/>
        <c:scaling>
          <c:orientation val="minMax"/>
        </c:scaling>
        <c:delete val="1"/>
        <c:axPos val="l"/>
        <c:numFmt formatCode="#,##0.00" sourceLinked="1"/>
        <c:majorTickMark val="out"/>
        <c:minorTickMark val="none"/>
        <c:tickLblPos val="none"/>
        <c:crossAx val="40114432"/>
        <c:crosses val="autoZero"/>
        <c:crossBetween val="between"/>
      </c:valAx>
      <c:spPr>
        <a:noFill/>
        <a:ln w="25400">
          <a:noFill/>
        </a:ln>
      </c:spPr>
    </c:plotArea>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72E-2"/>
          <c:y val="1.1407480314960838E-3"/>
          <c:w val="0.95708858267716534"/>
          <c:h val="0.7790487917854646"/>
        </c:manualLayout>
      </c:layout>
      <c:barChart>
        <c:barDir val="col"/>
        <c:grouping val="clustered"/>
        <c:varyColors val="0"/>
        <c:ser>
          <c:idx val="0"/>
          <c:order val="0"/>
          <c:tx>
            <c:strRef>
              <c:f>Sheet1!$B$1</c:f>
              <c:strCache>
                <c:ptCount val="1"/>
                <c:pt idx="0">
                  <c:v>Series 2</c:v>
                </c:pt>
              </c:strCache>
            </c:strRef>
          </c:tx>
          <c:spPr>
            <a:solidFill>
              <a:schemeClr val="accent2"/>
            </a:solidFill>
          </c:spPr>
          <c:invertIfNegative val="0"/>
          <c:dLbls>
            <c:numFmt formatCode="#,##0.00" sourceLinked="0"/>
            <c:spPr>
              <a:noFill/>
              <a:ln>
                <a:noFill/>
              </a:ln>
              <a:effectLst/>
            </c:spPr>
            <c:txPr>
              <a:bodyPr/>
              <a:lstStyle/>
              <a:p>
                <a:pPr>
                  <a:defRPr sz="1000">
                    <a:latin typeface="Georgia"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2013-14</c:v>
                </c:pt>
                <c:pt idx="1">
                  <c:v>2014-15</c:v>
                </c:pt>
                <c:pt idx="2">
                  <c:v>2015-16</c:v>
                </c:pt>
                <c:pt idx="3">
                  <c:v>2016-17</c:v>
                </c:pt>
                <c:pt idx="4">
                  <c:v>2017-18</c:v>
                </c:pt>
                <c:pt idx="5">
                  <c:v>2018-19</c:v>
                </c:pt>
                <c:pt idx="6">
                  <c:v>2019-20 </c:v>
                </c:pt>
                <c:pt idx="7">
                  <c:v>2020-21</c:v>
                </c:pt>
                <c:pt idx="8">
                  <c:v>2021-22</c:v>
                </c:pt>
                <c:pt idx="9">
                  <c:v>2022-23</c:v>
                </c:pt>
                <c:pt idx="10">
                  <c:v>2023-24</c:v>
                </c:pt>
                <c:pt idx="11">
                  <c:v>2024-25*</c:v>
                </c:pt>
              </c:strCache>
            </c:strRef>
          </c:cat>
          <c:val>
            <c:numRef>
              <c:f>Sheet1!$B$2:$B$13</c:f>
              <c:numCache>
                <c:formatCode>General</c:formatCode>
                <c:ptCount val="12"/>
                <c:pt idx="0">
                  <c:v>0.10800000000000001</c:v>
                </c:pt>
                <c:pt idx="1">
                  <c:v>0.22800000000000001</c:v>
                </c:pt>
                <c:pt idx="2">
                  <c:v>0.312</c:v>
                </c:pt>
                <c:pt idx="3">
                  <c:v>0.35700000000000004</c:v>
                </c:pt>
                <c:pt idx="4">
                  <c:v>1.24</c:v>
                </c:pt>
                <c:pt idx="5">
                  <c:v>1.2919999999999998</c:v>
                </c:pt>
                <c:pt idx="6">
                  <c:v>1.4469999999999998</c:v>
                </c:pt>
                <c:pt idx="7">
                  <c:v>1.7990000000000002</c:v>
                </c:pt>
                <c:pt idx="8">
                  <c:v>1.7890000000000001</c:v>
                </c:pt>
                <c:pt idx="9">
                  <c:v>1.6600000000000001</c:v>
                </c:pt>
                <c:pt idx="10">
                  <c:v>1.76</c:v>
                </c:pt>
                <c:pt idx="11">
                  <c:v>1.52</c:v>
                </c:pt>
              </c:numCache>
            </c:numRef>
          </c:val>
          <c:extLst>
            <c:ext xmlns:c16="http://schemas.microsoft.com/office/drawing/2014/chart" uri="{C3380CC4-5D6E-409C-BE32-E72D297353CC}">
              <c16:uniqueId val="{00000000-9496-4AB4-A323-418C32BB4A4F}"/>
            </c:ext>
          </c:extLst>
        </c:ser>
        <c:dLbls>
          <c:showLegendKey val="0"/>
          <c:showVal val="0"/>
          <c:showCatName val="0"/>
          <c:showSerName val="0"/>
          <c:showPercent val="0"/>
          <c:showBubbleSize val="0"/>
        </c:dLbls>
        <c:gapWidth val="57"/>
        <c:axId val="78450688"/>
        <c:axId val="78452224"/>
      </c:barChart>
      <c:catAx>
        <c:axId val="78450688"/>
        <c:scaling>
          <c:orientation val="minMax"/>
        </c:scaling>
        <c:delete val="0"/>
        <c:axPos val="b"/>
        <c:numFmt formatCode="General" sourceLinked="0"/>
        <c:majorTickMark val="out"/>
        <c:minorTickMark val="none"/>
        <c:tickLblPos val="nextTo"/>
        <c:txPr>
          <a:bodyPr rot="-5400000" vert="horz"/>
          <a:lstStyle/>
          <a:p>
            <a:pPr>
              <a:defRPr sz="1000">
                <a:latin typeface="Georgia" pitchFamily="18" charset="0"/>
              </a:defRPr>
            </a:pPr>
            <a:endParaRPr lang="en-US"/>
          </a:p>
        </c:txPr>
        <c:crossAx val="78452224"/>
        <c:crosses val="autoZero"/>
        <c:auto val="1"/>
        <c:lblAlgn val="ctr"/>
        <c:lblOffset val="100"/>
        <c:noMultiLvlLbl val="0"/>
      </c:catAx>
      <c:valAx>
        <c:axId val="78452224"/>
        <c:scaling>
          <c:orientation val="minMax"/>
        </c:scaling>
        <c:delete val="1"/>
        <c:axPos val="l"/>
        <c:numFmt formatCode="General" sourceLinked="1"/>
        <c:majorTickMark val="out"/>
        <c:minorTickMark val="none"/>
        <c:tickLblPos val="none"/>
        <c:crossAx val="784506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APB</c:v>
                </c:pt>
              </c:strCache>
            </c:strRef>
          </c:tx>
          <c:spPr>
            <a:solidFill>
              <a:schemeClr val="accent1"/>
            </a:solidFill>
            <a:ln>
              <a:noFill/>
            </a:ln>
            <a:effectLst/>
          </c:spPr>
          <c:cat>
            <c:strRef>
              <c:f>Sheet1!$A$2:$A$5</c:f>
              <c:strCache>
                <c:ptCount val="4"/>
                <c:pt idx="0">
                  <c:v>2021-22</c:v>
                </c:pt>
                <c:pt idx="1">
                  <c:v>2022-23</c:v>
                </c:pt>
                <c:pt idx="2">
                  <c:v>2023-24</c:v>
                </c:pt>
                <c:pt idx="3">
                  <c:v>2024-25P</c:v>
                </c:pt>
              </c:strCache>
            </c:strRef>
          </c:cat>
          <c:val>
            <c:numRef>
              <c:f>Sheet1!$B$2:$B$5</c:f>
              <c:numCache>
                <c:formatCode>General</c:formatCode>
                <c:ptCount val="4"/>
                <c:pt idx="0">
                  <c:v>50</c:v>
                </c:pt>
                <c:pt idx="1">
                  <c:v>66</c:v>
                </c:pt>
                <c:pt idx="2">
                  <c:v>76</c:v>
                </c:pt>
                <c:pt idx="3">
                  <c:v>86.44</c:v>
                </c:pt>
              </c:numCache>
            </c:numRef>
          </c:val>
          <c:extLst>
            <c:ext xmlns:c16="http://schemas.microsoft.com/office/drawing/2014/chart" uri="{C3380CC4-5D6E-409C-BE32-E72D297353CC}">
              <c16:uniqueId val="{00000000-2015-4C1C-A4F1-39F41EBE6A90}"/>
            </c:ext>
          </c:extLst>
        </c:ser>
        <c:ser>
          <c:idx val="1"/>
          <c:order val="1"/>
          <c:tx>
            <c:strRef>
              <c:f>Sheet1!$C$1</c:f>
              <c:strCache>
                <c:ptCount val="1"/>
                <c:pt idx="0">
                  <c:v>Account-based</c:v>
                </c:pt>
              </c:strCache>
            </c:strRef>
          </c:tx>
          <c:spPr>
            <a:solidFill>
              <a:schemeClr val="accent3"/>
            </a:solidFill>
            <a:ln>
              <a:noFill/>
            </a:ln>
            <a:effectLst/>
          </c:spPr>
          <c:dLbls>
            <c:dLbl>
              <c:idx val="0"/>
              <c:layout>
                <c:manualLayout>
                  <c:x val="2.159395097322973E-2"/>
                  <c:y val="0.25812713814982274"/>
                </c:manualLayout>
              </c:layout>
              <c:tx>
                <c:rich>
                  <a:bodyPr/>
                  <a:lstStyle/>
                  <a:p>
                    <a:fld id="{18776F0A-74C4-4FE2-B9E6-BFD77F9986BB}" type="VALUE">
                      <a:rPr lang="en-US" b="1" smtClean="0">
                        <a:solidFill>
                          <a:schemeClr val="bg1"/>
                        </a:solidFill>
                      </a:rPr>
                      <a:pPr/>
                      <a:t>[VALUE]</a:t>
                    </a:fld>
                    <a:r>
                      <a:rPr lang="en-US" b="1" dirty="0">
                        <a:solidFill>
                          <a:schemeClr val="bg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0CB-42F4-9A0A-F422A735F30F}"/>
                </c:ext>
              </c:extLst>
            </c:dLbl>
            <c:dLbl>
              <c:idx val="1"/>
              <c:layout>
                <c:manualLayout>
                  <c:x val="5.7583869261945437E-3"/>
                  <c:y val="0.22035243500594628"/>
                </c:manualLayout>
              </c:layout>
              <c:tx>
                <c:rich>
                  <a:bodyPr/>
                  <a:lstStyle/>
                  <a:p>
                    <a:r>
                      <a:rPr lang="en-US" b="1" dirty="0">
                        <a:solidFill>
                          <a:schemeClr val="bg1"/>
                        </a:solidFill>
                      </a:rPr>
                      <a:t>66 %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0CB-42F4-9A0A-F422A735F30F}"/>
                </c:ext>
              </c:extLst>
            </c:dLbl>
            <c:dLbl>
              <c:idx val="2"/>
              <c:layout>
                <c:manualLayout>
                  <c:x val="-5.7583869261947015E-3"/>
                  <c:y val="0.17628194800475711"/>
                </c:manualLayout>
              </c:layout>
              <c:tx>
                <c:rich>
                  <a:bodyPr/>
                  <a:lstStyle/>
                  <a:p>
                    <a:r>
                      <a:rPr lang="en-US" b="1" dirty="0">
                        <a:solidFill>
                          <a:schemeClr val="bg1"/>
                        </a:solidFill>
                      </a:rPr>
                      <a:t>76 %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0CB-42F4-9A0A-F422A735F30F}"/>
                </c:ext>
              </c:extLst>
            </c:dLbl>
            <c:dLbl>
              <c:idx val="3"/>
              <c:layout>
                <c:manualLayout>
                  <c:x val="-3.0231531362521734E-2"/>
                  <c:y val="0.11961989328894228"/>
                </c:manualLayout>
              </c:layout>
              <c:tx>
                <c:rich>
                  <a:bodyPr/>
                  <a:lstStyle/>
                  <a:p>
                    <a:r>
                      <a:rPr lang="en-US" b="1" dirty="0">
                        <a:solidFill>
                          <a:schemeClr val="bg1"/>
                        </a:solidFill>
                      </a:rPr>
                      <a:t>86.4 %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0CB-42F4-9A0A-F422A735F3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2021-22</c:v>
                </c:pt>
                <c:pt idx="1">
                  <c:v>2022-23</c:v>
                </c:pt>
                <c:pt idx="2">
                  <c:v>2023-24</c:v>
                </c:pt>
                <c:pt idx="3">
                  <c:v>2024-25P</c:v>
                </c:pt>
              </c:strCache>
            </c:strRef>
          </c:cat>
          <c:val>
            <c:numRef>
              <c:f>Sheet1!$C$2:$C$5</c:f>
              <c:numCache>
                <c:formatCode>General</c:formatCode>
                <c:ptCount val="4"/>
                <c:pt idx="0">
                  <c:v>50</c:v>
                </c:pt>
                <c:pt idx="1">
                  <c:v>34</c:v>
                </c:pt>
                <c:pt idx="2">
                  <c:v>24</c:v>
                </c:pt>
                <c:pt idx="3">
                  <c:v>13.6</c:v>
                </c:pt>
              </c:numCache>
            </c:numRef>
          </c:val>
          <c:extLst>
            <c:ext xmlns:c16="http://schemas.microsoft.com/office/drawing/2014/chart" uri="{C3380CC4-5D6E-409C-BE32-E72D297353CC}">
              <c16:uniqueId val="{00000001-2015-4C1C-A4F1-39F41EBE6A90}"/>
            </c:ext>
          </c:extLst>
        </c:ser>
        <c:dLbls>
          <c:showLegendKey val="0"/>
          <c:showVal val="0"/>
          <c:showCatName val="0"/>
          <c:showSerName val="0"/>
          <c:showPercent val="0"/>
          <c:showBubbleSize val="0"/>
        </c:dLbls>
        <c:axId val="106736256"/>
        <c:axId val="106750336"/>
      </c:areaChart>
      <c:catAx>
        <c:axId val="106736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6750336"/>
        <c:crosses val="autoZero"/>
        <c:auto val="1"/>
        <c:lblAlgn val="ctr"/>
        <c:lblOffset val="100"/>
        <c:noMultiLvlLbl val="0"/>
      </c:catAx>
      <c:valAx>
        <c:axId val="1067503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67362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eorgia" panose="020405020504050203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57213135326435E-3"/>
          <c:y val="1.0366924320729986E-2"/>
          <c:w val="0.98584839037750172"/>
          <c:h val="0.76479686157955451"/>
        </c:manualLayout>
      </c:layout>
      <c:barChart>
        <c:barDir val="col"/>
        <c:grouping val="stacked"/>
        <c:varyColors val="0"/>
        <c:ser>
          <c:idx val="0"/>
          <c:order val="0"/>
          <c:tx>
            <c:strRef>
              <c:f>Sheet1!$B$1</c:f>
              <c:strCache>
                <c:ptCount val="1"/>
                <c:pt idx="0">
                  <c:v>Series 2</c:v>
                </c:pt>
              </c:strCache>
            </c:strRef>
          </c:tx>
          <c:spPr>
            <a:solidFill>
              <a:schemeClr val="accent4">
                <a:lumMod val="40000"/>
                <a:lumOff val="60000"/>
              </a:schemeClr>
            </a:solidFill>
          </c:spPr>
          <c:invertIfNegative val="0"/>
          <c:dLbls>
            <c:dLbl>
              <c:idx val="0"/>
              <c:layout>
                <c:manualLayout>
                  <c:x val="0"/>
                  <c:y val="-2.44156795423303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79-4290-82E7-187DAAA4F78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 on 
31st Mar 2016</c:v>
                </c:pt>
                <c:pt idx="1">
                  <c:v>As on
 31st Mar 2017</c:v>
                </c:pt>
                <c:pt idx="2">
                  <c:v>As on
31st Mar 2018</c:v>
                </c:pt>
                <c:pt idx="3">
                  <c:v>As on
31st Mar 2019</c:v>
                </c:pt>
                <c:pt idx="4">
                  <c:v>As on
31st Mar 2020</c:v>
                </c:pt>
                <c:pt idx="5">
                  <c:v>As on
31st Mar 2021</c:v>
                </c:pt>
                <c:pt idx="6">
                  <c:v>As on
31st Mar 2022</c:v>
                </c:pt>
                <c:pt idx="7">
                  <c:v>As on
31st Mar 2023</c:v>
                </c:pt>
              </c:strCache>
            </c:strRef>
          </c:cat>
          <c:val>
            <c:numRef>
              <c:f>Sheet1!$B$2:$B$9</c:f>
              <c:numCache>
                <c:formatCode>#,##0.000</c:formatCode>
                <c:ptCount val="8"/>
                <c:pt idx="0">
                  <c:v>0.36143999999999998</c:v>
                </c:pt>
                <c:pt idx="1">
                  <c:v>0.57029000000000007</c:v>
                </c:pt>
                <c:pt idx="2">
                  <c:v>0.90012999999999999</c:v>
                </c:pt>
                <c:pt idx="3">
                  <c:v>1.4167800000000002</c:v>
                </c:pt>
                <c:pt idx="4">
                  <c:v>1.7839665</c:v>
                </c:pt>
                <c:pt idx="5">
                  <c:v>2.2296843000000002</c:v>
                </c:pt>
                <c:pt idx="6">
                  <c:v>2.7309300000000003</c:v>
                </c:pt>
                <c:pt idx="7">
                  <c:v>3.4856465999999999</c:v>
                </c:pt>
              </c:numCache>
            </c:numRef>
          </c:val>
          <c:extLst>
            <c:ext xmlns:c16="http://schemas.microsoft.com/office/drawing/2014/chart" uri="{C3380CC4-5D6E-409C-BE32-E72D297353CC}">
              <c16:uniqueId val="{00000000-3541-4E86-9C6B-BAB839A9D8C1}"/>
            </c:ext>
          </c:extLst>
        </c:ser>
        <c:dLbls>
          <c:showLegendKey val="0"/>
          <c:showVal val="0"/>
          <c:showCatName val="0"/>
          <c:showSerName val="0"/>
          <c:showPercent val="0"/>
          <c:showBubbleSize val="0"/>
        </c:dLbls>
        <c:gapWidth val="27"/>
        <c:overlap val="100"/>
        <c:axId val="114334336"/>
        <c:axId val="114340224"/>
      </c:barChart>
      <c:catAx>
        <c:axId val="11433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14340224"/>
        <c:crosses val="autoZero"/>
        <c:auto val="1"/>
        <c:lblAlgn val="ctr"/>
        <c:lblOffset val="100"/>
        <c:noMultiLvlLbl val="0"/>
      </c:catAx>
      <c:valAx>
        <c:axId val="114340224"/>
        <c:scaling>
          <c:orientation val="minMax"/>
        </c:scaling>
        <c:delete val="0"/>
        <c:axPos val="l"/>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143343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Georgia" panose="02040502050405020303" pitchFamily="18" charset="0"/>
                <a:ea typeface="+mn-ea"/>
                <a:cs typeface="+mn-cs"/>
              </a:defRPr>
            </a:pPr>
            <a:r>
              <a:rPr lang="en-IN" sz="2000" dirty="0"/>
              <a:t>UPI Statistics - number of banks and</a:t>
            </a:r>
            <a:r>
              <a:rPr lang="en-IN" sz="2000" baseline="0" dirty="0"/>
              <a:t> value of transactions</a:t>
            </a:r>
            <a:endParaRPr lang="en-IN" sz="2000" dirty="0"/>
          </a:p>
        </c:rich>
      </c:tx>
      <c:layout>
        <c:manualLayout>
          <c:xMode val="edge"/>
          <c:yMode val="edge"/>
          <c:x val="0.17675976507604124"/>
          <c:y val="1.322751322751322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0390456513891498E-2"/>
          <c:y val="0.16710765321001542"/>
          <c:w val="0.82139931345084871"/>
          <c:h val="0.65263008790567845"/>
        </c:manualLayout>
      </c:layout>
      <c:barChart>
        <c:barDir val="col"/>
        <c:grouping val="clustered"/>
        <c:varyColors val="0"/>
        <c:ser>
          <c:idx val="0"/>
          <c:order val="0"/>
          <c:tx>
            <c:strRef>
              <c:f>Sheet1!$B$2</c:f>
              <c:strCache>
                <c:ptCount val="1"/>
                <c:pt idx="0">
                  <c:v>Number of banks LIVE on UPI</c:v>
                </c:pt>
              </c:strCache>
            </c:strRef>
          </c:tx>
          <c:spPr>
            <a:solidFill>
              <a:schemeClr val="accent1"/>
            </a:solidFill>
            <a:ln>
              <a:noFill/>
            </a:ln>
            <a:effectLst/>
          </c:spPr>
          <c:invertIfNegative val="0"/>
          <c:cat>
            <c:numRef>
              <c:f>Sheet1!$A$3:$A$15</c:f>
              <c:numCache>
                <c:formatCode>mmm\-yy</c:formatCode>
                <c:ptCount val="13"/>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numCache>
            </c:numRef>
          </c:cat>
          <c:val>
            <c:numRef>
              <c:f>Sheet1!$B$3:$B$15</c:f>
              <c:numCache>
                <c:formatCode>General</c:formatCode>
                <c:ptCount val="13"/>
                <c:pt idx="0">
                  <c:v>598</c:v>
                </c:pt>
                <c:pt idx="1">
                  <c:v>581</c:v>
                </c:pt>
                <c:pt idx="2">
                  <c:v>572</c:v>
                </c:pt>
                <c:pt idx="3">
                  <c:v>560</c:v>
                </c:pt>
                <c:pt idx="4">
                  <c:v>550</c:v>
                </c:pt>
                <c:pt idx="5">
                  <c:v>522</c:v>
                </c:pt>
                <c:pt idx="6">
                  <c:v>516</c:v>
                </c:pt>
                <c:pt idx="7">
                  <c:v>505</c:v>
                </c:pt>
                <c:pt idx="8">
                  <c:v>492</c:v>
                </c:pt>
                <c:pt idx="9">
                  <c:v>484</c:v>
                </c:pt>
                <c:pt idx="10">
                  <c:v>473</c:v>
                </c:pt>
                <c:pt idx="11">
                  <c:v>458</c:v>
                </c:pt>
                <c:pt idx="12">
                  <c:v>445</c:v>
                </c:pt>
              </c:numCache>
            </c:numRef>
          </c:val>
          <c:extLst>
            <c:ext xmlns:c16="http://schemas.microsoft.com/office/drawing/2014/chart" uri="{C3380CC4-5D6E-409C-BE32-E72D297353CC}">
              <c16:uniqueId val="{00000000-F136-4B36-85DA-323F5A81A61E}"/>
            </c:ext>
          </c:extLst>
        </c:ser>
        <c:dLbls>
          <c:showLegendKey val="0"/>
          <c:showVal val="0"/>
          <c:showCatName val="0"/>
          <c:showSerName val="0"/>
          <c:showPercent val="0"/>
          <c:showBubbleSize val="0"/>
        </c:dLbls>
        <c:gapWidth val="219"/>
        <c:overlap val="-27"/>
        <c:axId val="38963456"/>
        <c:axId val="39303808"/>
      </c:barChart>
      <c:lineChart>
        <c:grouping val="standard"/>
        <c:varyColors val="0"/>
        <c:ser>
          <c:idx val="1"/>
          <c:order val="1"/>
          <c:tx>
            <c:strRef>
              <c:f>Sheet1!$D$2</c:f>
              <c:strCache>
                <c:ptCount val="1"/>
                <c:pt idx="0">
                  <c:v>Value of transactions (Rs tn) (RHS)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Sheet1!$A$3:$A$15</c:f>
              <c:numCache>
                <c:formatCode>mmm\-yy</c:formatCode>
                <c:ptCount val="13"/>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numCache>
            </c:numRef>
          </c:cat>
          <c:val>
            <c:numRef>
              <c:f>Sheet1!$D$3:$D$15</c:f>
              <c:numCache>
                <c:formatCode>0.00</c:formatCode>
                <c:ptCount val="13"/>
                <c:pt idx="0">
                  <c:v>20.449370500000001</c:v>
                </c:pt>
                <c:pt idx="1">
                  <c:v>19.644645199999999</c:v>
                </c:pt>
                <c:pt idx="2">
                  <c:v>19.783532300000001</c:v>
                </c:pt>
                <c:pt idx="3">
                  <c:v>18.278693500000003</c:v>
                </c:pt>
                <c:pt idx="4">
                  <c:v>18.4108397</c:v>
                </c:pt>
                <c:pt idx="5">
                  <c:v>18.229494200000001</c:v>
                </c:pt>
                <c:pt idx="6">
                  <c:v>17.397406100000001</c:v>
                </c:pt>
                <c:pt idx="7">
                  <c:v>17.157683400000003</c:v>
                </c:pt>
                <c:pt idx="8">
                  <c:v>15.7913318</c:v>
                </c:pt>
                <c:pt idx="9">
                  <c:v>15.765365600000001</c:v>
                </c:pt>
                <c:pt idx="10">
                  <c:v>15.336452</c:v>
                </c:pt>
                <c:pt idx="11">
                  <c:v>14.7546427</c:v>
                </c:pt>
                <c:pt idx="12">
                  <c:v>14.891454400000001</c:v>
                </c:pt>
              </c:numCache>
            </c:numRef>
          </c:val>
          <c:smooth val="0"/>
          <c:extLst>
            <c:ext xmlns:c16="http://schemas.microsoft.com/office/drawing/2014/chart" uri="{C3380CC4-5D6E-409C-BE32-E72D297353CC}">
              <c16:uniqueId val="{00000001-F136-4B36-85DA-323F5A81A61E}"/>
            </c:ext>
          </c:extLst>
        </c:ser>
        <c:dLbls>
          <c:showLegendKey val="0"/>
          <c:showVal val="0"/>
          <c:showCatName val="0"/>
          <c:showSerName val="0"/>
          <c:showPercent val="0"/>
          <c:showBubbleSize val="0"/>
        </c:dLbls>
        <c:marker val="1"/>
        <c:smooth val="0"/>
        <c:axId val="70815104"/>
        <c:axId val="70812800"/>
      </c:lineChart>
      <c:dateAx>
        <c:axId val="389634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9303808"/>
        <c:crosses val="autoZero"/>
        <c:auto val="1"/>
        <c:lblOffset val="100"/>
        <c:baseTimeUnit val="months"/>
      </c:dateAx>
      <c:valAx>
        <c:axId val="39303808"/>
        <c:scaling>
          <c:orientation val="minMax"/>
          <c:min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8963456"/>
        <c:crosses val="autoZero"/>
        <c:crossBetween val="between"/>
      </c:valAx>
      <c:valAx>
        <c:axId val="70812800"/>
        <c:scaling>
          <c:orientation val="minMax"/>
          <c:max val="25"/>
          <c:min val="1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70815104"/>
        <c:crosses val="max"/>
        <c:crossBetween val="between"/>
      </c:valAx>
      <c:dateAx>
        <c:axId val="70815104"/>
        <c:scaling>
          <c:orientation val="minMax"/>
        </c:scaling>
        <c:delete val="1"/>
        <c:axPos val="b"/>
        <c:numFmt formatCode="mmm\-yy" sourceLinked="1"/>
        <c:majorTickMark val="out"/>
        <c:minorTickMark val="none"/>
        <c:tickLblPos val="nextTo"/>
        <c:crossAx val="7081280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7CAED-390B-482C-948F-34B0FE33B91D}"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0FF05BC4-39EE-47BA-A666-801FF9AC99A7}">
      <dgm:prSet phldrT="[Text]" custT="1"/>
      <dgm:spPr>
        <a:solidFill>
          <a:schemeClr val="accent1">
            <a:lumMod val="75000"/>
          </a:schemeClr>
        </a:solidFill>
      </dgm:spPr>
      <dgm:t>
        <a:bodyPr/>
        <a:lstStyle/>
        <a:p>
          <a:r>
            <a:rPr lang="en-US" sz="1600" dirty="0">
              <a:latin typeface="Georgia" panose="02040502050405020303" pitchFamily="18" charset="0"/>
            </a:rPr>
            <a:t>Identification, Authentication &amp; Enrolment of  beneficiary</a:t>
          </a:r>
        </a:p>
      </dgm:t>
    </dgm:pt>
    <dgm:pt modelId="{79959D8C-21F4-4722-96C6-6EAFA67E594B}" type="parTrans" cxnId="{58BD3956-7BE5-46C5-81D1-54C6D9CB2D27}">
      <dgm:prSet/>
      <dgm:spPr/>
      <dgm:t>
        <a:bodyPr/>
        <a:lstStyle/>
        <a:p>
          <a:endParaRPr lang="en-US" sz="1800"/>
        </a:p>
      </dgm:t>
    </dgm:pt>
    <dgm:pt modelId="{01E9050C-601F-4496-B518-90A50E1CFC5F}" type="sibTrans" cxnId="{58BD3956-7BE5-46C5-81D1-54C6D9CB2D27}">
      <dgm:prSet/>
      <dgm:spPr/>
      <dgm:t>
        <a:bodyPr/>
        <a:lstStyle/>
        <a:p>
          <a:endParaRPr lang="en-US" sz="1800"/>
        </a:p>
      </dgm:t>
    </dgm:pt>
    <dgm:pt modelId="{BC894E51-FBCF-4971-9716-32B337AFC9F1}">
      <dgm:prSet phldrT="[Text]" custT="1"/>
      <dgm:spPr>
        <a:solidFill>
          <a:schemeClr val="accent1">
            <a:lumMod val="75000"/>
          </a:schemeClr>
        </a:solidFill>
      </dgm:spPr>
      <dgm:t>
        <a:bodyPr/>
        <a:lstStyle/>
        <a:p>
          <a:r>
            <a:rPr lang="en-US" sz="1600" dirty="0">
              <a:latin typeface="Georgia" panose="02040502050405020303" pitchFamily="18" charset="0"/>
            </a:rPr>
            <a:t>Fund transfer to beneficiary’s bank account through Aadhaar Payments Bridge (APB)</a:t>
          </a:r>
        </a:p>
      </dgm:t>
    </dgm:pt>
    <dgm:pt modelId="{A0209D1C-8691-4D93-8AFA-9049ABA9DA66}" type="parTrans" cxnId="{0DCBCB65-3389-450C-ACA2-C116E0B20D10}">
      <dgm:prSet/>
      <dgm:spPr/>
      <dgm:t>
        <a:bodyPr/>
        <a:lstStyle/>
        <a:p>
          <a:endParaRPr lang="en-US" sz="1800"/>
        </a:p>
      </dgm:t>
    </dgm:pt>
    <dgm:pt modelId="{47E14D26-0E7F-4B59-ABDE-5B2ECDE6B54A}" type="sibTrans" cxnId="{0DCBCB65-3389-450C-ACA2-C116E0B20D10}">
      <dgm:prSet/>
      <dgm:spPr/>
      <dgm:t>
        <a:bodyPr/>
        <a:lstStyle/>
        <a:p>
          <a:endParaRPr lang="en-US" sz="1800"/>
        </a:p>
      </dgm:t>
    </dgm:pt>
    <dgm:pt modelId="{13246301-5AD9-4206-85CB-F62EB5223AAF}">
      <dgm:prSet phldrT="[Text]" custT="1"/>
      <dgm:spPr>
        <a:solidFill>
          <a:schemeClr val="accent1">
            <a:lumMod val="75000"/>
          </a:schemeClr>
        </a:solidFill>
      </dgm:spPr>
      <dgm:t>
        <a:bodyPr/>
        <a:lstStyle/>
        <a:p>
          <a:r>
            <a:rPr lang="en-US" sz="1600" dirty="0">
              <a:latin typeface="Georgia" panose="02040502050405020303" pitchFamily="18" charset="0"/>
            </a:rPr>
            <a:t>Access to funds by beneficiary through Aadhaar-enabled Payments System (</a:t>
          </a:r>
          <a:r>
            <a:rPr lang="en-US" sz="1600" dirty="0" err="1">
              <a:latin typeface="Georgia" panose="02040502050405020303" pitchFamily="18" charset="0"/>
            </a:rPr>
            <a:t>AePS</a:t>
          </a:r>
          <a:r>
            <a:rPr lang="en-US" sz="1600" dirty="0">
              <a:latin typeface="Georgia" panose="02040502050405020303" pitchFamily="18" charset="0"/>
            </a:rPr>
            <a:t>) micro-ATMs </a:t>
          </a:r>
        </a:p>
      </dgm:t>
    </dgm:pt>
    <dgm:pt modelId="{216FA83E-D537-4F04-AC15-CB57E60561BA}" type="parTrans" cxnId="{E50FE5A6-6565-4A98-A0BB-39361CD1AC81}">
      <dgm:prSet/>
      <dgm:spPr/>
      <dgm:t>
        <a:bodyPr/>
        <a:lstStyle/>
        <a:p>
          <a:endParaRPr lang="en-US" sz="1800"/>
        </a:p>
      </dgm:t>
    </dgm:pt>
    <dgm:pt modelId="{26F90200-7F5D-4B18-ADE2-1B5EA3C039C8}" type="sibTrans" cxnId="{E50FE5A6-6565-4A98-A0BB-39361CD1AC81}">
      <dgm:prSet/>
      <dgm:spPr/>
      <dgm:t>
        <a:bodyPr/>
        <a:lstStyle/>
        <a:p>
          <a:endParaRPr lang="en-US" sz="1800"/>
        </a:p>
      </dgm:t>
    </dgm:pt>
    <dgm:pt modelId="{A0C9E6AA-5CDB-4737-9EA9-5FDD84C7AAFB}" type="pres">
      <dgm:prSet presAssocID="{24B7CAED-390B-482C-948F-34B0FE33B91D}" presName="CompostProcess" presStyleCnt="0">
        <dgm:presLayoutVars>
          <dgm:dir/>
          <dgm:resizeHandles val="exact"/>
        </dgm:presLayoutVars>
      </dgm:prSet>
      <dgm:spPr/>
    </dgm:pt>
    <dgm:pt modelId="{7F29590B-52F3-4052-A680-57CB3EAA46C4}" type="pres">
      <dgm:prSet presAssocID="{24B7CAED-390B-482C-948F-34B0FE33B91D}" presName="arrow" presStyleLbl="bgShp" presStyleIdx="0" presStyleCnt="1"/>
      <dgm:spPr/>
    </dgm:pt>
    <dgm:pt modelId="{4FE01534-8D58-479B-BD3D-37E7881F4731}" type="pres">
      <dgm:prSet presAssocID="{24B7CAED-390B-482C-948F-34B0FE33B91D}" presName="linearProcess" presStyleCnt="0"/>
      <dgm:spPr/>
    </dgm:pt>
    <dgm:pt modelId="{582DE70E-512B-48DD-B058-D3C321DDB65B}" type="pres">
      <dgm:prSet presAssocID="{0FF05BC4-39EE-47BA-A666-801FF9AC99A7}" presName="textNode" presStyleLbl="node1" presStyleIdx="0" presStyleCnt="3">
        <dgm:presLayoutVars>
          <dgm:bulletEnabled val="1"/>
        </dgm:presLayoutVars>
      </dgm:prSet>
      <dgm:spPr/>
    </dgm:pt>
    <dgm:pt modelId="{2E20DBEE-3F8A-4611-9C07-8BC751B09439}" type="pres">
      <dgm:prSet presAssocID="{01E9050C-601F-4496-B518-90A50E1CFC5F}" presName="sibTrans" presStyleCnt="0"/>
      <dgm:spPr/>
    </dgm:pt>
    <dgm:pt modelId="{278BA207-D295-44E8-BA0B-14198F84E2B8}" type="pres">
      <dgm:prSet presAssocID="{BC894E51-FBCF-4971-9716-32B337AFC9F1}" presName="textNode" presStyleLbl="node1" presStyleIdx="1" presStyleCnt="3">
        <dgm:presLayoutVars>
          <dgm:bulletEnabled val="1"/>
        </dgm:presLayoutVars>
      </dgm:prSet>
      <dgm:spPr/>
    </dgm:pt>
    <dgm:pt modelId="{231D1863-947D-4B5D-9A23-22C84AE87C87}" type="pres">
      <dgm:prSet presAssocID="{47E14D26-0E7F-4B59-ABDE-5B2ECDE6B54A}" presName="sibTrans" presStyleCnt="0"/>
      <dgm:spPr/>
    </dgm:pt>
    <dgm:pt modelId="{D9C3936D-0C53-4FEC-83BF-38CCFC22763B}" type="pres">
      <dgm:prSet presAssocID="{13246301-5AD9-4206-85CB-F62EB5223AAF}" presName="textNode" presStyleLbl="node1" presStyleIdx="2" presStyleCnt="3">
        <dgm:presLayoutVars>
          <dgm:bulletEnabled val="1"/>
        </dgm:presLayoutVars>
      </dgm:prSet>
      <dgm:spPr/>
    </dgm:pt>
  </dgm:ptLst>
  <dgm:cxnLst>
    <dgm:cxn modelId="{740AF615-D9BD-4091-9C77-9B76A715C50B}" type="presOf" srcId="{0FF05BC4-39EE-47BA-A666-801FF9AC99A7}" destId="{582DE70E-512B-48DD-B058-D3C321DDB65B}" srcOrd="0" destOrd="0" presId="urn:microsoft.com/office/officeart/2005/8/layout/hProcess9"/>
    <dgm:cxn modelId="{0DCBCB65-3389-450C-ACA2-C116E0B20D10}" srcId="{24B7CAED-390B-482C-948F-34B0FE33B91D}" destId="{BC894E51-FBCF-4971-9716-32B337AFC9F1}" srcOrd="1" destOrd="0" parTransId="{A0209D1C-8691-4D93-8AFA-9049ABA9DA66}" sibTransId="{47E14D26-0E7F-4B59-ABDE-5B2ECDE6B54A}"/>
    <dgm:cxn modelId="{FB39AB6B-31CB-4265-931E-67CCB183D367}" type="presOf" srcId="{BC894E51-FBCF-4971-9716-32B337AFC9F1}" destId="{278BA207-D295-44E8-BA0B-14198F84E2B8}" srcOrd="0" destOrd="0" presId="urn:microsoft.com/office/officeart/2005/8/layout/hProcess9"/>
    <dgm:cxn modelId="{58BD3956-7BE5-46C5-81D1-54C6D9CB2D27}" srcId="{24B7CAED-390B-482C-948F-34B0FE33B91D}" destId="{0FF05BC4-39EE-47BA-A666-801FF9AC99A7}" srcOrd="0" destOrd="0" parTransId="{79959D8C-21F4-4722-96C6-6EAFA67E594B}" sibTransId="{01E9050C-601F-4496-B518-90A50E1CFC5F}"/>
    <dgm:cxn modelId="{A8529E57-7E8E-4F7E-ABC1-D32AB1A6AAEF}" type="presOf" srcId="{13246301-5AD9-4206-85CB-F62EB5223AAF}" destId="{D9C3936D-0C53-4FEC-83BF-38CCFC22763B}" srcOrd="0" destOrd="0" presId="urn:microsoft.com/office/officeart/2005/8/layout/hProcess9"/>
    <dgm:cxn modelId="{E50FE5A6-6565-4A98-A0BB-39361CD1AC81}" srcId="{24B7CAED-390B-482C-948F-34B0FE33B91D}" destId="{13246301-5AD9-4206-85CB-F62EB5223AAF}" srcOrd="2" destOrd="0" parTransId="{216FA83E-D537-4F04-AC15-CB57E60561BA}" sibTransId="{26F90200-7F5D-4B18-ADE2-1B5EA3C039C8}"/>
    <dgm:cxn modelId="{71FC60CA-14AE-4575-9DD5-7B34F20A969F}" type="presOf" srcId="{24B7CAED-390B-482C-948F-34B0FE33B91D}" destId="{A0C9E6AA-5CDB-4737-9EA9-5FDD84C7AAFB}" srcOrd="0" destOrd="0" presId="urn:microsoft.com/office/officeart/2005/8/layout/hProcess9"/>
    <dgm:cxn modelId="{6131D61B-07AE-4C73-ABD5-1E0AD0B1735E}" type="presParOf" srcId="{A0C9E6AA-5CDB-4737-9EA9-5FDD84C7AAFB}" destId="{7F29590B-52F3-4052-A680-57CB3EAA46C4}" srcOrd="0" destOrd="0" presId="urn:microsoft.com/office/officeart/2005/8/layout/hProcess9"/>
    <dgm:cxn modelId="{4EDD74A2-E7E4-46FB-BF0B-7204A45F02A1}" type="presParOf" srcId="{A0C9E6AA-5CDB-4737-9EA9-5FDD84C7AAFB}" destId="{4FE01534-8D58-479B-BD3D-37E7881F4731}" srcOrd="1" destOrd="0" presId="urn:microsoft.com/office/officeart/2005/8/layout/hProcess9"/>
    <dgm:cxn modelId="{F786B13C-E9EB-4FDF-B197-D8B05E9E4E7A}" type="presParOf" srcId="{4FE01534-8D58-479B-BD3D-37E7881F4731}" destId="{582DE70E-512B-48DD-B058-D3C321DDB65B}" srcOrd="0" destOrd="0" presId="urn:microsoft.com/office/officeart/2005/8/layout/hProcess9"/>
    <dgm:cxn modelId="{710A19FF-9332-4E95-A882-E2CD5AB1A4A8}" type="presParOf" srcId="{4FE01534-8D58-479B-BD3D-37E7881F4731}" destId="{2E20DBEE-3F8A-4611-9C07-8BC751B09439}" srcOrd="1" destOrd="0" presId="urn:microsoft.com/office/officeart/2005/8/layout/hProcess9"/>
    <dgm:cxn modelId="{81ECB025-79D9-4485-BF8A-59AFE343B77E}" type="presParOf" srcId="{4FE01534-8D58-479B-BD3D-37E7881F4731}" destId="{278BA207-D295-44E8-BA0B-14198F84E2B8}" srcOrd="2" destOrd="0" presId="urn:microsoft.com/office/officeart/2005/8/layout/hProcess9"/>
    <dgm:cxn modelId="{06510541-ECB2-4460-BD86-829407556085}" type="presParOf" srcId="{4FE01534-8D58-479B-BD3D-37E7881F4731}" destId="{231D1863-947D-4B5D-9A23-22C84AE87C87}" srcOrd="3" destOrd="0" presId="urn:microsoft.com/office/officeart/2005/8/layout/hProcess9"/>
    <dgm:cxn modelId="{F939121A-ABB4-4DF1-A695-A1AC6119B3F3}" type="presParOf" srcId="{4FE01534-8D58-479B-BD3D-37E7881F4731}" destId="{D9C3936D-0C53-4FEC-83BF-38CCFC2276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C452A-869F-4EE8-96BA-ED9E493DA6FC}"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en-US"/>
        </a:p>
      </dgm:t>
    </dgm:pt>
    <dgm:pt modelId="{9965FB96-919D-4BCF-9A38-87A64160712B}">
      <dgm:prSet phldrT="[Text]" custT="1"/>
      <dgm:spPr/>
      <dgm:t>
        <a:bodyPr/>
        <a:lstStyle/>
        <a:p>
          <a:r>
            <a:rPr lang="en-US" sz="2400" dirty="0">
              <a:latin typeface="Bookman Old Style" pitchFamily="18" charset="0"/>
            </a:rPr>
            <a:t>David Malpass (erstwhile President, World Bank)</a:t>
          </a:r>
        </a:p>
      </dgm:t>
    </dgm:pt>
    <dgm:pt modelId="{D6C0BFA1-9C73-49AE-A070-F69E293EB60A}" type="parTrans" cxnId="{15C88821-E442-40AA-9793-0D94A806F8AF}">
      <dgm:prSet/>
      <dgm:spPr/>
      <dgm:t>
        <a:bodyPr/>
        <a:lstStyle/>
        <a:p>
          <a:endParaRPr lang="en-US"/>
        </a:p>
      </dgm:t>
    </dgm:pt>
    <dgm:pt modelId="{61BFA3F9-F8EA-46C8-BF3A-1A3BDDE40B8D}" type="sibTrans" cxnId="{15C88821-E442-40AA-9793-0D94A806F8AF}">
      <dgm:prSet/>
      <dgm:spPr/>
      <dgm:t>
        <a:bodyPr/>
        <a:lstStyle/>
        <a:p>
          <a:endParaRPr lang="en-US"/>
        </a:p>
      </dgm:t>
    </dgm:pt>
    <dgm:pt modelId="{092B4989-4893-4C67-BD16-2CB17C0C972E}">
      <dgm:prSet phldrT="[Text]" custT="1"/>
      <dgm:spPr/>
      <dgm:t>
        <a:bodyPr/>
        <a:lstStyle/>
        <a:p>
          <a:r>
            <a:rPr lang="en-IN" sz="1800" dirty="0">
              <a:latin typeface="Bookman Old Style" pitchFamily="18" charset="0"/>
            </a:rPr>
            <a:t>“…</a:t>
          </a:r>
          <a:r>
            <a:rPr lang="en-US" sz="1800" dirty="0">
              <a:latin typeface="Bookman Old Style" pitchFamily="18" charset="0"/>
            </a:rPr>
            <a:t>through digital cash transfer, India was able to provide food and cash support to 85 per cent of the households in rural areas and 69 per cent of the households in the urban area, which is remarkable…</a:t>
          </a:r>
          <a:r>
            <a:rPr lang="en-IN" sz="1800" dirty="0">
              <a:latin typeface="Bookman Old Style" pitchFamily="18" charset="0"/>
            </a:rPr>
            <a:t>”</a:t>
          </a:r>
          <a:endParaRPr lang="en-US" sz="1800" dirty="0">
            <a:latin typeface="Bookman Old Style" pitchFamily="18" charset="0"/>
          </a:endParaRPr>
        </a:p>
      </dgm:t>
    </dgm:pt>
    <dgm:pt modelId="{53FFE22A-645D-4907-A541-5B14EAB76578}" type="parTrans" cxnId="{52C5C638-8883-4D21-A91A-905B16706C67}">
      <dgm:prSet/>
      <dgm:spPr/>
      <dgm:t>
        <a:bodyPr/>
        <a:lstStyle/>
        <a:p>
          <a:endParaRPr lang="en-US"/>
        </a:p>
      </dgm:t>
    </dgm:pt>
    <dgm:pt modelId="{19C79BBB-22AE-4573-8D6E-95E7B05FEB00}" type="sibTrans" cxnId="{52C5C638-8883-4D21-A91A-905B16706C67}">
      <dgm:prSet/>
      <dgm:spPr/>
      <dgm:t>
        <a:bodyPr/>
        <a:lstStyle/>
        <a:p>
          <a:endParaRPr lang="en-US"/>
        </a:p>
      </dgm:t>
    </dgm:pt>
    <dgm:pt modelId="{6C5C30E4-1E58-423D-9BA6-B739CF87EE79}">
      <dgm:prSet phldrT="[Text]" custT="1"/>
      <dgm:spPr/>
      <dgm:t>
        <a:bodyPr/>
        <a:lstStyle/>
        <a:p>
          <a:r>
            <a:rPr lang="en-US" sz="2200" dirty="0">
              <a:latin typeface="Bookman Old Style" panose="02050604050505020204" pitchFamily="18" charset="0"/>
            </a:rPr>
            <a:t>Paulo Mauro (</a:t>
          </a:r>
          <a:r>
            <a:rPr lang="en-US" sz="2200" dirty="0" err="1">
              <a:latin typeface="Bookman Old Style" panose="02050604050505020204" pitchFamily="18" charset="0"/>
            </a:rPr>
            <a:t>Dy</a:t>
          </a:r>
          <a:r>
            <a:rPr lang="en-US" sz="2200" dirty="0">
              <a:latin typeface="Bookman Old Style" panose="02050604050505020204" pitchFamily="18" charset="0"/>
            </a:rPr>
            <a:t> Dir, Fiscal Affairs, IMF)</a:t>
          </a:r>
        </a:p>
      </dgm:t>
    </dgm:pt>
    <dgm:pt modelId="{D81BC30D-4A0A-47C7-8F24-65D62FAF934C}" type="parTrans" cxnId="{D5934DE4-AFC2-4EA3-8A1E-DC5BB05CE88B}">
      <dgm:prSet/>
      <dgm:spPr/>
      <dgm:t>
        <a:bodyPr/>
        <a:lstStyle/>
        <a:p>
          <a:endParaRPr lang="en-US"/>
        </a:p>
      </dgm:t>
    </dgm:pt>
    <dgm:pt modelId="{B1CB6BD3-94F9-44BD-B604-33D151B263DA}" type="sibTrans" cxnId="{D5934DE4-AFC2-4EA3-8A1E-DC5BB05CE88B}">
      <dgm:prSet/>
      <dgm:spPr/>
      <dgm:t>
        <a:bodyPr/>
        <a:lstStyle/>
        <a:p>
          <a:endParaRPr lang="en-US"/>
        </a:p>
      </dgm:t>
    </dgm:pt>
    <dgm:pt modelId="{6288F7CD-5114-463D-8C8F-ACFAE3D5AB65}">
      <dgm:prSet phldrT="[Text]" custT="1"/>
      <dgm:spPr/>
      <dgm:t>
        <a:bodyPr/>
        <a:lstStyle/>
        <a:p>
          <a:r>
            <a:rPr lang="en-IN" sz="1800" dirty="0">
              <a:latin typeface="Bookman Old Style" panose="02050604050505020204" pitchFamily="18" charset="0"/>
            </a:rPr>
            <a:t>“…</a:t>
          </a:r>
          <a:r>
            <a:rPr lang="en-US" sz="1800" dirty="0">
              <a:latin typeface="Bookman Old Style" panose="02050604050505020204" pitchFamily="18" charset="0"/>
            </a:rPr>
            <a:t>it is a logistical marvel how these programmes that seek to help people who are at low-income levels reach literally hundreds of millions of people…</a:t>
          </a:r>
          <a:r>
            <a:rPr lang="en-IN" sz="1800" dirty="0">
              <a:latin typeface="Bookman Old Style" panose="02050604050505020204" pitchFamily="18" charset="0"/>
            </a:rPr>
            <a:t>”</a:t>
          </a:r>
          <a:endParaRPr lang="en-US" sz="1800" dirty="0">
            <a:latin typeface="Bookman Old Style" panose="02050604050505020204" pitchFamily="18" charset="0"/>
          </a:endParaRPr>
        </a:p>
      </dgm:t>
    </dgm:pt>
    <dgm:pt modelId="{F23F056C-743E-4A5D-A19D-CD88FAC8A76D}" type="parTrans" cxnId="{E55CB746-BC1D-4867-8F3B-ED1030ED22A6}">
      <dgm:prSet/>
      <dgm:spPr/>
      <dgm:t>
        <a:bodyPr/>
        <a:lstStyle/>
        <a:p>
          <a:endParaRPr lang="en-US"/>
        </a:p>
      </dgm:t>
    </dgm:pt>
    <dgm:pt modelId="{B91329BC-85DF-4ACB-9865-D89AB63D40F4}" type="sibTrans" cxnId="{E55CB746-BC1D-4867-8F3B-ED1030ED22A6}">
      <dgm:prSet/>
      <dgm:spPr/>
      <dgm:t>
        <a:bodyPr/>
        <a:lstStyle/>
        <a:p>
          <a:endParaRPr lang="en-US"/>
        </a:p>
      </dgm:t>
    </dgm:pt>
    <dgm:pt modelId="{651E7564-CE4E-4DF1-A02E-AB22DDA3D800}" type="pres">
      <dgm:prSet presAssocID="{231C452A-869F-4EE8-96BA-ED9E493DA6FC}" presName="linear" presStyleCnt="0">
        <dgm:presLayoutVars>
          <dgm:dir/>
          <dgm:resizeHandles val="exact"/>
        </dgm:presLayoutVars>
      </dgm:prSet>
      <dgm:spPr/>
    </dgm:pt>
    <dgm:pt modelId="{99905A8F-6619-4B1B-919C-7688CD351DB2}" type="pres">
      <dgm:prSet presAssocID="{9965FB96-919D-4BCF-9A38-87A64160712B}" presName="comp" presStyleCnt="0"/>
      <dgm:spPr/>
    </dgm:pt>
    <dgm:pt modelId="{3C7C148C-692D-4BAA-8EEC-69B7317044DF}" type="pres">
      <dgm:prSet presAssocID="{9965FB96-919D-4BCF-9A38-87A64160712B}" presName="box" presStyleLbl="node1" presStyleIdx="0" presStyleCnt="2" custLinFactNeighborX="-13782" custLinFactNeighborY="3381"/>
      <dgm:spPr/>
    </dgm:pt>
    <dgm:pt modelId="{F0EC8ABA-F9D9-4A55-AA11-D3C7CD1B6C48}" type="pres">
      <dgm:prSet presAssocID="{9965FB96-919D-4BCF-9A38-87A64160712B}" presName="img" presStyleLbl="fgImgPlace1" presStyleIdx="0" presStyleCnt="2"/>
      <dgm:spPr>
        <a:blipFill rotWithShape="0">
          <a:blip xmlns:r="http://schemas.openxmlformats.org/officeDocument/2006/relationships" r:embed="rId1"/>
          <a:stretch>
            <a:fillRect/>
          </a:stretch>
        </a:blipFill>
      </dgm:spPr>
    </dgm:pt>
    <dgm:pt modelId="{C11CF685-2BEF-4864-97C6-FC73E2AD88DC}" type="pres">
      <dgm:prSet presAssocID="{9965FB96-919D-4BCF-9A38-87A64160712B}" presName="text" presStyleLbl="node1" presStyleIdx="0" presStyleCnt="2">
        <dgm:presLayoutVars>
          <dgm:bulletEnabled val="1"/>
        </dgm:presLayoutVars>
      </dgm:prSet>
      <dgm:spPr/>
    </dgm:pt>
    <dgm:pt modelId="{345EE6B2-63F8-4AF3-8DAA-CAE51278C0B3}" type="pres">
      <dgm:prSet presAssocID="{61BFA3F9-F8EA-46C8-BF3A-1A3BDDE40B8D}" presName="spacer" presStyleCnt="0"/>
      <dgm:spPr/>
    </dgm:pt>
    <dgm:pt modelId="{B775CBDB-5255-430E-AFCE-674FEF1E3E14}" type="pres">
      <dgm:prSet presAssocID="{6C5C30E4-1E58-423D-9BA6-B739CF87EE79}" presName="comp" presStyleCnt="0"/>
      <dgm:spPr/>
    </dgm:pt>
    <dgm:pt modelId="{AF294AE4-A926-48D0-8649-FF71CBBE4E30}" type="pres">
      <dgm:prSet presAssocID="{6C5C30E4-1E58-423D-9BA6-B739CF87EE79}" presName="box" presStyleLbl="node1" presStyleIdx="1" presStyleCnt="2"/>
      <dgm:spPr/>
    </dgm:pt>
    <dgm:pt modelId="{FAAE69E5-0F54-4FDF-8251-FF88C4B97CBF}" type="pres">
      <dgm:prSet presAssocID="{6C5C30E4-1E58-423D-9BA6-B739CF87EE79}" presName="img" presStyleLbl="fgImgPlace1" presStyleIdx="1" presStyleCnt="2"/>
      <dgm:spPr>
        <a:blipFill rotWithShape="0">
          <a:blip xmlns:r="http://schemas.openxmlformats.org/officeDocument/2006/relationships" r:embed="rId2"/>
          <a:stretch>
            <a:fillRect/>
          </a:stretch>
        </a:blipFill>
      </dgm:spPr>
    </dgm:pt>
    <dgm:pt modelId="{8798164A-D7CF-4951-954B-085F43067FDF}" type="pres">
      <dgm:prSet presAssocID="{6C5C30E4-1E58-423D-9BA6-B739CF87EE79}" presName="text" presStyleLbl="node1" presStyleIdx="1" presStyleCnt="2">
        <dgm:presLayoutVars>
          <dgm:bulletEnabled val="1"/>
        </dgm:presLayoutVars>
      </dgm:prSet>
      <dgm:spPr/>
    </dgm:pt>
  </dgm:ptLst>
  <dgm:cxnLst>
    <dgm:cxn modelId="{D0536D03-59C5-41D0-A176-6083966FAF19}" type="presOf" srcId="{092B4989-4893-4C67-BD16-2CB17C0C972E}" destId="{3C7C148C-692D-4BAA-8EEC-69B7317044DF}" srcOrd="0" destOrd="1" presId="urn:microsoft.com/office/officeart/2005/8/layout/vList4#1"/>
    <dgm:cxn modelId="{EE9CB809-0175-4B1E-BED0-5D04C20C0913}" type="presOf" srcId="{6C5C30E4-1E58-423D-9BA6-B739CF87EE79}" destId="{AF294AE4-A926-48D0-8649-FF71CBBE4E30}" srcOrd="0" destOrd="0" presId="urn:microsoft.com/office/officeart/2005/8/layout/vList4#1"/>
    <dgm:cxn modelId="{7B872020-768C-4CC8-91C0-C841ACDCA1B1}" type="presOf" srcId="{092B4989-4893-4C67-BD16-2CB17C0C972E}" destId="{C11CF685-2BEF-4864-97C6-FC73E2AD88DC}" srcOrd="1" destOrd="1" presId="urn:microsoft.com/office/officeart/2005/8/layout/vList4#1"/>
    <dgm:cxn modelId="{15C88821-E442-40AA-9793-0D94A806F8AF}" srcId="{231C452A-869F-4EE8-96BA-ED9E493DA6FC}" destId="{9965FB96-919D-4BCF-9A38-87A64160712B}" srcOrd="0" destOrd="0" parTransId="{D6C0BFA1-9C73-49AE-A070-F69E293EB60A}" sibTransId="{61BFA3F9-F8EA-46C8-BF3A-1A3BDDE40B8D}"/>
    <dgm:cxn modelId="{49B92F32-E5C1-4609-B17E-449B5AA29A6C}" type="presOf" srcId="{9965FB96-919D-4BCF-9A38-87A64160712B}" destId="{C11CF685-2BEF-4864-97C6-FC73E2AD88DC}" srcOrd="1" destOrd="0" presId="urn:microsoft.com/office/officeart/2005/8/layout/vList4#1"/>
    <dgm:cxn modelId="{52C5C638-8883-4D21-A91A-905B16706C67}" srcId="{9965FB96-919D-4BCF-9A38-87A64160712B}" destId="{092B4989-4893-4C67-BD16-2CB17C0C972E}" srcOrd="0" destOrd="0" parTransId="{53FFE22A-645D-4907-A541-5B14EAB76578}" sibTransId="{19C79BBB-22AE-4573-8D6E-95E7B05FEB00}"/>
    <dgm:cxn modelId="{E55CB746-BC1D-4867-8F3B-ED1030ED22A6}" srcId="{6C5C30E4-1E58-423D-9BA6-B739CF87EE79}" destId="{6288F7CD-5114-463D-8C8F-ACFAE3D5AB65}" srcOrd="0" destOrd="0" parTransId="{F23F056C-743E-4A5D-A19D-CD88FAC8A76D}" sibTransId="{B91329BC-85DF-4ACB-9865-D89AB63D40F4}"/>
    <dgm:cxn modelId="{8F7C2D6D-7417-4F89-A7C9-17249D175D9B}" type="presOf" srcId="{6C5C30E4-1E58-423D-9BA6-B739CF87EE79}" destId="{8798164A-D7CF-4951-954B-085F43067FDF}" srcOrd="1" destOrd="0" presId="urn:microsoft.com/office/officeart/2005/8/layout/vList4#1"/>
    <dgm:cxn modelId="{FA3CCA7F-7876-4851-8ED1-E7CC4B981EFC}" type="presOf" srcId="{231C452A-869F-4EE8-96BA-ED9E493DA6FC}" destId="{651E7564-CE4E-4DF1-A02E-AB22DDA3D800}" srcOrd="0" destOrd="0" presId="urn:microsoft.com/office/officeart/2005/8/layout/vList4#1"/>
    <dgm:cxn modelId="{9C45E7B2-585E-4270-B264-FC0C55EB45E1}" type="presOf" srcId="{6288F7CD-5114-463D-8C8F-ACFAE3D5AB65}" destId="{8798164A-D7CF-4951-954B-085F43067FDF}" srcOrd="1" destOrd="1" presId="urn:microsoft.com/office/officeart/2005/8/layout/vList4#1"/>
    <dgm:cxn modelId="{95BB2CB8-A859-4C0A-8AD8-17015A5C2CB3}" type="presOf" srcId="{9965FB96-919D-4BCF-9A38-87A64160712B}" destId="{3C7C148C-692D-4BAA-8EEC-69B7317044DF}" srcOrd="0" destOrd="0" presId="urn:microsoft.com/office/officeart/2005/8/layout/vList4#1"/>
    <dgm:cxn modelId="{430CD9DA-A41E-44AE-A513-615C09C9D66E}" type="presOf" srcId="{6288F7CD-5114-463D-8C8F-ACFAE3D5AB65}" destId="{AF294AE4-A926-48D0-8649-FF71CBBE4E30}" srcOrd="0" destOrd="1" presId="urn:microsoft.com/office/officeart/2005/8/layout/vList4#1"/>
    <dgm:cxn modelId="{D5934DE4-AFC2-4EA3-8A1E-DC5BB05CE88B}" srcId="{231C452A-869F-4EE8-96BA-ED9E493DA6FC}" destId="{6C5C30E4-1E58-423D-9BA6-B739CF87EE79}" srcOrd="1" destOrd="0" parTransId="{D81BC30D-4A0A-47C7-8F24-65D62FAF934C}" sibTransId="{B1CB6BD3-94F9-44BD-B604-33D151B263DA}"/>
    <dgm:cxn modelId="{5F9D6B48-BC96-46F1-8A96-98A540B9C0EF}" type="presParOf" srcId="{651E7564-CE4E-4DF1-A02E-AB22DDA3D800}" destId="{99905A8F-6619-4B1B-919C-7688CD351DB2}" srcOrd="0" destOrd="0" presId="urn:microsoft.com/office/officeart/2005/8/layout/vList4#1"/>
    <dgm:cxn modelId="{D0DCB729-565B-4A17-B60D-825C1AEFD48C}" type="presParOf" srcId="{99905A8F-6619-4B1B-919C-7688CD351DB2}" destId="{3C7C148C-692D-4BAA-8EEC-69B7317044DF}" srcOrd="0" destOrd="0" presId="urn:microsoft.com/office/officeart/2005/8/layout/vList4#1"/>
    <dgm:cxn modelId="{600423F6-070E-4890-8A7E-9F23696BED06}" type="presParOf" srcId="{99905A8F-6619-4B1B-919C-7688CD351DB2}" destId="{F0EC8ABA-F9D9-4A55-AA11-D3C7CD1B6C48}" srcOrd="1" destOrd="0" presId="urn:microsoft.com/office/officeart/2005/8/layout/vList4#1"/>
    <dgm:cxn modelId="{B27DF7C8-05AB-4A47-9587-4F2BEC46ABB7}" type="presParOf" srcId="{99905A8F-6619-4B1B-919C-7688CD351DB2}" destId="{C11CF685-2BEF-4864-97C6-FC73E2AD88DC}" srcOrd="2" destOrd="0" presId="urn:microsoft.com/office/officeart/2005/8/layout/vList4#1"/>
    <dgm:cxn modelId="{33B30FB4-1FB6-46FA-BD2F-21030C819458}" type="presParOf" srcId="{651E7564-CE4E-4DF1-A02E-AB22DDA3D800}" destId="{345EE6B2-63F8-4AF3-8DAA-CAE51278C0B3}" srcOrd="1" destOrd="0" presId="urn:microsoft.com/office/officeart/2005/8/layout/vList4#1"/>
    <dgm:cxn modelId="{A3681FEF-F711-42F1-800D-D1D9CB6AE067}" type="presParOf" srcId="{651E7564-CE4E-4DF1-A02E-AB22DDA3D800}" destId="{B775CBDB-5255-430E-AFCE-674FEF1E3E14}" srcOrd="2" destOrd="0" presId="urn:microsoft.com/office/officeart/2005/8/layout/vList4#1"/>
    <dgm:cxn modelId="{CF7D9557-CAA9-4A38-8B14-2B882D68A5D9}" type="presParOf" srcId="{B775CBDB-5255-430E-AFCE-674FEF1E3E14}" destId="{AF294AE4-A926-48D0-8649-FF71CBBE4E30}" srcOrd="0" destOrd="0" presId="urn:microsoft.com/office/officeart/2005/8/layout/vList4#1"/>
    <dgm:cxn modelId="{6F8C6CCF-E0E3-4D7A-A9A6-F02A2F7DEC17}" type="presParOf" srcId="{B775CBDB-5255-430E-AFCE-674FEF1E3E14}" destId="{FAAE69E5-0F54-4FDF-8251-FF88C4B97CBF}" srcOrd="1" destOrd="0" presId="urn:microsoft.com/office/officeart/2005/8/layout/vList4#1"/>
    <dgm:cxn modelId="{C320D9BA-D1AD-4662-8795-5BA59430CC7D}" type="presParOf" srcId="{B775CBDB-5255-430E-AFCE-674FEF1E3E14}" destId="{8798164A-D7CF-4951-954B-085F43067FD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7CAED-390B-482C-948F-34B0FE33B91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0FF05BC4-39EE-47BA-A666-801FF9AC99A7}">
      <dgm:prSet phldrT="[Text]" custT="1"/>
      <dgm:spPr>
        <a:solidFill>
          <a:schemeClr val="accent2">
            <a:lumMod val="40000"/>
            <a:lumOff val="60000"/>
          </a:schemeClr>
        </a:solidFill>
      </dgm:spPr>
      <dgm:t>
        <a:bodyPr/>
        <a:lstStyle/>
        <a:p>
          <a:r>
            <a:rPr lang="en-IN" sz="1400" b="0" i="1" dirty="0">
              <a:solidFill>
                <a:sysClr val="windowText" lastClr="000000"/>
              </a:solidFill>
              <a:latin typeface="Georgia" pitchFamily="18" charset="0"/>
            </a:rPr>
            <a:t>Assigning and authenticating identity; direct transfer to beneficiary bank accounts</a:t>
          </a:r>
          <a:endParaRPr lang="en-US" sz="1400" b="0" dirty="0">
            <a:solidFill>
              <a:sysClr val="windowText" lastClr="000000"/>
            </a:solidFill>
            <a:latin typeface="Georgia" pitchFamily="18" charset="0"/>
          </a:endParaRPr>
        </a:p>
      </dgm:t>
    </dgm:pt>
    <dgm:pt modelId="{79959D8C-21F4-4722-96C6-6EAFA67E594B}" type="parTrans" cxnId="{58BD3956-7BE5-46C5-81D1-54C6D9CB2D27}">
      <dgm:prSet/>
      <dgm:spPr/>
      <dgm:t>
        <a:bodyPr/>
        <a:lstStyle/>
        <a:p>
          <a:endParaRPr lang="en-US" sz="1400" b="0">
            <a:latin typeface="Georgia" pitchFamily="18" charset="0"/>
          </a:endParaRPr>
        </a:p>
      </dgm:t>
    </dgm:pt>
    <dgm:pt modelId="{01E9050C-601F-4496-B518-90A50E1CFC5F}" type="sibTrans" cxnId="{58BD3956-7BE5-46C5-81D1-54C6D9CB2D27}">
      <dgm:prSet custT="1"/>
      <dgm:spPr>
        <a:solidFill>
          <a:schemeClr val="accent4">
            <a:lumMod val="60000"/>
            <a:lumOff val="40000"/>
          </a:schemeClr>
        </a:solidFill>
      </dgm:spPr>
      <dgm:t>
        <a:bodyPr/>
        <a:lstStyle/>
        <a:p>
          <a:endParaRPr lang="en-US" sz="1400" b="0">
            <a:latin typeface="Georgia" pitchFamily="18" charset="0"/>
          </a:endParaRPr>
        </a:p>
      </dgm:t>
    </dgm:pt>
    <dgm:pt modelId="{BC894E51-FBCF-4971-9716-32B337AFC9F1}">
      <dgm:prSet phldrT="[Text]" custT="1"/>
      <dgm:spPr>
        <a:solidFill>
          <a:schemeClr val="accent2">
            <a:lumMod val="40000"/>
            <a:lumOff val="60000"/>
          </a:schemeClr>
        </a:solidFill>
      </dgm:spPr>
      <dgm:t>
        <a:bodyPr/>
        <a:lstStyle/>
        <a:p>
          <a:r>
            <a:rPr lang="en-IN" sz="1400" b="0" i="1" dirty="0">
              <a:solidFill>
                <a:sysClr val="windowText" lastClr="000000"/>
              </a:solidFill>
              <a:latin typeface="Georgia" pitchFamily="18" charset="0"/>
            </a:rPr>
            <a:t>Improving Eligibility Verification</a:t>
          </a:r>
          <a:endParaRPr lang="en-US" sz="1400" b="0" dirty="0">
            <a:solidFill>
              <a:sysClr val="windowText" lastClr="000000"/>
            </a:solidFill>
            <a:latin typeface="Georgia" pitchFamily="18" charset="0"/>
          </a:endParaRPr>
        </a:p>
      </dgm:t>
    </dgm:pt>
    <dgm:pt modelId="{A0209D1C-8691-4D93-8AFA-9049ABA9DA66}" type="parTrans" cxnId="{0DCBCB65-3389-450C-ACA2-C116E0B20D10}">
      <dgm:prSet/>
      <dgm:spPr/>
      <dgm:t>
        <a:bodyPr/>
        <a:lstStyle/>
        <a:p>
          <a:endParaRPr lang="en-US" sz="1400" b="0">
            <a:latin typeface="Georgia" pitchFamily="18" charset="0"/>
          </a:endParaRPr>
        </a:p>
      </dgm:t>
    </dgm:pt>
    <dgm:pt modelId="{47E14D26-0E7F-4B59-ABDE-5B2ECDE6B54A}" type="sibTrans" cxnId="{0DCBCB65-3389-450C-ACA2-C116E0B20D10}">
      <dgm:prSet custT="1"/>
      <dgm:spPr>
        <a:solidFill>
          <a:schemeClr val="accent4">
            <a:lumMod val="60000"/>
            <a:lumOff val="40000"/>
          </a:schemeClr>
        </a:solidFill>
      </dgm:spPr>
      <dgm:t>
        <a:bodyPr/>
        <a:lstStyle/>
        <a:p>
          <a:endParaRPr lang="en-US" sz="1400" b="0">
            <a:latin typeface="Georgia" pitchFamily="18" charset="0"/>
          </a:endParaRPr>
        </a:p>
      </dgm:t>
    </dgm:pt>
    <dgm:pt modelId="{13246301-5AD9-4206-85CB-F62EB5223AAF}">
      <dgm:prSet phldrT="[Text]" custT="1"/>
      <dgm:spPr>
        <a:solidFill>
          <a:schemeClr val="accent2">
            <a:lumMod val="40000"/>
            <a:lumOff val="60000"/>
          </a:schemeClr>
        </a:solidFill>
      </dgm:spPr>
      <dgm:t>
        <a:bodyPr/>
        <a:lstStyle/>
        <a:p>
          <a:r>
            <a:rPr lang="en-IN" sz="1400" b="0" i="1" kern="1200" dirty="0">
              <a:solidFill>
                <a:sysClr val="windowText" lastClr="000000"/>
              </a:solidFill>
              <a:latin typeface="Georgia" pitchFamily="18" charset="0"/>
              <a:ea typeface="+mn-ea"/>
              <a:cs typeface="+mn-cs"/>
            </a:rPr>
            <a:t>Social Registry (Suo moto determination of Eligibility)</a:t>
          </a:r>
          <a:endParaRPr lang="en-US" sz="1400" b="0" i="1" kern="1200" dirty="0">
            <a:solidFill>
              <a:sysClr val="windowText" lastClr="000000"/>
            </a:solidFill>
            <a:latin typeface="Georgia" pitchFamily="18" charset="0"/>
            <a:ea typeface="+mn-ea"/>
            <a:cs typeface="+mn-cs"/>
          </a:endParaRPr>
        </a:p>
      </dgm:t>
    </dgm:pt>
    <dgm:pt modelId="{216FA83E-D537-4F04-AC15-CB57E60561BA}" type="parTrans" cxnId="{E50FE5A6-6565-4A98-A0BB-39361CD1AC81}">
      <dgm:prSet/>
      <dgm:spPr/>
      <dgm:t>
        <a:bodyPr/>
        <a:lstStyle/>
        <a:p>
          <a:endParaRPr lang="en-US" sz="1400" b="0">
            <a:latin typeface="Georgia" pitchFamily="18" charset="0"/>
          </a:endParaRPr>
        </a:p>
      </dgm:t>
    </dgm:pt>
    <dgm:pt modelId="{26F90200-7F5D-4B18-ADE2-1B5EA3C039C8}" type="sibTrans" cxnId="{E50FE5A6-6565-4A98-A0BB-39361CD1AC81}">
      <dgm:prSet/>
      <dgm:spPr/>
      <dgm:t>
        <a:bodyPr/>
        <a:lstStyle/>
        <a:p>
          <a:endParaRPr lang="en-US" sz="1400" b="0">
            <a:latin typeface="Georgia" pitchFamily="18" charset="0"/>
          </a:endParaRPr>
        </a:p>
      </dgm:t>
    </dgm:pt>
    <dgm:pt modelId="{7D84685B-1059-47D2-A4F8-1FC15A06C880}" type="pres">
      <dgm:prSet presAssocID="{24B7CAED-390B-482C-948F-34B0FE33B91D}" presName="Name0" presStyleCnt="0">
        <dgm:presLayoutVars>
          <dgm:dir/>
          <dgm:resizeHandles val="exact"/>
        </dgm:presLayoutVars>
      </dgm:prSet>
      <dgm:spPr/>
    </dgm:pt>
    <dgm:pt modelId="{7AA4BD62-56A4-413A-B3D0-9C479AD606BC}" type="pres">
      <dgm:prSet presAssocID="{0FF05BC4-39EE-47BA-A666-801FF9AC99A7}" presName="node" presStyleLbl="node1" presStyleIdx="0" presStyleCnt="3">
        <dgm:presLayoutVars>
          <dgm:bulletEnabled val="1"/>
        </dgm:presLayoutVars>
      </dgm:prSet>
      <dgm:spPr/>
    </dgm:pt>
    <dgm:pt modelId="{15C96CD4-DC09-42FB-821D-96390E7210F8}" type="pres">
      <dgm:prSet presAssocID="{01E9050C-601F-4496-B518-90A50E1CFC5F}" presName="sibTrans" presStyleLbl="sibTrans2D1" presStyleIdx="0" presStyleCnt="2"/>
      <dgm:spPr/>
    </dgm:pt>
    <dgm:pt modelId="{66AEF3D5-438B-4F1B-9B4E-0B4C5B87D174}" type="pres">
      <dgm:prSet presAssocID="{01E9050C-601F-4496-B518-90A50E1CFC5F}" presName="connectorText" presStyleLbl="sibTrans2D1" presStyleIdx="0" presStyleCnt="2"/>
      <dgm:spPr/>
    </dgm:pt>
    <dgm:pt modelId="{109791EC-5EA6-4740-AE4A-0974109C5698}" type="pres">
      <dgm:prSet presAssocID="{BC894E51-FBCF-4971-9716-32B337AFC9F1}" presName="node" presStyleLbl="node1" presStyleIdx="1" presStyleCnt="3">
        <dgm:presLayoutVars>
          <dgm:bulletEnabled val="1"/>
        </dgm:presLayoutVars>
      </dgm:prSet>
      <dgm:spPr/>
    </dgm:pt>
    <dgm:pt modelId="{8B0AB202-1160-41C4-9434-9496F8EACAB8}" type="pres">
      <dgm:prSet presAssocID="{47E14D26-0E7F-4B59-ABDE-5B2ECDE6B54A}" presName="sibTrans" presStyleLbl="sibTrans2D1" presStyleIdx="1" presStyleCnt="2"/>
      <dgm:spPr/>
    </dgm:pt>
    <dgm:pt modelId="{08EDABA1-4332-4E40-B887-8FF0AB23FA77}" type="pres">
      <dgm:prSet presAssocID="{47E14D26-0E7F-4B59-ABDE-5B2ECDE6B54A}" presName="connectorText" presStyleLbl="sibTrans2D1" presStyleIdx="1" presStyleCnt="2"/>
      <dgm:spPr/>
    </dgm:pt>
    <dgm:pt modelId="{20AF3426-011D-4131-8B0A-76A292DF86F0}" type="pres">
      <dgm:prSet presAssocID="{13246301-5AD9-4206-85CB-F62EB5223AAF}" presName="node" presStyleLbl="node1" presStyleIdx="2" presStyleCnt="3">
        <dgm:presLayoutVars>
          <dgm:bulletEnabled val="1"/>
        </dgm:presLayoutVars>
      </dgm:prSet>
      <dgm:spPr/>
    </dgm:pt>
  </dgm:ptLst>
  <dgm:cxnLst>
    <dgm:cxn modelId="{029AF807-A960-4837-8A88-6FA9AA09A692}" type="presOf" srcId="{0FF05BC4-39EE-47BA-A666-801FF9AC99A7}" destId="{7AA4BD62-56A4-413A-B3D0-9C479AD606BC}" srcOrd="0" destOrd="0" presId="urn:microsoft.com/office/officeart/2005/8/layout/process1"/>
    <dgm:cxn modelId="{49379D0D-B312-4E5B-A55E-139649A9CD97}" type="presOf" srcId="{24B7CAED-390B-482C-948F-34B0FE33B91D}" destId="{7D84685B-1059-47D2-A4F8-1FC15A06C880}" srcOrd="0" destOrd="0" presId="urn:microsoft.com/office/officeart/2005/8/layout/process1"/>
    <dgm:cxn modelId="{51F6C41F-AAFF-4F62-BF38-6CB3B95BE267}" type="presOf" srcId="{BC894E51-FBCF-4971-9716-32B337AFC9F1}" destId="{109791EC-5EA6-4740-AE4A-0974109C5698}" srcOrd="0" destOrd="0" presId="urn:microsoft.com/office/officeart/2005/8/layout/process1"/>
    <dgm:cxn modelId="{D697EC2C-7007-4AC5-8F63-60C2ABFF7A50}" type="presOf" srcId="{47E14D26-0E7F-4B59-ABDE-5B2ECDE6B54A}" destId="{08EDABA1-4332-4E40-B887-8FF0AB23FA77}" srcOrd="1" destOrd="0" presId="urn:microsoft.com/office/officeart/2005/8/layout/process1"/>
    <dgm:cxn modelId="{EAC3193A-47F2-4816-AB6F-E0AF274E687A}" type="presOf" srcId="{01E9050C-601F-4496-B518-90A50E1CFC5F}" destId="{15C96CD4-DC09-42FB-821D-96390E7210F8}" srcOrd="0" destOrd="0" presId="urn:microsoft.com/office/officeart/2005/8/layout/process1"/>
    <dgm:cxn modelId="{0DCBCB65-3389-450C-ACA2-C116E0B20D10}" srcId="{24B7CAED-390B-482C-948F-34B0FE33B91D}" destId="{BC894E51-FBCF-4971-9716-32B337AFC9F1}" srcOrd="1" destOrd="0" parTransId="{A0209D1C-8691-4D93-8AFA-9049ABA9DA66}" sibTransId="{47E14D26-0E7F-4B59-ABDE-5B2ECDE6B54A}"/>
    <dgm:cxn modelId="{58BD3956-7BE5-46C5-81D1-54C6D9CB2D27}" srcId="{24B7CAED-390B-482C-948F-34B0FE33B91D}" destId="{0FF05BC4-39EE-47BA-A666-801FF9AC99A7}" srcOrd="0" destOrd="0" parTransId="{79959D8C-21F4-4722-96C6-6EAFA67E594B}" sibTransId="{01E9050C-601F-4496-B518-90A50E1CFC5F}"/>
    <dgm:cxn modelId="{2FBCE78C-B514-4D03-B812-D7FA204F6B25}" type="presOf" srcId="{13246301-5AD9-4206-85CB-F62EB5223AAF}" destId="{20AF3426-011D-4131-8B0A-76A292DF86F0}" srcOrd="0" destOrd="0" presId="urn:microsoft.com/office/officeart/2005/8/layout/process1"/>
    <dgm:cxn modelId="{E50FE5A6-6565-4A98-A0BB-39361CD1AC81}" srcId="{24B7CAED-390B-482C-948F-34B0FE33B91D}" destId="{13246301-5AD9-4206-85CB-F62EB5223AAF}" srcOrd="2" destOrd="0" parTransId="{216FA83E-D537-4F04-AC15-CB57E60561BA}" sibTransId="{26F90200-7F5D-4B18-ADE2-1B5EA3C039C8}"/>
    <dgm:cxn modelId="{2F625AB1-AD3A-47CF-8248-9FAB59383487}" type="presOf" srcId="{01E9050C-601F-4496-B518-90A50E1CFC5F}" destId="{66AEF3D5-438B-4F1B-9B4E-0B4C5B87D174}" srcOrd="1" destOrd="0" presId="urn:microsoft.com/office/officeart/2005/8/layout/process1"/>
    <dgm:cxn modelId="{8A9AFEE5-E55B-42CF-A89D-6E7ED21606AF}" type="presOf" srcId="{47E14D26-0E7F-4B59-ABDE-5B2ECDE6B54A}" destId="{8B0AB202-1160-41C4-9434-9496F8EACAB8}" srcOrd="0" destOrd="0" presId="urn:microsoft.com/office/officeart/2005/8/layout/process1"/>
    <dgm:cxn modelId="{720B3DDE-2EC6-4305-94BE-787DC437B5A2}" type="presParOf" srcId="{7D84685B-1059-47D2-A4F8-1FC15A06C880}" destId="{7AA4BD62-56A4-413A-B3D0-9C479AD606BC}" srcOrd="0" destOrd="0" presId="urn:microsoft.com/office/officeart/2005/8/layout/process1"/>
    <dgm:cxn modelId="{55964362-0359-40E3-B5FB-3215AEA66A59}" type="presParOf" srcId="{7D84685B-1059-47D2-A4F8-1FC15A06C880}" destId="{15C96CD4-DC09-42FB-821D-96390E7210F8}" srcOrd="1" destOrd="0" presId="urn:microsoft.com/office/officeart/2005/8/layout/process1"/>
    <dgm:cxn modelId="{ABE95EFC-DF7C-4122-AAC1-06AC42BB43DA}" type="presParOf" srcId="{15C96CD4-DC09-42FB-821D-96390E7210F8}" destId="{66AEF3D5-438B-4F1B-9B4E-0B4C5B87D174}" srcOrd="0" destOrd="0" presId="urn:microsoft.com/office/officeart/2005/8/layout/process1"/>
    <dgm:cxn modelId="{B3BC9B81-6F94-483D-8A22-9C1A5E042787}" type="presParOf" srcId="{7D84685B-1059-47D2-A4F8-1FC15A06C880}" destId="{109791EC-5EA6-4740-AE4A-0974109C5698}" srcOrd="2" destOrd="0" presId="urn:microsoft.com/office/officeart/2005/8/layout/process1"/>
    <dgm:cxn modelId="{307C1594-7978-41C5-B599-7EF61FC8A803}" type="presParOf" srcId="{7D84685B-1059-47D2-A4F8-1FC15A06C880}" destId="{8B0AB202-1160-41C4-9434-9496F8EACAB8}" srcOrd="3" destOrd="0" presId="urn:microsoft.com/office/officeart/2005/8/layout/process1"/>
    <dgm:cxn modelId="{DBE1C32D-A925-4D6C-BB51-43C3797345C2}" type="presParOf" srcId="{8B0AB202-1160-41C4-9434-9496F8EACAB8}" destId="{08EDABA1-4332-4E40-B887-8FF0AB23FA77}" srcOrd="0" destOrd="0" presId="urn:microsoft.com/office/officeart/2005/8/layout/process1"/>
    <dgm:cxn modelId="{D4AD8126-E045-4AFF-9372-FD6F457D0F13}" type="presParOf" srcId="{7D84685B-1059-47D2-A4F8-1FC15A06C880}" destId="{20AF3426-011D-4131-8B0A-76A292DF86F0}"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590B-52F3-4052-A680-57CB3EAA46C4}">
      <dsp:nvSpPr>
        <dsp:cNvPr id="0" name=""/>
        <dsp:cNvSpPr/>
      </dsp:nvSpPr>
      <dsp:spPr>
        <a:xfrm>
          <a:off x="668914" y="0"/>
          <a:ext cx="7581028" cy="233784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DE70E-512B-48DD-B058-D3C321DDB65B}">
      <dsp:nvSpPr>
        <dsp:cNvPr id="0" name=""/>
        <dsp:cNvSpPr/>
      </dsp:nvSpPr>
      <dsp:spPr>
        <a:xfrm>
          <a:off x="1270" y="701353"/>
          <a:ext cx="2746230" cy="935138"/>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Identification, Authentication &amp; Enrolment of  beneficiary</a:t>
          </a:r>
        </a:p>
      </dsp:txBody>
      <dsp:txXfrm>
        <a:off x="46920" y="747003"/>
        <a:ext cx="2654930" cy="843838"/>
      </dsp:txXfrm>
    </dsp:sp>
    <dsp:sp modelId="{278BA207-D295-44E8-BA0B-14198F84E2B8}">
      <dsp:nvSpPr>
        <dsp:cNvPr id="0" name=""/>
        <dsp:cNvSpPr/>
      </dsp:nvSpPr>
      <dsp:spPr>
        <a:xfrm>
          <a:off x="3086313" y="701353"/>
          <a:ext cx="2746230" cy="935138"/>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Fund transfer to beneficiary’s bank account through Aadhaar Payments Bridge (APB)</a:t>
          </a:r>
        </a:p>
      </dsp:txBody>
      <dsp:txXfrm>
        <a:off x="3131963" y="747003"/>
        <a:ext cx="2654930" cy="843838"/>
      </dsp:txXfrm>
    </dsp:sp>
    <dsp:sp modelId="{D9C3936D-0C53-4FEC-83BF-38CCFC22763B}">
      <dsp:nvSpPr>
        <dsp:cNvPr id="0" name=""/>
        <dsp:cNvSpPr/>
      </dsp:nvSpPr>
      <dsp:spPr>
        <a:xfrm>
          <a:off x="6171355" y="701353"/>
          <a:ext cx="2746230" cy="935138"/>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Access to funds by beneficiary through Aadhaar-enabled Payments System (</a:t>
          </a:r>
          <a:r>
            <a:rPr lang="en-US" sz="1600" kern="1200" dirty="0" err="1">
              <a:latin typeface="Georgia" panose="02040502050405020303" pitchFamily="18" charset="0"/>
            </a:rPr>
            <a:t>AePS</a:t>
          </a:r>
          <a:r>
            <a:rPr lang="en-US" sz="1600" kern="1200" dirty="0">
              <a:latin typeface="Georgia" panose="02040502050405020303" pitchFamily="18" charset="0"/>
            </a:rPr>
            <a:t>) micro-ATMs </a:t>
          </a:r>
        </a:p>
      </dsp:txBody>
      <dsp:txXfrm>
        <a:off x="6217005" y="747003"/>
        <a:ext cx="2654930" cy="843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C148C-692D-4BAA-8EEC-69B7317044DF}">
      <dsp:nvSpPr>
        <dsp:cNvPr id="0" name=""/>
        <dsp:cNvSpPr/>
      </dsp:nvSpPr>
      <dsp:spPr>
        <a:xfrm>
          <a:off x="0" y="76197"/>
          <a:ext cx="7924800" cy="225369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Bookman Old Style" pitchFamily="18" charset="0"/>
            </a:rPr>
            <a:t>David Malpass (erstwhile President, World Bank)</a:t>
          </a:r>
        </a:p>
        <a:p>
          <a:pPr marL="171450" lvl="1" indent="-171450" algn="l" defTabSz="800100">
            <a:lnSpc>
              <a:spcPct val="90000"/>
            </a:lnSpc>
            <a:spcBef>
              <a:spcPct val="0"/>
            </a:spcBef>
            <a:spcAft>
              <a:spcPct val="15000"/>
            </a:spcAft>
            <a:buChar char="•"/>
          </a:pPr>
          <a:r>
            <a:rPr lang="en-IN" sz="1800" kern="1200" dirty="0">
              <a:latin typeface="Bookman Old Style" pitchFamily="18" charset="0"/>
            </a:rPr>
            <a:t>“…</a:t>
          </a:r>
          <a:r>
            <a:rPr lang="en-US" sz="1800" kern="1200" dirty="0">
              <a:latin typeface="Bookman Old Style" pitchFamily="18" charset="0"/>
            </a:rPr>
            <a:t>through digital cash transfer, India was able to provide food and cash support to 85 per cent of the households in rural areas and 69 per cent of the households in the urban area, which is remarkable…</a:t>
          </a:r>
          <a:r>
            <a:rPr lang="en-IN" sz="1800" kern="1200" dirty="0">
              <a:latin typeface="Bookman Old Style" pitchFamily="18" charset="0"/>
            </a:rPr>
            <a:t>”</a:t>
          </a:r>
          <a:endParaRPr lang="en-US" sz="1800" kern="1200" dirty="0">
            <a:latin typeface="Bookman Old Style" pitchFamily="18" charset="0"/>
          </a:endParaRPr>
        </a:p>
      </dsp:txBody>
      <dsp:txXfrm>
        <a:off x="1810329" y="76197"/>
        <a:ext cx="6114470" cy="2253699"/>
      </dsp:txXfrm>
    </dsp:sp>
    <dsp:sp modelId="{F0EC8ABA-F9D9-4A55-AA11-D3C7CD1B6C48}">
      <dsp:nvSpPr>
        <dsp:cNvPr id="0" name=""/>
        <dsp:cNvSpPr/>
      </dsp:nvSpPr>
      <dsp:spPr>
        <a:xfrm>
          <a:off x="225369" y="225369"/>
          <a:ext cx="1584960" cy="180295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94AE4-A926-48D0-8649-FF71CBBE4E30}">
      <dsp:nvSpPr>
        <dsp:cNvPr id="0" name=""/>
        <dsp:cNvSpPr/>
      </dsp:nvSpPr>
      <dsp:spPr>
        <a:xfrm>
          <a:off x="0" y="2479069"/>
          <a:ext cx="7924800" cy="225369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Bookman Old Style" panose="02050604050505020204" pitchFamily="18" charset="0"/>
            </a:rPr>
            <a:t>Paulo Mauro (</a:t>
          </a:r>
          <a:r>
            <a:rPr lang="en-US" sz="2200" kern="1200" dirty="0" err="1">
              <a:latin typeface="Bookman Old Style" panose="02050604050505020204" pitchFamily="18" charset="0"/>
            </a:rPr>
            <a:t>Dy</a:t>
          </a:r>
          <a:r>
            <a:rPr lang="en-US" sz="2200" kern="1200" dirty="0">
              <a:latin typeface="Bookman Old Style" panose="02050604050505020204" pitchFamily="18" charset="0"/>
            </a:rPr>
            <a:t> Dir, Fiscal Affairs, IMF)</a:t>
          </a:r>
        </a:p>
        <a:p>
          <a:pPr marL="171450" lvl="1" indent="-171450" algn="l" defTabSz="800100">
            <a:lnSpc>
              <a:spcPct val="90000"/>
            </a:lnSpc>
            <a:spcBef>
              <a:spcPct val="0"/>
            </a:spcBef>
            <a:spcAft>
              <a:spcPct val="15000"/>
            </a:spcAft>
            <a:buChar char="•"/>
          </a:pPr>
          <a:r>
            <a:rPr lang="en-IN" sz="1800" kern="1200" dirty="0">
              <a:latin typeface="Bookman Old Style" panose="02050604050505020204" pitchFamily="18" charset="0"/>
            </a:rPr>
            <a:t>“…</a:t>
          </a:r>
          <a:r>
            <a:rPr lang="en-US" sz="1800" kern="1200" dirty="0">
              <a:latin typeface="Bookman Old Style" panose="02050604050505020204" pitchFamily="18" charset="0"/>
            </a:rPr>
            <a:t>it is a logistical marvel how these programmes that seek to help people who are at low-income levels reach literally hundreds of millions of people…</a:t>
          </a:r>
          <a:r>
            <a:rPr lang="en-IN" sz="1800" kern="1200" dirty="0">
              <a:latin typeface="Bookman Old Style" panose="02050604050505020204" pitchFamily="18" charset="0"/>
            </a:rPr>
            <a:t>”</a:t>
          </a:r>
          <a:endParaRPr lang="en-US" sz="1800" kern="1200" dirty="0">
            <a:latin typeface="Bookman Old Style" panose="02050604050505020204" pitchFamily="18" charset="0"/>
          </a:endParaRPr>
        </a:p>
      </dsp:txBody>
      <dsp:txXfrm>
        <a:off x="1810329" y="2479069"/>
        <a:ext cx="6114470" cy="2253699"/>
      </dsp:txXfrm>
    </dsp:sp>
    <dsp:sp modelId="{FAAE69E5-0F54-4FDF-8251-FF88C4B97CBF}">
      <dsp:nvSpPr>
        <dsp:cNvPr id="0" name=""/>
        <dsp:cNvSpPr/>
      </dsp:nvSpPr>
      <dsp:spPr>
        <a:xfrm>
          <a:off x="225369" y="2704439"/>
          <a:ext cx="1584960" cy="180295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BD62-56A4-413A-B3D0-9C479AD606BC}">
      <dsp:nvSpPr>
        <dsp:cNvPr id="0" name=""/>
        <dsp:cNvSpPr/>
      </dsp:nvSpPr>
      <dsp:spPr>
        <a:xfrm>
          <a:off x="7539" y="0"/>
          <a:ext cx="2253485" cy="990435"/>
        </a:xfrm>
        <a:prstGeom prst="roundRect">
          <a:avLst>
            <a:gd name="adj" fmla="val 10000"/>
          </a:avLst>
        </a:prstGeom>
        <a:solidFill>
          <a:schemeClr val="accent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0" i="1" kern="1200" dirty="0">
              <a:solidFill>
                <a:sysClr val="windowText" lastClr="000000"/>
              </a:solidFill>
              <a:latin typeface="Georgia" pitchFamily="18" charset="0"/>
            </a:rPr>
            <a:t>Assigning and authenticating identity; direct transfer to beneficiary bank accounts</a:t>
          </a:r>
          <a:endParaRPr lang="en-US" sz="1400" b="0" kern="1200" dirty="0">
            <a:solidFill>
              <a:sysClr val="windowText" lastClr="000000"/>
            </a:solidFill>
            <a:latin typeface="Georgia" pitchFamily="18" charset="0"/>
          </a:endParaRPr>
        </a:p>
      </dsp:txBody>
      <dsp:txXfrm>
        <a:off x="36548" y="29009"/>
        <a:ext cx="2195467" cy="932417"/>
      </dsp:txXfrm>
    </dsp:sp>
    <dsp:sp modelId="{15C96CD4-DC09-42FB-821D-96390E7210F8}">
      <dsp:nvSpPr>
        <dsp:cNvPr id="0" name=""/>
        <dsp:cNvSpPr/>
      </dsp:nvSpPr>
      <dsp:spPr>
        <a:xfrm>
          <a:off x="2486373" y="215785"/>
          <a:ext cx="477738" cy="558864"/>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Georgia" pitchFamily="18" charset="0"/>
          </a:endParaRPr>
        </a:p>
      </dsp:txBody>
      <dsp:txXfrm>
        <a:off x="2486373" y="327558"/>
        <a:ext cx="334417" cy="335318"/>
      </dsp:txXfrm>
    </dsp:sp>
    <dsp:sp modelId="{109791EC-5EA6-4740-AE4A-0974109C5698}">
      <dsp:nvSpPr>
        <dsp:cNvPr id="0" name=""/>
        <dsp:cNvSpPr/>
      </dsp:nvSpPr>
      <dsp:spPr>
        <a:xfrm>
          <a:off x="3162419" y="0"/>
          <a:ext cx="2253485" cy="990435"/>
        </a:xfrm>
        <a:prstGeom prst="roundRect">
          <a:avLst>
            <a:gd name="adj" fmla="val 10000"/>
          </a:avLst>
        </a:prstGeom>
        <a:solidFill>
          <a:schemeClr val="accent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0" i="1" kern="1200" dirty="0">
              <a:solidFill>
                <a:sysClr val="windowText" lastClr="000000"/>
              </a:solidFill>
              <a:latin typeface="Georgia" pitchFamily="18" charset="0"/>
            </a:rPr>
            <a:t>Improving Eligibility Verification</a:t>
          </a:r>
          <a:endParaRPr lang="en-US" sz="1400" b="0" kern="1200" dirty="0">
            <a:solidFill>
              <a:sysClr val="windowText" lastClr="000000"/>
            </a:solidFill>
            <a:latin typeface="Georgia" pitchFamily="18" charset="0"/>
          </a:endParaRPr>
        </a:p>
      </dsp:txBody>
      <dsp:txXfrm>
        <a:off x="3191428" y="29009"/>
        <a:ext cx="2195467" cy="932417"/>
      </dsp:txXfrm>
    </dsp:sp>
    <dsp:sp modelId="{8B0AB202-1160-41C4-9434-9496F8EACAB8}">
      <dsp:nvSpPr>
        <dsp:cNvPr id="0" name=""/>
        <dsp:cNvSpPr/>
      </dsp:nvSpPr>
      <dsp:spPr>
        <a:xfrm>
          <a:off x="5641253" y="215785"/>
          <a:ext cx="477738" cy="558864"/>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Georgia" pitchFamily="18" charset="0"/>
          </a:endParaRPr>
        </a:p>
      </dsp:txBody>
      <dsp:txXfrm>
        <a:off x="5641253" y="327558"/>
        <a:ext cx="334417" cy="335318"/>
      </dsp:txXfrm>
    </dsp:sp>
    <dsp:sp modelId="{20AF3426-011D-4131-8B0A-76A292DF86F0}">
      <dsp:nvSpPr>
        <dsp:cNvPr id="0" name=""/>
        <dsp:cNvSpPr/>
      </dsp:nvSpPr>
      <dsp:spPr>
        <a:xfrm>
          <a:off x="6317298" y="0"/>
          <a:ext cx="2253485" cy="990435"/>
        </a:xfrm>
        <a:prstGeom prst="roundRect">
          <a:avLst>
            <a:gd name="adj" fmla="val 10000"/>
          </a:avLst>
        </a:prstGeom>
        <a:solidFill>
          <a:schemeClr val="accent2">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0" i="1" kern="1200" dirty="0">
              <a:solidFill>
                <a:sysClr val="windowText" lastClr="000000"/>
              </a:solidFill>
              <a:latin typeface="Georgia" pitchFamily="18" charset="0"/>
              <a:ea typeface="+mn-ea"/>
              <a:cs typeface="+mn-cs"/>
            </a:rPr>
            <a:t>Social Registry (Suo moto determination of Eligibility)</a:t>
          </a:r>
          <a:endParaRPr lang="en-US" sz="1400" b="0" i="1" kern="1200" dirty="0">
            <a:solidFill>
              <a:sysClr val="windowText" lastClr="000000"/>
            </a:solidFill>
            <a:latin typeface="Georgia" pitchFamily="18" charset="0"/>
            <a:ea typeface="+mn-ea"/>
            <a:cs typeface="+mn-cs"/>
          </a:endParaRPr>
        </a:p>
      </dsp:txBody>
      <dsp:txXfrm>
        <a:off x="6346307" y="29009"/>
        <a:ext cx="2195467" cy="9324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3484" tIns="46743" rIns="93484" bIns="46743" rtlCol="0"/>
          <a:lstStyle>
            <a:lvl1pPr algn="l">
              <a:defRPr sz="1200"/>
            </a:lvl1pPr>
          </a:lstStyle>
          <a:p>
            <a:endParaRPr lang="en-US"/>
          </a:p>
        </p:txBody>
      </p:sp>
      <p:sp>
        <p:nvSpPr>
          <p:cNvPr id="3" name="Date Placeholder 2"/>
          <p:cNvSpPr>
            <a:spLocks noGrp="1"/>
          </p:cNvSpPr>
          <p:nvPr>
            <p:ph type="dt" sz="quarter" idx="1"/>
          </p:nvPr>
        </p:nvSpPr>
        <p:spPr>
          <a:xfrm>
            <a:off x="3970940" y="1"/>
            <a:ext cx="3037840" cy="466434"/>
          </a:xfrm>
          <a:prstGeom prst="rect">
            <a:avLst/>
          </a:prstGeom>
        </p:spPr>
        <p:txBody>
          <a:bodyPr vert="horz" lIns="93484" tIns="46743" rIns="93484" bIns="46743" rtlCol="0"/>
          <a:lstStyle>
            <a:lvl1pPr algn="r">
              <a:defRPr sz="1200"/>
            </a:lvl1pPr>
          </a:lstStyle>
          <a:p>
            <a:fld id="{7A564E56-F9D2-46EA-A7A5-7DDE05D2237B}" type="datetimeFigureOut">
              <a:rPr lang="en-US" smtClean="0"/>
              <a:pPr/>
              <a:t>12/1/2024</a:t>
            </a:fld>
            <a:endParaRPr lang="en-US"/>
          </a:p>
        </p:txBody>
      </p:sp>
      <p:sp>
        <p:nvSpPr>
          <p:cNvPr id="4" name="Footer Placeholder 3"/>
          <p:cNvSpPr>
            <a:spLocks noGrp="1"/>
          </p:cNvSpPr>
          <p:nvPr>
            <p:ph type="ftr" sz="quarter" idx="2"/>
          </p:nvPr>
        </p:nvSpPr>
        <p:spPr>
          <a:xfrm>
            <a:off x="2" y="8829969"/>
            <a:ext cx="3037840" cy="466434"/>
          </a:xfrm>
          <a:prstGeom prst="rect">
            <a:avLst/>
          </a:prstGeom>
        </p:spPr>
        <p:txBody>
          <a:bodyPr vert="horz" lIns="93484" tIns="46743" rIns="93484" bIns="4674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9"/>
            <a:ext cx="3037840" cy="466434"/>
          </a:xfrm>
          <a:prstGeom prst="rect">
            <a:avLst/>
          </a:prstGeom>
        </p:spPr>
        <p:txBody>
          <a:bodyPr vert="horz" lIns="93484" tIns="46743" rIns="93484" bIns="46743" rtlCol="0" anchor="b"/>
          <a:lstStyle>
            <a:lvl1pPr algn="r">
              <a:defRPr sz="1200"/>
            </a:lvl1pPr>
          </a:lstStyle>
          <a:p>
            <a:fld id="{3492DC3C-158F-420D-AB8D-1BD160855B76}" type="slidenum">
              <a:rPr lang="en-US" smtClean="0"/>
              <a:pPr/>
              <a:t>‹#›</a:t>
            </a:fld>
            <a:endParaRPr lang="en-US"/>
          </a:p>
        </p:txBody>
      </p:sp>
    </p:spTree>
    <p:extLst>
      <p:ext uri="{BB962C8B-B14F-4D97-AF65-F5344CB8AC3E}">
        <p14:creationId xmlns:p14="http://schemas.microsoft.com/office/powerpoint/2010/main" val="46642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3484" tIns="46743" rIns="93484" bIns="46743" rtlCol="0"/>
          <a:lstStyle>
            <a:lvl1pPr algn="l">
              <a:defRPr sz="1200"/>
            </a:lvl1pPr>
          </a:lstStyle>
          <a:p>
            <a:endParaRPr lang="en-US"/>
          </a:p>
        </p:txBody>
      </p:sp>
      <p:sp>
        <p:nvSpPr>
          <p:cNvPr id="3" name="Date Placeholder 2"/>
          <p:cNvSpPr>
            <a:spLocks noGrp="1"/>
          </p:cNvSpPr>
          <p:nvPr>
            <p:ph type="dt" idx="1"/>
          </p:nvPr>
        </p:nvSpPr>
        <p:spPr>
          <a:xfrm>
            <a:off x="3970940" y="1"/>
            <a:ext cx="3037840" cy="466434"/>
          </a:xfrm>
          <a:prstGeom prst="rect">
            <a:avLst/>
          </a:prstGeom>
        </p:spPr>
        <p:txBody>
          <a:bodyPr vert="horz" lIns="93484" tIns="46743" rIns="93484" bIns="46743" rtlCol="0"/>
          <a:lstStyle>
            <a:lvl1pPr algn="r">
              <a:defRPr sz="1200"/>
            </a:lvl1pPr>
          </a:lstStyle>
          <a:p>
            <a:fld id="{778B340F-9A0D-4C01-A3CA-E257986C4140}" type="datetimeFigureOut">
              <a:rPr lang="en-US" smtClean="0"/>
              <a:pPr/>
              <a:t>12/1/2024</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484" tIns="46743" rIns="93484" bIns="46743" rtlCol="0" anchor="ctr"/>
          <a:lstStyle/>
          <a:p>
            <a:endParaRPr lang="en-US"/>
          </a:p>
        </p:txBody>
      </p:sp>
      <p:sp>
        <p:nvSpPr>
          <p:cNvPr id="5" name="Notes Placeholder 4"/>
          <p:cNvSpPr>
            <a:spLocks noGrp="1"/>
          </p:cNvSpPr>
          <p:nvPr>
            <p:ph type="body" sz="quarter" idx="3"/>
          </p:nvPr>
        </p:nvSpPr>
        <p:spPr>
          <a:xfrm>
            <a:off x="701041" y="4473894"/>
            <a:ext cx="5608320" cy="3660457"/>
          </a:xfrm>
          <a:prstGeom prst="rect">
            <a:avLst/>
          </a:prstGeom>
        </p:spPr>
        <p:txBody>
          <a:bodyPr vert="horz" lIns="93484" tIns="46743" rIns="93484" bIns="467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9"/>
            <a:ext cx="3037840" cy="466434"/>
          </a:xfrm>
          <a:prstGeom prst="rect">
            <a:avLst/>
          </a:prstGeom>
        </p:spPr>
        <p:txBody>
          <a:bodyPr vert="horz" lIns="93484" tIns="46743" rIns="93484" bIns="4674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484" tIns="46743" rIns="93484" bIns="46743" rtlCol="0" anchor="b"/>
          <a:lstStyle>
            <a:lvl1pPr algn="r">
              <a:defRPr sz="1200"/>
            </a:lvl1pPr>
          </a:lstStyle>
          <a:p>
            <a:fld id="{8347A23B-F86F-4001-AA48-1FCD21DB7438}" type="slidenum">
              <a:rPr lang="en-US" smtClean="0"/>
              <a:pPr/>
              <a:t>‹#›</a:t>
            </a:fld>
            <a:endParaRPr lang="en-US"/>
          </a:p>
        </p:txBody>
      </p:sp>
    </p:spTree>
    <p:extLst>
      <p:ext uri="{BB962C8B-B14F-4D97-AF65-F5344CB8AC3E}">
        <p14:creationId xmlns:p14="http://schemas.microsoft.com/office/powerpoint/2010/main" val="349643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4600"/>
            <a:ext cx="5965825"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7A23B-F86F-4001-AA48-1FCD21DB7438}" type="slidenum">
              <a:rPr lang="en-US" smtClean="0"/>
              <a:pPr/>
              <a:t>12</a:t>
            </a:fld>
            <a:endParaRPr lang="en-US"/>
          </a:p>
        </p:txBody>
      </p:sp>
    </p:spTree>
    <p:extLst>
      <p:ext uri="{BB962C8B-B14F-4D97-AF65-F5344CB8AC3E}">
        <p14:creationId xmlns:p14="http://schemas.microsoft.com/office/powerpoint/2010/main" val="332012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4600"/>
            <a:ext cx="5965825"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7A23B-F86F-4001-AA48-1FCD21DB7438}" type="slidenum">
              <a:rPr lang="en-US" smtClean="0"/>
              <a:pPr/>
              <a:t>14</a:t>
            </a:fld>
            <a:endParaRPr lang="en-US"/>
          </a:p>
        </p:txBody>
      </p:sp>
    </p:spTree>
    <p:extLst>
      <p:ext uri="{BB962C8B-B14F-4D97-AF65-F5344CB8AC3E}">
        <p14:creationId xmlns:p14="http://schemas.microsoft.com/office/powerpoint/2010/main" val="332012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4600"/>
            <a:ext cx="5965825"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7A23B-F86F-4001-AA48-1FCD21DB7438}" type="slidenum">
              <a:rPr lang="en-US" smtClean="0"/>
              <a:pPr/>
              <a:t>15</a:t>
            </a:fld>
            <a:endParaRPr lang="en-US"/>
          </a:p>
        </p:txBody>
      </p:sp>
    </p:spTree>
    <p:extLst>
      <p:ext uri="{BB962C8B-B14F-4D97-AF65-F5344CB8AC3E}">
        <p14:creationId xmlns:p14="http://schemas.microsoft.com/office/powerpoint/2010/main" val="332012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5225"/>
            <a:ext cx="5580063"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7A23B-F86F-4001-AA48-1FCD21DB7438}" type="slidenum">
              <a:rPr lang="en-US" smtClean="0"/>
              <a:pPr/>
              <a:t>21</a:t>
            </a:fld>
            <a:endParaRPr lang="en-US" dirty="0"/>
          </a:p>
        </p:txBody>
      </p:sp>
    </p:spTree>
    <p:extLst>
      <p:ext uri="{BB962C8B-B14F-4D97-AF65-F5344CB8AC3E}">
        <p14:creationId xmlns:p14="http://schemas.microsoft.com/office/powerpoint/2010/main" val="28113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93AB1-D789-4234-8782-42DABBF1C67F}"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779029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168AE-6737-4A8D-9463-AC8BEF5DAAFF}"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8607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0D06C-0133-488A-A00E-3C25546CEE99}"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8402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10086C-E065-45FB-8D67-6414FFCFEF92}"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grpSp>
        <p:nvGrpSpPr>
          <p:cNvPr id="7" name="Group 6">
            <a:extLst>
              <a:ext uri="{FF2B5EF4-FFF2-40B4-BE49-F238E27FC236}">
                <a16:creationId xmlns:a16="http://schemas.microsoft.com/office/drawing/2014/main" id="{3B52A1B6-55CC-4A6D-82D9-E507CA86BA2C}"/>
              </a:ext>
            </a:extLst>
          </p:cNvPr>
          <p:cNvGrpSpPr/>
          <p:nvPr userDrawn="1"/>
        </p:nvGrpSpPr>
        <p:grpSpPr>
          <a:xfrm>
            <a:off x="0" y="1213996"/>
            <a:ext cx="11948160" cy="160048"/>
            <a:chOff x="0" y="1213996"/>
            <a:chExt cx="7863840" cy="160048"/>
          </a:xfrm>
        </p:grpSpPr>
        <p:cxnSp>
          <p:nvCxnSpPr>
            <p:cNvPr id="8" name="Straight Connector 7">
              <a:extLst>
                <a:ext uri="{FF2B5EF4-FFF2-40B4-BE49-F238E27FC236}">
                  <a16:creationId xmlns:a16="http://schemas.microsoft.com/office/drawing/2014/main" id="{A6E249E7-16B0-426C-B5D0-A65FC26F44B7}"/>
                </a:ext>
              </a:extLst>
            </p:cNvPr>
            <p:cNvCxnSpPr/>
            <p:nvPr/>
          </p:nvCxnSpPr>
          <p:spPr>
            <a:xfrm>
              <a:off x="0" y="1213996"/>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96E2421F-9580-4B6A-A554-3121FE3FF858}"/>
                </a:ext>
              </a:extLst>
            </p:cNvPr>
            <p:cNvCxnSpPr/>
            <p:nvPr/>
          </p:nvCxnSpPr>
          <p:spPr>
            <a:xfrm>
              <a:off x="0" y="1374044"/>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cxnSp>
        <p:nvCxnSpPr>
          <p:cNvPr id="10" name="Straight Connector 9">
            <a:extLst>
              <a:ext uri="{FF2B5EF4-FFF2-40B4-BE49-F238E27FC236}">
                <a16:creationId xmlns:a16="http://schemas.microsoft.com/office/drawing/2014/main" id="{18B0CB8B-6E08-4DB6-B5E8-A962BA1D1DD2}"/>
              </a:ext>
            </a:extLst>
          </p:cNvPr>
          <p:cNvCxnSpPr/>
          <p:nvPr userDrawn="1"/>
        </p:nvCxnSpPr>
        <p:spPr>
          <a:xfrm>
            <a:off x="0" y="6403649"/>
            <a:ext cx="12192000" cy="0"/>
          </a:xfrm>
          <a:prstGeom prst="line">
            <a:avLst/>
          </a:prstGeom>
          <a:ln w="34925">
            <a:solidFill>
              <a:schemeClr val="bg1">
                <a:lumMod val="85000"/>
              </a:schemeClr>
            </a:solidFill>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D063FADB-8293-4348-BB75-70E36414D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769" y="866399"/>
            <a:ext cx="1074659" cy="808740"/>
          </a:xfrm>
          <a:prstGeom prst="rect">
            <a:avLst/>
          </a:prstGeom>
        </p:spPr>
      </p:pic>
    </p:spTree>
    <p:extLst>
      <p:ext uri="{BB962C8B-B14F-4D97-AF65-F5344CB8AC3E}">
        <p14:creationId xmlns:p14="http://schemas.microsoft.com/office/powerpoint/2010/main" val="3632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6BDC0-DAEA-4535-A9BC-66738F0E96F6}"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00249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753309-74C4-4A8D-8C26-505DAA7ED6D4}" type="datetime1">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grpSp>
        <p:nvGrpSpPr>
          <p:cNvPr id="8" name="Group 7">
            <a:extLst>
              <a:ext uri="{FF2B5EF4-FFF2-40B4-BE49-F238E27FC236}">
                <a16:creationId xmlns:a16="http://schemas.microsoft.com/office/drawing/2014/main" id="{EC2AE10C-6EDC-4429-B052-005FFBF69289}"/>
              </a:ext>
            </a:extLst>
          </p:cNvPr>
          <p:cNvGrpSpPr/>
          <p:nvPr userDrawn="1"/>
        </p:nvGrpSpPr>
        <p:grpSpPr>
          <a:xfrm>
            <a:off x="0" y="3363120"/>
            <a:ext cx="11948160" cy="160048"/>
            <a:chOff x="0" y="1213996"/>
            <a:chExt cx="7863840" cy="160048"/>
          </a:xfrm>
        </p:grpSpPr>
        <p:cxnSp>
          <p:nvCxnSpPr>
            <p:cNvPr id="9" name="Straight Connector 8">
              <a:extLst>
                <a:ext uri="{FF2B5EF4-FFF2-40B4-BE49-F238E27FC236}">
                  <a16:creationId xmlns:a16="http://schemas.microsoft.com/office/drawing/2014/main" id="{5472C233-4D8B-4BBA-BC2A-9E0BF80E97E6}"/>
                </a:ext>
              </a:extLst>
            </p:cNvPr>
            <p:cNvCxnSpPr/>
            <p:nvPr/>
          </p:nvCxnSpPr>
          <p:spPr>
            <a:xfrm>
              <a:off x="0" y="1213996"/>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61947B06-E71F-4B2B-9D99-A41EF2F18F91}"/>
                </a:ext>
              </a:extLst>
            </p:cNvPr>
            <p:cNvCxnSpPr/>
            <p:nvPr/>
          </p:nvCxnSpPr>
          <p:spPr>
            <a:xfrm>
              <a:off x="0" y="1374044"/>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pic>
        <p:nvPicPr>
          <p:cNvPr id="11" name="Picture 10">
            <a:extLst>
              <a:ext uri="{FF2B5EF4-FFF2-40B4-BE49-F238E27FC236}">
                <a16:creationId xmlns:a16="http://schemas.microsoft.com/office/drawing/2014/main" id="{5BAF6E76-2836-49CE-B3C2-9B3FAFD88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837" y="3022250"/>
            <a:ext cx="1074659" cy="808740"/>
          </a:xfrm>
          <a:prstGeom prst="rect">
            <a:avLst/>
          </a:prstGeom>
        </p:spPr>
      </p:pic>
    </p:spTree>
    <p:extLst>
      <p:ext uri="{BB962C8B-B14F-4D97-AF65-F5344CB8AC3E}">
        <p14:creationId xmlns:p14="http://schemas.microsoft.com/office/powerpoint/2010/main" val="278319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E400C-2BB8-41FF-A554-04CC67061266}" type="datetime1">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4149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F2607-8D48-4CFF-B84C-E01B33905B5C}" type="datetime1">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381472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21FF7-C821-4B89-A46A-F58AEE98BAF0}" type="datetime1">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04463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1A0810-0D8C-4623-BC09-C40E9D325077}" type="datetime1">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89276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79154-60EF-45DA-A2A3-1CD04E6E182A}" type="datetime1">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p14="http://schemas.microsoft.com/office/powerpoint/2010/main" val="256532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816B6-D150-49A3-A263-77C17E40BD0B}" type="datetime1">
              <a:rPr lang="en-US" smtClean="0"/>
              <a:pPr/>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A53C5-5DF4-46B6-93FB-1F989BF1F341}" type="slidenum">
              <a:rPr lang="en-US" smtClean="0"/>
              <a:pPr/>
              <a:t>‹#›</a:t>
            </a:fld>
            <a:endParaRPr lang="en-US"/>
          </a:p>
        </p:txBody>
      </p:sp>
    </p:spTree>
    <p:extLst>
      <p:ext uri="{BB962C8B-B14F-4D97-AF65-F5344CB8AC3E}">
        <p14:creationId xmlns:p14="http://schemas.microsoft.com/office/powerpoint/2010/main" val="1119768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0.jpeg"/><Relationship Id="rId5" Type="http://schemas.openxmlformats.org/officeDocument/2006/relationships/diagramColors" Target="../diagrams/colors1.xml"/><Relationship Id="rId10" Type="http://schemas.openxmlformats.org/officeDocument/2006/relationships/image" Target="../media/image19.png"/><Relationship Id="rId4" Type="http://schemas.openxmlformats.org/officeDocument/2006/relationships/diagramQuickStyle" Target="../diagrams/quickStyle1.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2.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3.png"/><Relationship Id="rId7"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4.jpeg"/><Relationship Id="rId4" Type="http://schemas.microsoft.com/office/2007/relationships/hdphoto" Target="../media/hdphoto1.wdp"/><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s://web.umang.gov.in/" TargetMode="External"/><Relationship Id="rId5" Type="http://schemas.openxmlformats.org/officeDocument/2006/relationships/image" Target="../media/image35.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btbharat.gov.in/central-scheme/list"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mf.org/en/Publications/WP/Issues/2023/03/31/Stacking-up-the-Benefits-Lessons-from-Indias-Digital-Journey-53169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btbharat.gov.in/static-page-content/spagecont?id=18"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tatic.pib.gov.in/WriteReadData/specificdocs/documents/2023/aug/doc202382424370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dbtbharat.gov.in" TargetMode="Externa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660168" y="435326"/>
            <a:ext cx="1845460" cy="1547658"/>
            <a:chOff x="80018" y="620688"/>
            <a:chExt cx="1622289" cy="1252272"/>
          </a:xfrm>
        </p:grpSpPr>
        <p:pic>
          <p:nvPicPr>
            <p:cNvPr id="6" name="Picture 5"/>
            <p:cNvPicPr>
              <a:picLocks noChangeAspect="1"/>
            </p:cNvPicPr>
            <p:nvPr/>
          </p:nvPicPr>
          <p:blipFill>
            <a:blip r:embed="rId2"/>
            <a:stretch>
              <a:fillRect/>
            </a:stretch>
          </p:blipFill>
          <p:spPr>
            <a:xfrm>
              <a:off x="465815" y="620688"/>
              <a:ext cx="850696" cy="1134261"/>
            </a:xfrm>
            <a:prstGeom prst="rect">
              <a:avLst/>
            </a:prstGeom>
          </p:spPr>
        </p:pic>
        <p:sp>
          <p:nvSpPr>
            <p:cNvPr id="7" name="TextBox 6"/>
            <p:cNvSpPr txBox="1"/>
            <p:nvPr/>
          </p:nvSpPr>
          <p:spPr>
            <a:xfrm>
              <a:off x="80018" y="1835966"/>
              <a:ext cx="1622289" cy="36994"/>
            </a:xfrm>
            <a:prstGeom prst="rect">
              <a:avLst/>
            </a:prstGeom>
            <a:noFill/>
          </p:spPr>
          <p:txBody>
            <a:bodyPr wrap="square" lIns="0" tIns="0" rIns="0" bIns="0" rtlCol="0">
              <a:noAutofit/>
            </a:bodyPr>
            <a:lstStyle/>
            <a:p>
              <a:pPr indent="-274320" algn="ctr">
                <a:spcAft>
                  <a:spcPts val="900"/>
                </a:spcAft>
              </a:pPr>
              <a:r>
                <a:rPr lang="en-US" sz="1400" b="1" dirty="0">
                  <a:latin typeface="Georgia" pitchFamily="18" charset="0"/>
                </a:rPr>
                <a:t>DBT Mission</a:t>
              </a:r>
              <a:br>
                <a:rPr lang="en-US" sz="1400" b="1" dirty="0">
                  <a:latin typeface="Georgia" pitchFamily="18" charset="0"/>
                </a:rPr>
              </a:br>
              <a:r>
                <a:rPr lang="en-US" sz="1400" b="1" dirty="0">
                  <a:latin typeface="Georgia" pitchFamily="18" charset="0"/>
                </a:rPr>
                <a:t>Cabinet Secretariat</a:t>
              </a:r>
            </a:p>
          </p:txBody>
        </p:sp>
      </p:grpSp>
      <p:sp>
        <p:nvSpPr>
          <p:cNvPr id="9" name="TextBox 8"/>
          <p:cNvSpPr txBox="1"/>
          <p:nvPr/>
        </p:nvSpPr>
        <p:spPr>
          <a:xfrm>
            <a:off x="1706886" y="3100759"/>
            <a:ext cx="8566483" cy="954107"/>
          </a:xfrm>
          <a:prstGeom prst="rect">
            <a:avLst/>
          </a:prstGeom>
          <a:noFill/>
        </p:spPr>
        <p:txBody>
          <a:bodyPr wrap="square" rtlCol="0">
            <a:spAutoFit/>
          </a:bodyPr>
          <a:lstStyle/>
          <a:p>
            <a:pPr algn="ctr"/>
            <a:r>
              <a:rPr lang="en-US" sz="2800" b="1" dirty="0">
                <a:solidFill>
                  <a:schemeClr val="accent5">
                    <a:lumMod val="75000"/>
                  </a:schemeClr>
                </a:solidFill>
                <a:latin typeface="Georgia" panose="02040502050405020303" pitchFamily="18" charset="0"/>
              </a:rPr>
              <a:t>Introduction to Direct Benefits Transfer (DBT)</a:t>
            </a:r>
          </a:p>
        </p:txBody>
      </p:sp>
      <p:grpSp>
        <p:nvGrpSpPr>
          <p:cNvPr id="25" name="Group 24"/>
          <p:cNvGrpSpPr/>
          <p:nvPr/>
        </p:nvGrpSpPr>
        <p:grpSpPr>
          <a:xfrm>
            <a:off x="-1" y="4341563"/>
            <a:ext cx="12102353" cy="258610"/>
            <a:chOff x="1280160" y="4915277"/>
            <a:chExt cx="7863840" cy="157654"/>
          </a:xfrm>
        </p:grpSpPr>
        <p:cxnSp>
          <p:nvCxnSpPr>
            <p:cNvPr id="22" name="Straight Connector 21"/>
            <p:cNvCxnSpPr/>
            <p:nvPr/>
          </p:nvCxnSpPr>
          <p:spPr>
            <a:xfrm>
              <a:off x="1280160" y="4915277"/>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280160" y="5072931"/>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5" y="133767"/>
            <a:ext cx="2536155" cy="2544796"/>
          </a:xfrm>
          <a:prstGeom prst="rect">
            <a:avLst/>
          </a:prstGeom>
        </p:spPr>
      </p:pic>
      <p:sp>
        <p:nvSpPr>
          <p:cNvPr id="10" name="TextBox 9"/>
          <p:cNvSpPr txBox="1"/>
          <p:nvPr/>
        </p:nvSpPr>
        <p:spPr>
          <a:xfrm>
            <a:off x="1957618" y="4791458"/>
            <a:ext cx="8306602" cy="1200329"/>
          </a:xfrm>
          <a:prstGeom prst="rect">
            <a:avLst/>
          </a:prstGeom>
          <a:noFill/>
        </p:spPr>
        <p:txBody>
          <a:bodyPr wrap="square" rtlCol="0">
            <a:spAutoFit/>
          </a:bodyPr>
          <a:lstStyle/>
          <a:p>
            <a:pPr algn="ctr"/>
            <a:r>
              <a:rPr lang="en-US" sz="2000" b="1" dirty="0">
                <a:solidFill>
                  <a:schemeClr val="accent5">
                    <a:lumMod val="75000"/>
                  </a:schemeClr>
                </a:solidFill>
                <a:latin typeface="Georgia" panose="02040502050405020303" pitchFamily="18" charset="0"/>
              </a:rPr>
              <a:t>DBT Mission extends a warm welcome to all delegates from </a:t>
            </a:r>
            <a:r>
              <a:rPr lang="en-US" sz="3200" b="1" dirty="0">
                <a:solidFill>
                  <a:schemeClr val="accent5">
                    <a:lumMod val="75000"/>
                  </a:schemeClr>
                </a:solidFill>
                <a:latin typeface="Georgia" panose="02040502050405020303" pitchFamily="18" charset="0"/>
              </a:rPr>
              <a:t>South Africa</a:t>
            </a:r>
          </a:p>
          <a:p>
            <a:pPr algn="ctr"/>
            <a:endParaRPr lang="en-US" sz="2000" b="1" dirty="0">
              <a:latin typeface="Georgia" panose="02040502050405020303" pitchFamily="18" charset="0"/>
            </a:endParaRPr>
          </a:p>
        </p:txBody>
      </p:sp>
    </p:spTree>
    <p:extLst>
      <p:ext uri="{BB962C8B-B14F-4D97-AF65-F5344CB8AC3E}">
        <p14:creationId xmlns:p14="http://schemas.microsoft.com/office/powerpoint/2010/main" val="174024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057675" y="6337106"/>
            <a:ext cx="2057400" cy="365125"/>
          </a:xfrm>
        </p:spPr>
        <p:txBody>
          <a:bodyPr/>
          <a:lstStyle/>
          <a:p>
            <a:fld id="{CC3A53C5-5DF4-46B6-93FB-1F989BF1F341}" type="slidenum">
              <a:rPr lang="en-US" smtClean="0"/>
              <a:pPr/>
              <a:t>10</a:t>
            </a:fld>
            <a:endParaRPr lang="en-US"/>
          </a:p>
        </p:txBody>
      </p:sp>
      <p:grpSp>
        <p:nvGrpSpPr>
          <p:cNvPr id="3" name="Group 13"/>
          <p:cNvGrpSpPr/>
          <p:nvPr/>
        </p:nvGrpSpPr>
        <p:grpSpPr>
          <a:xfrm>
            <a:off x="1782845" y="1540881"/>
            <a:ext cx="8763036" cy="4810721"/>
            <a:chOff x="258845" y="1540876"/>
            <a:chExt cx="8763036" cy="4810721"/>
          </a:xfrm>
        </p:grpSpPr>
        <p:grpSp>
          <p:nvGrpSpPr>
            <p:cNvPr id="7" name="Group 12"/>
            <p:cNvGrpSpPr/>
            <p:nvPr/>
          </p:nvGrpSpPr>
          <p:grpSpPr>
            <a:xfrm>
              <a:off x="258845" y="3690382"/>
              <a:ext cx="8759497" cy="1323439"/>
              <a:chOff x="441720" y="2005957"/>
              <a:chExt cx="8759497" cy="1323439"/>
            </a:xfrm>
          </p:grpSpPr>
          <p:sp>
            <p:nvSpPr>
              <p:cNvPr id="5" name="Flowchart: Delay 4"/>
              <p:cNvSpPr/>
              <p:nvPr/>
            </p:nvSpPr>
            <p:spPr>
              <a:xfrm>
                <a:off x="441720" y="2081689"/>
                <a:ext cx="1416676" cy="1171977"/>
              </a:xfrm>
              <a:prstGeom prst="flowChartDelay">
                <a:avLst/>
              </a:prstGeom>
              <a:solidFill>
                <a:schemeClr val="accent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eorgia" panose="02040502050405020303" pitchFamily="18" charset="0"/>
                  </a:rPr>
                  <a:t>Payments</a:t>
                </a:r>
              </a:p>
            </p:txBody>
          </p:sp>
          <p:sp>
            <p:nvSpPr>
              <p:cNvPr id="6" name="TextBox 5"/>
              <p:cNvSpPr txBox="1"/>
              <p:nvPr/>
            </p:nvSpPr>
            <p:spPr>
              <a:xfrm>
                <a:off x="2035354" y="2005957"/>
                <a:ext cx="7165863" cy="1323439"/>
              </a:xfrm>
              <a:prstGeom prst="rect">
                <a:avLst/>
              </a:prstGeom>
              <a:noFill/>
            </p:spPr>
            <p:txBody>
              <a:bodyPr wrap="square" rtlCol="0">
                <a:spAutoFit/>
              </a:bodyPr>
              <a:lstStyle/>
              <a:p>
                <a:pPr>
                  <a:lnSpc>
                    <a:spcPct val="150000"/>
                  </a:lnSpc>
                </a:pPr>
                <a:r>
                  <a:rPr lang="en-US" sz="1600" b="1" dirty="0">
                    <a:latin typeface="Georgia" panose="02040502050405020303" pitchFamily="18" charset="0"/>
                  </a:rPr>
                  <a:t>New Products - Wide affordable Choice </a:t>
                </a:r>
              </a:p>
              <a:p>
                <a:pPr marL="285750" indent="-285750">
                  <a:buFont typeface="Arial" panose="020B0604020202020204" pitchFamily="34" charset="0"/>
                  <a:buChar char="•"/>
                </a:pPr>
                <a:r>
                  <a:rPr lang="en-US" sz="1400" dirty="0">
                    <a:latin typeface="Georgia" panose="02040502050405020303" pitchFamily="18" charset="0"/>
                  </a:rPr>
                  <a:t>NPCI as an umbrella entity for payment products</a:t>
                </a:r>
              </a:p>
              <a:p>
                <a:pPr marL="285750" indent="-285750">
                  <a:buFont typeface="Arial" panose="020B0604020202020204" pitchFamily="34" charset="0"/>
                  <a:buChar char="•"/>
                </a:pPr>
                <a:r>
                  <a:rPr lang="en-US" sz="1400" dirty="0">
                    <a:latin typeface="Georgia" panose="02040502050405020303" pitchFamily="18" charset="0"/>
                  </a:rPr>
                  <a:t>Anytime-anywhere banking: </a:t>
                </a:r>
                <a:r>
                  <a:rPr lang="en-IN" sz="1400" dirty="0">
                    <a:latin typeface="Georgia" panose="02040502050405020303" pitchFamily="18" charset="0"/>
                  </a:rPr>
                  <a:t>Immediate Payment Service (IMPS), Aadhaar based payment systems, Unified Payments Interface (UPI), QR Based systems</a:t>
                </a:r>
              </a:p>
              <a:p>
                <a:pPr marL="285750" indent="-285750">
                  <a:buFont typeface="Arial" panose="020B0604020202020204" pitchFamily="34" charset="0"/>
                  <a:buChar char="•"/>
                </a:pPr>
                <a:r>
                  <a:rPr lang="en-US" sz="1400" dirty="0" err="1">
                    <a:latin typeface="Georgia" panose="02040502050405020303" pitchFamily="18" charset="0"/>
                  </a:rPr>
                  <a:t>RuPay</a:t>
                </a:r>
                <a:r>
                  <a:rPr lang="en-US" sz="1400" dirty="0">
                    <a:latin typeface="Georgia" panose="02040502050405020303" pitchFamily="18" charset="0"/>
                  </a:rPr>
                  <a:t> debit cards, UPI Lite, Hello! UPI, e-₹ (Digital Currency) for retail customers</a:t>
                </a:r>
              </a:p>
            </p:txBody>
          </p:sp>
        </p:grpSp>
        <p:grpSp>
          <p:nvGrpSpPr>
            <p:cNvPr id="10" name="Group 6"/>
            <p:cNvGrpSpPr/>
            <p:nvPr/>
          </p:nvGrpSpPr>
          <p:grpSpPr>
            <a:xfrm>
              <a:off x="258845" y="1540876"/>
              <a:ext cx="8759497" cy="1860771"/>
              <a:chOff x="307392" y="5000336"/>
              <a:chExt cx="8759497" cy="1860771"/>
            </a:xfrm>
          </p:grpSpPr>
          <p:sp>
            <p:nvSpPr>
              <p:cNvPr id="8" name="Flowchart: Delay 7"/>
              <p:cNvSpPr/>
              <p:nvPr/>
            </p:nvSpPr>
            <p:spPr>
              <a:xfrm>
                <a:off x="307392" y="5000336"/>
                <a:ext cx="1416676" cy="1860771"/>
              </a:xfrm>
              <a:prstGeom prst="flowChartDelay">
                <a:avLst/>
              </a:prstGeom>
              <a:solidFill>
                <a:schemeClr val="accent4">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eorgia" panose="02040502050405020303" pitchFamily="18" charset="0"/>
                  </a:rPr>
                  <a:t>Banking</a:t>
                </a:r>
              </a:p>
            </p:txBody>
          </p:sp>
          <p:sp>
            <p:nvSpPr>
              <p:cNvPr id="9" name="TextBox 8"/>
              <p:cNvSpPr txBox="1"/>
              <p:nvPr/>
            </p:nvSpPr>
            <p:spPr>
              <a:xfrm>
                <a:off x="1867833" y="5123411"/>
                <a:ext cx="7199056" cy="1538883"/>
              </a:xfrm>
              <a:prstGeom prst="rect">
                <a:avLst/>
              </a:prstGeom>
              <a:noFill/>
            </p:spPr>
            <p:txBody>
              <a:bodyPr wrap="square" rtlCol="0">
                <a:spAutoFit/>
              </a:bodyPr>
              <a:lstStyle/>
              <a:p>
                <a:pPr>
                  <a:lnSpc>
                    <a:spcPct val="150000"/>
                  </a:lnSpc>
                </a:pPr>
                <a:r>
                  <a:rPr lang="en-US" sz="1600" b="1" dirty="0">
                    <a:latin typeface="Georgia" panose="02040502050405020303" pitchFamily="18" charset="0"/>
                  </a:rPr>
                  <a:t>Access to banking facilities </a:t>
                </a:r>
              </a:p>
              <a:p>
                <a:pPr marL="285750" indent="-285750">
                  <a:buFont typeface="Arial" panose="020B0604020202020204" pitchFamily="34" charset="0"/>
                  <a:buChar char="•"/>
                </a:pPr>
                <a:r>
                  <a:rPr lang="en-US" sz="1400" dirty="0">
                    <a:latin typeface="Georgia" panose="02040502050405020303" pitchFamily="18" charset="0"/>
                  </a:rPr>
                  <a:t>Infrastructure: Branches (1,50,000), ATMs (2,60,000), micro-ATMs (17,40,000); </a:t>
                </a:r>
              </a:p>
              <a:p>
                <a:pPr marL="285750" indent="-285750">
                  <a:buFont typeface="Arial" panose="020B0604020202020204" pitchFamily="34" charset="0"/>
                  <a:buChar char="•"/>
                </a:pPr>
                <a:r>
                  <a:rPr lang="en-IN" sz="1400" b="1" dirty="0">
                    <a:latin typeface="Georgia" panose="02040502050405020303" pitchFamily="18" charset="0"/>
                  </a:rPr>
                  <a:t>Jan </a:t>
                </a:r>
                <a:r>
                  <a:rPr lang="en-IN" sz="1400" b="1" dirty="0" err="1">
                    <a:latin typeface="Georgia" panose="02040502050405020303" pitchFamily="18" charset="0"/>
                  </a:rPr>
                  <a:t>Dhan</a:t>
                </a:r>
                <a:r>
                  <a:rPr lang="en-IN" sz="1400" b="1" dirty="0">
                    <a:latin typeface="Georgia" panose="02040502050405020303" pitchFamily="18" charset="0"/>
                  </a:rPr>
                  <a:t> </a:t>
                </a:r>
                <a:r>
                  <a:rPr lang="en-IN" sz="1400" b="1" dirty="0" err="1">
                    <a:latin typeface="Georgia" panose="02040502050405020303" pitchFamily="18" charset="0"/>
                  </a:rPr>
                  <a:t>Darshak</a:t>
                </a:r>
                <a:r>
                  <a:rPr lang="en-IN" sz="1400" b="1" dirty="0">
                    <a:latin typeface="Georgia" panose="02040502050405020303" pitchFamily="18" charset="0"/>
                  </a:rPr>
                  <a:t> mobile app</a:t>
                </a:r>
                <a:r>
                  <a:rPr lang="en-IN" sz="1400" dirty="0">
                    <a:latin typeface="Georgia" panose="02040502050405020303" pitchFamily="18" charset="0"/>
                  </a:rPr>
                  <a:t> to locate nearby financial service touch points and identify </a:t>
                </a:r>
                <a:r>
                  <a:rPr lang="en-US" sz="1400" dirty="0">
                    <a:latin typeface="Georgia" panose="02040502050405020303" pitchFamily="18" charset="0"/>
                  </a:rPr>
                  <a:t>unbanked areas</a:t>
                </a:r>
              </a:p>
              <a:p>
                <a:pPr marL="285750" indent="-285750">
                  <a:buFont typeface="Arial" panose="020B0604020202020204" pitchFamily="34" charset="0"/>
                  <a:buChar char="•"/>
                </a:pPr>
                <a:r>
                  <a:rPr lang="en-IN" sz="1400" b="1" dirty="0">
                    <a:latin typeface="Georgia" panose="02040502050405020303" pitchFamily="18" charset="0"/>
                  </a:rPr>
                  <a:t>Pradhan Mantri Jan </a:t>
                </a:r>
                <a:r>
                  <a:rPr lang="en-IN" sz="1400" b="1" dirty="0" err="1">
                    <a:latin typeface="Georgia" panose="02040502050405020303" pitchFamily="18" charset="0"/>
                  </a:rPr>
                  <a:t>Dhan</a:t>
                </a:r>
                <a:r>
                  <a:rPr lang="en-IN" sz="1400" b="1" dirty="0">
                    <a:latin typeface="Georgia" panose="02040502050405020303" pitchFamily="18" charset="0"/>
                  </a:rPr>
                  <a:t> Yojana </a:t>
                </a:r>
                <a:r>
                  <a:rPr lang="en-IN" sz="1400" dirty="0">
                    <a:latin typeface="Georgia" panose="02040502050405020303" pitchFamily="18" charset="0"/>
                  </a:rPr>
                  <a:t>(</a:t>
                </a:r>
                <a:r>
                  <a:rPr lang="en-US" sz="1400" dirty="0">
                    <a:latin typeface="Georgia" panose="02040502050405020303" pitchFamily="18" charset="0"/>
                  </a:rPr>
                  <a:t>National Financial Inclusion Drive) : 0.53 bn low value bank accounts opened [Total accounts 1.6 bn]; Zero balance account</a:t>
                </a:r>
              </a:p>
            </p:txBody>
          </p:sp>
        </p:grpSp>
        <p:grpSp>
          <p:nvGrpSpPr>
            <p:cNvPr id="13" name="Group 9"/>
            <p:cNvGrpSpPr/>
            <p:nvPr/>
          </p:nvGrpSpPr>
          <p:grpSpPr>
            <a:xfrm>
              <a:off x="264908" y="5302558"/>
              <a:ext cx="8756973" cy="1049039"/>
              <a:chOff x="469197" y="5291493"/>
              <a:chExt cx="8922091" cy="1171977"/>
            </a:xfrm>
          </p:grpSpPr>
          <p:sp>
            <p:nvSpPr>
              <p:cNvPr id="11" name="Flowchart: Delay 10"/>
              <p:cNvSpPr/>
              <p:nvPr/>
            </p:nvSpPr>
            <p:spPr>
              <a:xfrm>
                <a:off x="469197" y="5291493"/>
                <a:ext cx="1416676" cy="1171977"/>
              </a:xfrm>
              <a:prstGeom prst="flowChartDelay">
                <a:avLst/>
              </a:prstGeom>
              <a:solidFill>
                <a:schemeClr val="accent6">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eorgia" panose="02040502050405020303" pitchFamily="18" charset="0"/>
                  </a:rPr>
                  <a:t>Local</a:t>
                </a:r>
                <a:endParaRPr lang="en-US" b="1" dirty="0">
                  <a:latin typeface="Georgia" panose="02040502050405020303" pitchFamily="18" charset="0"/>
                </a:endParaRPr>
              </a:p>
            </p:txBody>
          </p:sp>
          <p:sp>
            <p:nvSpPr>
              <p:cNvPr id="12" name="TextBox 11"/>
              <p:cNvSpPr txBox="1"/>
              <p:nvPr/>
            </p:nvSpPr>
            <p:spPr>
              <a:xfrm>
                <a:off x="2086703" y="5291493"/>
                <a:ext cx="7304585" cy="997151"/>
              </a:xfrm>
              <a:prstGeom prst="rect">
                <a:avLst/>
              </a:prstGeom>
              <a:noFill/>
            </p:spPr>
            <p:txBody>
              <a:bodyPr wrap="square" rtlCol="0">
                <a:spAutoFit/>
              </a:bodyPr>
              <a:lstStyle/>
              <a:p>
                <a:pPr>
                  <a:lnSpc>
                    <a:spcPct val="150000"/>
                  </a:lnSpc>
                </a:pPr>
                <a:r>
                  <a:rPr lang="en-US" sz="1600" b="1" dirty="0">
                    <a:latin typeface="Georgia" panose="02040502050405020303" pitchFamily="18" charset="0"/>
                  </a:rPr>
                  <a:t>Leveraging existing infrastructure</a:t>
                </a:r>
              </a:p>
              <a:p>
                <a:pPr marL="285750" indent="-285750">
                  <a:buFont typeface="Arial" panose="020B0604020202020204" pitchFamily="34" charset="0"/>
                  <a:buChar char="•"/>
                </a:pPr>
                <a:r>
                  <a:rPr lang="en-US" sz="1400" dirty="0">
                    <a:latin typeface="Georgia" panose="02040502050405020303" pitchFamily="18" charset="0"/>
                  </a:rPr>
                  <a:t>~256,000 </a:t>
                </a:r>
                <a:r>
                  <a:rPr lang="en-US" sz="1400" dirty="0" err="1">
                    <a:latin typeface="Georgia" panose="02040502050405020303" pitchFamily="18" charset="0"/>
                  </a:rPr>
                  <a:t>Gramin</a:t>
                </a:r>
                <a:r>
                  <a:rPr lang="en-US" sz="1400" dirty="0">
                    <a:latin typeface="Georgia" panose="02040502050405020303" pitchFamily="18" charset="0"/>
                  </a:rPr>
                  <a:t> Dak Sevaks; </a:t>
                </a:r>
                <a:r>
                  <a:rPr lang="en-IN" sz="1400" dirty="0">
                    <a:latin typeface="Georgia" panose="02040502050405020303" pitchFamily="18" charset="0"/>
                  </a:rPr>
                  <a:t>159,251 Post Offices</a:t>
                </a:r>
              </a:p>
              <a:p>
                <a:pPr marL="285750" indent="-285750">
                  <a:buFont typeface="Arial" panose="020B0604020202020204" pitchFamily="34" charset="0"/>
                  <a:buChar char="•"/>
                </a:pPr>
                <a:r>
                  <a:rPr lang="en-US" sz="1400" dirty="0">
                    <a:latin typeface="Georgia" panose="02040502050405020303" pitchFamily="18" charset="0"/>
                  </a:rPr>
                  <a:t>~585,000 Common Service </a:t>
                </a:r>
                <a:r>
                  <a:rPr lang="en-US" sz="1400" dirty="0" err="1">
                    <a:latin typeface="Georgia" panose="02040502050405020303" pitchFamily="18" charset="0"/>
                  </a:rPr>
                  <a:t>Centres</a:t>
                </a:r>
                <a:r>
                  <a:rPr lang="en-US" sz="1400" dirty="0">
                    <a:latin typeface="Georgia" panose="02040502050405020303" pitchFamily="18" charset="0"/>
                  </a:rPr>
                  <a:t> and 538,361 Fair Price Shops</a:t>
                </a:r>
              </a:p>
            </p:txBody>
          </p:sp>
        </p:grpSp>
      </p:grpSp>
      <p:sp>
        <p:nvSpPr>
          <p:cNvPr id="16" name="Title 1">
            <a:extLst>
              <a:ext uri="{FF2B5EF4-FFF2-40B4-BE49-F238E27FC236}">
                <a16:creationId xmlns:a16="http://schemas.microsoft.com/office/drawing/2014/main" id="{C1013639-1863-4F9B-930F-92BA15CD292F}"/>
              </a:ext>
            </a:extLst>
          </p:cNvPr>
          <p:cNvSpPr txBox="1">
            <a:spLocks/>
          </p:cNvSpPr>
          <p:nvPr/>
        </p:nvSpPr>
        <p:spPr>
          <a:xfrm>
            <a:off x="1631296" y="144533"/>
            <a:ext cx="8929417" cy="10318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Georgia" panose="02040502050405020303" pitchFamily="18" charset="0"/>
                <a:ea typeface="+mj-ea"/>
                <a:cs typeface="+mj-cs"/>
              </a:defRPr>
            </a:lvl1pPr>
          </a:lstStyle>
          <a:p>
            <a:r>
              <a:rPr lang="en-IN" sz="2600" dirty="0">
                <a:solidFill>
                  <a:schemeClr val="accent2">
                    <a:lumMod val="75000"/>
                  </a:schemeClr>
                </a:solidFill>
              </a:rPr>
              <a:t>Jan Dhan Yojana </a:t>
            </a:r>
            <a:endParaRPr lang="en-US" sz="2600" dirty="0">
              <a:solidFill>
                <a:schemeClr val="accent2">
                  <a:lumMod val="75000"/>
                </a:schemeClr>
              </a:solidFill>
            </a:endParaRPr>
          </a:p>
        </p:txBody>
      </p:sp>
    </p:spTree>
    <p:extLst>
      <p:ext uri="{BB962C8B-B14F-4D97-AF65-F5344CB8AC3E}">
        <p14:creationId xmlns:p14="http://schemas.microsoft.com/office/powerpoint/2010/main" val="348837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332" y="366266"/>
            <a:ext cx="7409450" cy="557338"/>
          </a:xfrm>
        </p:spPr>
        <p:txBody>
          <a:bodyPr/>
          <a:lstStyle/>
          <a:p>
            <a:r>
              <a:rPr lang="en-US" sz="2600" b="1" dirty="0">
                <a:solidFill>
                  <a:schemeClr val="accent2">
                    <a:lumMod val="75000"/>
                  </a:schemeClr>
                </a:solidFill>
                <a:latin typeface="Georgia" panose="02040502050405020303" pitchFamily="18" charset="0"/>
              </a:rPr>
              <a:t>Aadhaar (1/7)</a:t>
            </a:r>
          </a:p>
        </p:txBody>
      </p:sp>
      <p:sp>
        <p:nvSpPr>
          <p:cNvPr id="4" name="Slide Number Placeholder 3"/>
          <p:cNvSpPr>
            <a:spLocks noGrp="1"/>
          </p:cNvSpPr>
          <p:nvPr>
            <p:ph type="sldNum" sz="quarter" idx="12"/>
          </p:nvPr>
        </p:nvSpPr>
        <p:spPr/>
        <p:txBody>
          <a:bodyPr/>
          <a:lstStyle/>
          <a:p>
            <a:fld id="{CC3A53C5-5DF4-46B6-93FB-1F989BF1F341}" type="slidenum">
              <a:rPr lang="en-US" smtClean="0">
                <a:latin typeface="Georgia" panose="02040502050405020303" pitchFamily="18" charset="0"/>
              </a:rPr>
              <a:pPr/>
              <a:t>11</a:t>
            </a:fld>
            <a:endParaRPr lang="en-US">
              <a:latin typeface="Georgia" panose="02040502050405020303" pitchFamily="18" charset="0"/>
            </a:endParaRPr>
          </a:p>
        </p:txBody>
      </p:sp>
      <p:grpSp>
        <p:nvGrpSpPr>
          <p:cNvPr id="6" name="Group 12"/>
          <p:cNvGrpSpPr/>
          <p:nvPr/>
        </p:nvGrpSpPr>
        <p:grpSpPr>
          <a:xfrm>
            <a:off x="1668285" y="3153091"/>
            <a:ext cx="8999715" cy="3225928"/>
            <a:chOff x="640465" y="1424192"/>
            <a:chExt cx="8085287" cy="5035993"/>
          </a:xfrm>
        </p:grpSpPr>
        <p:graphicFrame>
          <p:nvGraphicFramePr>
            <p:cNvPr id="3" name="Diagram 2"/>
            <p:cNvGraphicFramePr/>
            <p:nvPr>
              <p:extLst>
                <p:ext uri="{D42A27DB-BD31-4B8C-83A1-F6EECF244321}">
                  <p14:modId xmlns:p14="http://schemas.microsoft.com/office/powerpoint/2010/main" val="605758492"/>
                </p:ext>
              </p:extLst>
            </p:nvPr>
          </p:nvGraphicFramePr>
          <p:xfrm>
            <a:off x="640465" y="2810576"/>
            <a:ext cx="8012645" cy="3649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10"/>
            <p:cNvGrpSpPr/>
            <p:nvPr/>
          </p:nvGrpSpPr>
          <p:grpSpPr>
            <a:xfrm>
              <a:off x="640466" y="1424192"/>
              <a:ext cx="8085286" cy="520049"/>
              <a:chOff x="669341" y="1857317"/>
              <a:chExt cx="8085286" cy="520049"/>
            </a:xfrm>
          </p:grpSpPr>
          <p:sp>
            <p:nvSpPr>
              <p:cNvPr id="5" name="TextBox 4"/>
              <p:cNvSpPr txBox="1"/>
              <p:nvPr/>
            </p:nvSpPr>
            <p:spPr>
              <a:xfrm>
                <a:off x="669341" y="1857317"/>
                <a:ext cx="2129038" cy="520048"/>
              </a:xfrm>
              <a:prstGeom prst="rect">
                <a:avLst/>
              </a:prstGeom>
              <a:noFill/>
            </p:spPr>
            <p:txBody>
              <a:bodyPr wrap="square" rtlCol="0">
                <a:spAutoFit/>
              </a:bodyPr>
              <a:lstStyle/>
              <a:p>
                <a:pPr algn="ctr"/>
                <a:r>
                  <a:rPr lang="en-IN" sz="2000" b="1" i="1" dirty="0">
                    <a:latin typeface="Georgia" panose="02040502050405020303" pitchFamily="18" charset="0"/>
                  </a:rPr>
                  <a:t>Identification</a:t>
                </a:r>
              </a:p>
            </p:txBody>
          </p:sp>
          <p:sp>
            <p:nvSpPr>
              <p:cNvPr id="7" name="TextBox 6"/>
              <p:cNvSpPr txBox="1"/>
              <p:nvPr/>
            </p:nvSpPr>
            <p:spPr>
              <a:xfrm>
                <a:off x="3601053" y="1857317"/>
                <a:ext cx="1934711" cy="520049"/>
              </a:xfrm>
              <a:prstGeom prst="rect">
                <a:avLst/>
              </a:prstGeom>
              <a:noFill/>
            </p:spPr>
            <p:txBody>
              <a:bodyPr wrap="square" rtlCol="0">
                <a:spAutoFit/>
              </a:bodyPr>
              <a:lstStyle/>
              <a:p>
                <a:pPr algn="ctr"/>
                <a:r>
                  <a:rPr lang="en-IN" sz="2000" b="1" i="1" dirty="0">
                    <a:latin typeface="Georgia" panose="02040502050405020303" pitchFamily="18" charset="0"/>
                  </a:rPr>
                  <a:t>Payments</a:t>
                </a:r>
              </a:p>
            </p:txBody>
          </p:sp>
          <p:sp>
            <p:nvSpPr>
              <p:cNvPr id="8" name="TextBox 7"/>
              <p:cNvSpPr txBox="1"/>
              <p:nvPr/>
            </p:nvSpPr>
            <p:spPr>
              <a:xfrm>
                <a:off x="6186535" y="1857317"/>
                <a:ext cx="2568092" cy="520049"/>
              </a:xfrm>
              <a:prstGeom prst="rect">
                <a:avLst/>
              </a:prstGeom>
              <a:noFill/>
            </p:spPr>
            <p:txBody>
              <a:bodyPr wrap="square" rtlCol="0">
                <a:spAutoFit/>
              </a:bodyPr>
              <a:lstStyle/>
              <a:p>
                <a:pPr algn="ctr"/>
                <a:r>
                  <a:rPr lang="en-IN" sz="2000" b="1" i="1" dirty="0">
                    <a:latin typeface="Georgia" panose="02040502050405020303" pitchFamily="18" charset="0"/>
                  </a:rPr>
                  <a:t>Accessing Funds</a:t>
                </a:r>
              </a:p>
            </p:txBody>
          </p:sp>
        </p:gr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691" y="2011672"/>
              <a:ext cx="1422506" cy="866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https://pbs.twimg.com/media/DcFsmYIX4AA-W03.jpg:large"/>
            <p:cNvPicPr>
              <a:picLocks noChangeAspect="1" noChangeArrowheads="1"/>
            </p:cNvPicPr>
            <p:nvPr/>
          </p:nvPicPr>
          <p:blipFill>
            <a:blip r:embed="rId8"/>
            <a:srcRect l="9937" t="25336" b="40595"/>
            <a:stretch>
              <a:fillRect/>
            </a:stretch>
          </p:blipFill>
          <p:spPr bwMode="auto">
            <a:xfrm>
              <a:off x="3715353" y="2011672"/>
              <a:ext cx="1658358" cy="87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Biometric Security, aadhaar biometric, Best Biometric Attendance, aadhaar biometric attendance, Biometric, aadhar based biometric, Biometric Access Control, biometric access machine"/>
            <p:cNvPicPr>
              <a:picLocks noChangeAspect="1" noChangeArrowheads="1"/>
            </p:cNvPicPr>
            <p:nvPr/>
          </p:nvPicPr>
          <p:blipFill>
            <a:blip r:embed="rId9"/>
            <a:srcRect/>
            <a:stretch>
              <a:fillRect/>
            </a:stretch>
          </p:blipFill>
          <p:spPr bwMode="auto">
            <a:xfrm>
              <a:off x="6626696" y="2079049"/>
              <a:ext cx="1776160" cy="788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pic>
        <p:nvPicPr>
          <p:cNvPr id="1028" name="Picture 4" descr="UIDAI cautions citizens, says do not share Aadhaar photocopy with any  organisations - BusinessToday">
            <a:extLst>
              <a:ext uri="{FF2B5EF4-FFF2-40B4-BE49-F238E27FC236}">
                <a16:creationId xmlns:a16="http://schemas.microsoft.com/office/drawing/2014/main" id="{CFA0FE41-7A1B-4DC7-A7F9-913D927D58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4212" y="1514445"/>
            <a:ext cx="2510089" cy="1405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FABF455-2F9B-4F48-8256-3DE90DFCDF8D}"/>
              </a:ext>
            </a:extLst>
          </p:cNvPr>
          <p:cNvSpPr txBox="1"/>
          <p:nvPr/>
        </p:nvSpPr>
        <p:spPr>
          <a:xfrm>
            <a:off x="4209198" y="1444910"/>
            <a:ext cx="6115720" cy="1384995"/>
          </a:xfrm>
          <a:prstGeom prst="rect">
            <a:avLst/>
          </a:prstGeom>
          <a:noFill/>
        </p:spPr>
        <p:txBody>
          <a:bodyPr wrap="square" rtlCol="0">
            <a:spAutoFit/>
          </a:bodyPr>
          <a:lstStyle/>
          <a:p>
            <a:pPr marL="285750" indent="-285750">
              <a:buFont typeface="Wingdings" panose="05000000000000000000" pitchFamily="2" charset="2"/>
              <a:buChar char="q"/>
            </a:pPr>
            <a:r>
              <a:rPr lang="en-US" sz="1400" dirty="0">
                <a:latin typeface="Georgia" panose="02040502050405020303" pitchFamily="18" charset="0"/>
              </a:rPr>
              <a:t>Aadhaar – 12-digit random number issued by the UIDAI</a:t>
            </a:r>
          </a:p>
          <a:p>
            <a:pPr marL="285750" indent="-285750">
              <a:buFont typeface="Wingdings" panose="05000000000000000000" pitchFamily="2" charset="2"/>
              <a:buChar char="q"/>
            </a:pPr>
            <a:r>
              <a:rPr lang="en-US" sz="1400" dirty="0">
                <a:latin typeface="Georgia" panose="02040502050405020303" pitchFamily="18" charset="0"/>
              </a:rPr>
              <a:t>Any individual resident of India, irrespective of age and gender, may voluntarily enroll</a:t>
            </a:r>
          </a:p>
          <a:p>
            <a:pPr marL="285750" indent="-285750">
              <a:buFont typeface="Wingdings" panose="05000000000000000000" pitchFamily="2" charset="2"/>
              <a:buChar char="q"/>
            </a:pPr>
            <a:r>
              <a:rPr lang="en-US" sz="1400" dirty="0">
                <a:latin typeface="Georgia" panose="02040502050405020303" pitchFamily="18" charset="0"/>
              </a:rPr>
              <a:t>Demographic info: Name, Date of Birth (verified) or Age (declared), Gender, Address, Mobile Number (optional) and Email ID (optional)</a:t>
            </a:r>
          </a:p>
          <a:p>
            <a:pPr marL="285750" indent="-285750">
              <a:buFont typeface="Wingdings" panose="05000000000000000000" pitchFamily="2" charset="2"/>
              <a:buChar char="q"/>
            </a:pPr>
            <a:r>
              <a:rPr lang="en-US" sz="1400" dirty="0">
                <a:latin typeface="Georgia" panose="02040502050405020303" pitchFamily="18" charset="0"/>
              </a:rPr>
              <a:t>Biometric info: Ten Fingerprints, Two Iris Scans, and Facial Photograph</a:t>
            </a:r>
            <a:endParaRPr lang="en-IN" sz="1400" dirty="0">
              <a:latin typeface="Georgia" panose="02040502050405020303" pitchFamily="18" charset="0"/>
            </a:endParaRPr>
          </a:p>
        </p:txBody>
      </p:sp>
    </p:spTree>
    <p:extLst>
      <p:ext uri="{BB962C8B-B14F-4D97-AF65-F5344CB8AC3E}">
        <p14:creationId xmlns:p14="http://schemas.microsoft.com/office/powerpoint/2010/main" val="18896376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A53C5-5DF4-46B6-93FB-1F989BF1F341}" type="slidenum">
              <a:rPr lang="en-US" smtClean="0"/>
              <a:pPr/>
              <a:t>12</a:t>
            </a:fld>
            <a:endParaRPr lang="en-US"/>
          </a:p>
        </p:txBody>
      </p:sp>
      <p:grpSp>
        <p:nvGrpSpPr>
          <p:cNvPr id="2" name="Group 41"/>
          <p:cNvGrpSpPr/>
          <p:nvPr/>
        </p:nvGrpSpPr>
        <p:grpSpPr>
          <a:xfrm>
            <a:off x="1828072" y="1447805"/>
            <a:ext cx="8546903" cy="4937121"/>
            <a:chOff x="304067" y="1623465"/>
            <a:chExt cx="8546903" cy="4421200"/>
          </a:xfrm>
        </p:grpSpPr>
        <p:grpSp>
          <p:nvGrpSpPr>
            <p:cNvPr id="3" name="Group 35"/>
            <p:cNvGrpSpPr/>
            <p:nvPr/>
          </p:nvGrpSpPr>
          <p:grpSpPr>
            <a:xfrm>
              <a:off x="1867300" y="1623465"/>
              <a:ext cx="6983670" cy="4421200"/>
              <a:chOff x="1867300" y="1623465"/>
              <a:chExt cx="6983670" cy="4421200"/>
            </a:xfrm>
          </p:grpSpPr>
          <p:sp>
            <p:nvSpPr>
              <p:cNvPr id="13" name="Right Arrow 12"/>
              <p:cNvSpPr/>
              <p:nvPr/>
            </p:nvSpPr>
            <p:spPr>
              <a:xfrm>
                <a:off x="1867300" y="3378472"/>
                <a:ext cx="567891" cy="4908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a:off x="5292294" y="3396118"/>
                <a:ext cx="567891" cy="4908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ounded Rectangle 24"/>
              <p:cNvSpPr/>
              <p:nvPr/>
            </p:nvSpPr>
            <p:spPr>
              <a:xfrm>
                <a:off x="5879426" y="2464064"/>
                <a:ext cx="1617044" cy="23389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latin typeface="Georgia" pitchFamily="18" charset="0"/>
                  </a:rPr>
                  <a:t>UIDAI </a:t>
                </a:r>
              </a:p>
              <a:p>
                <a:pPr algn="ctr"/>
                <a:r>
                  <a:rPr lang="en-IN" sz="1400" b="1" dirty="0">
                    <a:solidFill>
                      <a:schemeClr val="tx1"/>
                    </a:solidFill>
                    <a:latin typeface="Georgia" pitchFamily="18" charset="0"/>
                  </a:rPr>
                  <a:t>Central Identities Data Repository (CIDR)</a:t>
                </a:r>
              </a:p>
              <a:p>
                <a:pPr algn="ctr"/>
                <a:endParaRPr lang="en-IN" sz="1400" b="1" dirty="0">
                  <a:solidFill>
                    <a:schemeClr val="tx1"/>
                  </a:solidFill>
                  <a:latin typeface="Georgia" pitchFamily="18" charset="0"/>
                </a:endParaRPr>
              </a:p>
              <a:p>
                <a:pPr algn="ctr"/>
                <a:endParaRPr lang="en-IN" sz="1400" b="1" dirty="0">
                  <a:solidFill>
                    <a:schemeClr val="tx1"/>
                  </a:solidFill>
                  <a:latin typeface="Georgia" pitchFamily="18" charset="0"/>
                </a:endParaRPr>
              </a:p>
              <a:p>
                <a:pPr algn="ctr"/>
                <a:endParaRPr lang="en-IN" sz="1400" b="1" dirty="0">
                  <a:solidFill>
                    <a:schemeClr val="tx1"/>
                  </a:solidFill>
                  <a:latin typeface="Georgia" pitchFamily="18" charset="0"/>
                </a:endParaRPr>
              </a:p>
              <a:p>
                <a:pPr algn="ctr"/>
                <a:endParaRPr lang="en-IN" sz="1400" b="1" dirty="0">
                  <a:solidFill>
                    <a:schemeClr val="tx1"/>
                  </a:solidFill>
                  <a:latin typeface="Georgia" pitchFamily="18" charset="0"/>
                </a:endParaRP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5241" r="8889" b="14733"/>
              <a:stretch/>
            </p:blipFill>
            <p:spPr>
              <a:xfrm>
                <a:off x="8594508" y="3239797"/>
                <a:ext cx="256462" cy="255496"/>
              </a:xfrm>
              <a:prstGeom prst="rect">
                <a:avLst/>
              </a:prstGeom>
            </p:spPr>
          </p:pic>
          <p:grpSp>
            <p:nvGrpSpPr>
              <p:cNvPr id="4" name="Group 28"/>
              <p:cNvGrpSpPr/>
              <p:nvPr/>
            </p:nvGrpSpPr>
            <p:grpSpPr>
              <a:xfrm>
                <a:off x="2462461" y="1623465"/>
                <a:ext cx="2792930" cy="4421200"/>
                <a:chOff x="2356586" y="1623465"/>
                <a:chExt cx="2792930" cy="4421200"/>
              </a:xfrm>
            </p:grpSpPr>
            <p:grpSp>
              <p:nvGrpSpPr>
                <p:cNvPr id="5" name="Group 22"/>
                <p:cNvGrpSpPr/>
                <p:nvPr/>
              </p:nvGrpSpPr>
              <p:grpSpPr>
                <a:xfrm>
                  <a:off x="2356586" y="1623465"/>
                  <a:ext cx="2792930" cy="4421200"/>
                  <a:chOff x="2375836" y="1748590"/>
                  <a:chExt cx="2975810" cy="4161322"/>
                </a:xfrm>
              </p:grpSpPr>
              <p:sp>
                <p:nvSpPr>
                  <p:cNvPr id="9" name="Rounded Rectangle 8"/>
                  <p:cNvSpPr/>
                  <p:nvPr/>
                </p:nvSpPr>
                <p:spPr>
                  <a:xfrm>
                    <a:off x="2530642" y="1848485"/>
                    <a:ext cx="2666198" cy="4812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Aadhaar number (12 digit) </a:t>
                    </a:r>
                  </a:p>
                  <a:p>
                    <a:pPr algn="ctr"/>
                    <a:r>
                      <a:rPr lang="en-IN" sz="1300" b="1" dirty="0">
                        <a:solidFill>
                          <a:schemeClr val="tx1"/>
                        </a:solidFill>
                        <a:latin typeface="Georgia" pitchFamily="18" charset="0"/>
                      </a:rPr>
                      <a:t>Or VID (16 digit)</a:t>
                    </a:r>
                  </a:p>
                </p:txBody>
              </p:sp>
              <p:sp>
                <p:nvSpPr>
                  <p:cNvPr id="14" name="Cross 13"/>
                  <p:cNvSpPr/>
                  <p:nvPr/>
                </p:nvSpPr>
                <p:spPr>
                  <a:xfrm>
                    <a:off x="3628723" y="2407638"/>
                    <a:ext cx="433138" cy="375401"/>
                  </a:xfrm>
                  <a:prstGeom prst="plus">
                    <a:avLst>
                      <a:gd name="adj" fmla="val 352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0"/>
                  </a:p>
                </p:txBody>
              </p:sp>
              <p:sp>
                <p:nvSpPr>
                  <p:cNvPr id="15" name="Rounded Rectangle 14"/>
                  <p:cNvSpPr/>
                  <p:nvPr/>
                </p:nvSpPr>
                <p:spPr>
                  <a:xfrm>
                    <a:off x="2473693" y="3513221"/>
                    <a:ext cx="2839452" cy="2310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300" b="1" dirty="0">
                        <a:solidFill>
                          <a:schemeClr val="tx1"/>
                        </a:solidFill>
                        <a:latin typeface="Georgia" pitchFamily="18" charset="0"/>
                      </a:rPr>
                      <a:t>Face</a:t>
                    </a:r>
                  </a:p>
                  <a:p>
                    <a:endParaRPr lang="en-IN" sz="1300" b="1" dirty="0">
                      <a:solidFill>
                        <a:schemeClr val="tx1"/>
                      </a:solidFill>
                      <a:latin typeface="Georgia" pitchFamily="18" charset="0"/>
                    </a:endParaRPr>
                  </a:p>
                  <a:p>
                    <a:endParaRPr lang="en-IN" sz="1300" b="1" dirty="0">
                      <a:solidFill>
                        <a:schemeClr val="tx1"/>
                      </a:solidFill>
                      <a:latin typeface="Georgia" pitchFamily="18" charset="0"/>
                    </a:endParaRPr>
                  </a:p>
                  <a:p>
                    <a:r>
                      <a:rPr lang="en-IN" sz="1300" b="1" dirty="0">
                        <a:solidFill>
                          <a:schemeClr val="tx1"/>
                        </a:solidFill>
                        <a:latin typeface="Georgia" pitchFamily="18" charset="0"/>
                      </a:rPr>
                      <a:t>Fingerprint</a:t>
                    </a:r>
                  </a:p>
                  <a:p>
                    <a:endParaRPr lang="en-IN" sz="1300" b="1" dirty="0">
                      <a:solidFill>
                        <a:schemeClr val="tx1"/>
                      </a:solidFill>
                      <a:latin typeface="Georgia" pitchFamily="18" charset="0"/>
                    </a:endParaRPr>
                  </a:p>
                  <a:p>
                    <a:endParaRPr lang="en-IN" sz="1300" b="1" dirty="0">
                      <a:solidFill>
                        <a:schemeClr val="tx1"/>
                      </a:solidFill>
                      <a:latin typeface="Georgia" pitchFamily="18" charset="0"/>
                    </a:endParaRPr>
                  </a:p>
                  <a:p>
                    <a:r>
                      <a:rPr lang="en-IN" sz="1300" b="1" dirty="0">
                        <a:solidFill>
                          <a:schemeClr val="tx1"/>
                        </a:solidFill>
                        <a:latin typeface="Georgia" pitchFamily="18" charset="0"/>
                      </a:rPr>
                      <a:t>IRIS</a:t>
                    </a:r>
                  </a:p>
                  <a:p>
                    <a:endParaRPr lang="en-IN" sz="1300" b="1" dirty="0">
                      <a:solidFill>
                        <a:schemeClr val="tx1"/>
                      </a:solidFill>
                      <a:latin typeface="Georgia" pitchFamily="18" charset="0"/>
                    </a:endParaRPr>
                  </a:p>
                  <a:p>
                    <a:endParaRPr lang="en-IN" sz="1300" b="1" dirty="0">
                      <a:solidFill>
                        <a:schemeClr val="tx1"/>
                      </a:solidFill>
                      <a:latin typeface="Georgia" pitchFamily="18" charset="0"/>
                    </a:endParaRPr>
                  </a:p>
                  <a:p>
                    <a:r>
                      <a:rPr lang="en-IN" sz="1300" b="1" dirty="0">
                        <a:solidFill>
                          <a:schemeClr val="tx1"/>
                        </a:solidFill>
                        <a:latin typeface="Georgia" pitchFamily="18" charset="0"/>
                      </a:rPr>
                      <a:t>OTP </a:t>
                    </a:r>
                  </a:p>
                  <a:p>
                    <a:endParaRPr lang="en-IN" sz="1300" b="1" dirty="0">
                      <a:solidFill>
                        <a:schemeClr val="tx1"/>
                      </a:solidFill>
                      <a:latin typeface="Georgia" pitchFamily="18" charset="0"/>
                    </a:endParaRPr>
                  </a:p>
                  <a:p>
                    <a:endParaRPr lang="en-IN" sz="1300" b="1" dirty="0">
                      <a:solidFill>
                        <a:schemeClr val="tx1"/>
                      </a:solidFill>
                      <a:latin typeface="Georgia" pitchFamily="18" charset="0"/>
                    </a:endParaRPr>
                  </a:p>
                  <a:p>
                    <a:r>
                      <a:rPr lang="en-IN" sz="1300" b="1" dirty="0">
                        <a:solidFill>
                          <a:schemeClr val="tx1"/>
                        </a:solidFill>
                        <a:latin typeface="Georgia" pitchFamily="18" charset="0"/>
                      </a:rPr>
                      <a:t>Demo  </a:t>
                    </a:r>
                  </a:p>
                </p:txBody>
              </p:sp>
              <p:sp>
                <p:nvSpPr>
                  <p:cNvPr id="17" name="Rounded Rectangle 16"/>
                  <p:cNvSpPr/>
                  <p:nvPr/>
                </p:nvSpPr>
                <p:spPr>
                  <a:xfrm>
                    <a:off x="2375836" y="1748590"/>
                    <a:ext cx="2975810" cy="41613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00" b="1" dirty="0">
                      <a:solidFill>
                        <a:srgbClr val="FF0000"/>
                      </a:solidFill>
                      <a:latin typeface="Georgia" pitchFamily="18" charset="0"/>
                    </a:endParaRPr>
                  </a:p>
                </p:txBody>
              </p:sp>
              <p:sp>
                <p:nvSpPr>
                  <p:cNvPr id="18" name="Rounded Rectangle 17"/>
                  <p:cNvSpPr/>
                  <p:nvPr/>
                </p:nvSpPr>
                <p:spPr>
                  <a:xfrm>
                    <a:off x="2558718" y="2877672"/>
                    <a:ext cx="2619673" cy="47324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Mode of authentication (at least one)</a:t>
                    </a:r>
                  </a:p>
                </p:txBody>
              </p:sp>
              <p:pic>
                <p:nvPicPr>
                  <p:cNvPr id="19" name="Picture 3" descr="C:\Users\Shalini Gupta\Dropbox\Screenshots\Screenshot 2019-10-02 18.26.46.png"/>
                  <p:cNvPicPr>
                    <a:picLocks noChangeAspect="1" noChangeArrowheads="1"/>
                  </p:cNvPicPr>
                  <p:nvPr/>
                </p:nvPicPr>
                <p:blipFill>
                  <a:blip r:embed="rId4"/>
                  <a:srcRect l="15987" t="61919" r="78092" b="26853"/>
                  <a:stretch>
                    <a:fillRect/>
                  </a:stretch>
                </p:blipFill>
                <p:spPr bwMode="auto">
                  <a:xfrm>
                    <a:off x="4422854" y="3999896"/>
                    <a:ext cx="423752" cy="452002"/>
                  </a:xfrm>
                  <a:prstGeom prst="rect">
                    <a:avLst/>
                  </a:prstGeom>
                  <a:noFill/>
                </p:spPr>
              </p:pic>
              <p:pic>
                <p:nvPicPr>
                  <p:cNvPr id="20" name="Picture 3" descr="C:\Users\Shalini Gupta\Dropbox\Screenshots\Screenshot 2019-10-02 18.26.46.png"/>
                  <p:cNvPicPr>
                    <a:picLocks noChangeAspect="1" noChangeArrowheads="1"/>
                  </p:cNvPicPr>
                  <p:nvPr/>
                </p:nvPicPr>
                <p:blipFill>
                  <a:blip r:embed="rId4"/>
                  <a:srcRect l="33829" t="63462" r="58592" b="28117"/>
                  <a:stretch>
                    <a:fillRect/>
                  </a:stretch>
                </p:blipFill>
                <p:spPr bwMode="auto">
                  <a:xfrm>
                    <a:off x="4368009" y="4478014"/>
                    <a:ext cx="580665" cy="464532"/>
                  </a:xfrm>
                  <a:prstGeom prst="rect">
                    <a:avLst/>
                  </a:prstGeom>
                  <a:noFill/>
                </p:spPr>
              </p:pic>
              <p:pic>
                <p:nvPicPr>
                  <p:cNvPr id="21" name="Picture 3" descr="C:\Users\Shalini Gupta\Dropbox\Screenshots\Screenshot 2019-10-02 18.26.46.png"/>
                  <p:cNvPicPr>
                    <a:picLocks noChangeAspect="1" noChangeArrowheads="1"/>
                  </p:cNvPicPr>
                  <p:nvPr/>
                </p:nvPicPr>
                <p:blipFill>
                  <a:blip r:embed="rId4"/>
                  <a:srcRect l="24671" t="62620" r="68934" b="26994"/>
                  <a:stretch>
                    <a:fillRect/>
                  </a:stretch>
                </p:blipFill>
                <p:spPr bwMode="auto">
                  <a:xfrm>
                    <a:off x="4395596" y="4942546"/>
                    <a:ext cx="535686" cy="489393"/>
                  </a:xfrm>
                  <a:prstGeom prst="rect">
                    <a:avLst/>
                  </a:prstGeom>
                  <a:noFill/>
                </p:spPr>
              </p:pic>
              <p:pic>
                <p:nvPicPr>
                  <p:cNvPr id="1028" name="Picture 4"/>
                  <p:cNvPicPr>
                    <a:picLocks noChangeAspect="1" noChangeArrowheads="1"/>
                  </p:cNvPicPr>
                  <p:nvPr/>
                </p:nvPicPr>
                <p:blipFill>
                  <a:blip r:embed="rId5"/>
                  <a:srcRect/>
                  <a:stretch>
                    <a:fillRect/>
                  </a:stretch>
                </p:blipFill>
                <p:spPr bwMode="auto">
                  <a:xfrm>
                    <a:off x="4479074" y="5458019"/>
                    <a:ext cx="368733" cy="413800"/>
                  </a:xfrm>
                  <a:prstGeom prst="rect">
                    <a:avLst/>
                  </a:prstGeom>
                  <a:noFill/>
                  <a:ln w="9525">
                    <a:solidFill>
                      <a:schemeClr val="tx1"/>
                    </a:solidFill>
                    <a:miter lim="800000"/>
                    <a:headEnd/>
                    <a:tailEnd/>
                  </a:ln>
                </p:spPr>
              </p:pic>
            </p:gr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6329" y="2229158"/>
                  <a:ext cx="769189" cy="527197"/>
                </a:xfrm>
                <a:prstGeom prst="rect">
                  <a:avLst/>
                </a:prstGeom>
              </p:spPr>
            </p:pic>
          </p:gr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8169" y="3925850"/>
                <a:ext cx="959856" cy="733770"/>
              </a:xfrm>
              <a:prstGeom prst="rect">
                <a:avLst/>
              </a:prstGeom>
            </p:spPr>
          </p:pic>
          <p:sp>
            <p:nvSpPr>
              <p:cNvPr id="31" name="Right Arrow 30"/>
              <p:cNvSpPr/>
              <p:nvPr/>
            </p:nvSpPr>
            <p:spPr>
              <a:xfrm>
                <a:off x="7552625" y="3413764"/>
                <a:ext cx="567891" cy="4908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6" name="Picture 12" descr="Person people icon clipart kid"/>
              <p:cNvPicPr>
                <a:picLocks noChangeAspect="1" noChangeArrowheads="1"/>
              </p:cNvPicPr>
              <p:nvPr/>
            </p:nvPicPr>
            <p:blipFill>
              <a:blip r:embed="rId8"/>
              <a:srcRect/>
              <a:stretch>
                <a:fillRect/>
              </a:stretch>
            </p:blipFill>
            <p:spPr bwMode="auto">
              <a:xfrm>
                <a:off x="8172672" y="3354208"/>
                <a:ext cx="586314" cy="755722"/>
              </a:xfrm>
              <a:prstGeom prst="rect">
                <a:avLst/>
              </a:prstGeom>
              <a:noFill/>
            </p:spPr>
          </p:pic>
        </p:grp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119" y="4128712"/>
              <a:ext cx="959856" cy="733770"/>
            </a:xfrm>
            <a:prstGeom prst="rect">
              <a:avLst/>
            </a:prstGeom>
          </p:spPr>
        </p:pic>
        <p:sp>
          <p:nvSpPr>
            <p:cNvPr id="41" name="Rounded Rectangle 40"/>
            <p:cNvSpPr/>
            <p:nvPr/>
          </p:nvSpPr>
          <p:spPr>
            <a:xfrm>
              <a:off x="304067" y="2390133"/>
              <a:ext cx="1549669" cy="24656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1300" b="1" dirty="0">
                  <a:solidFill>
                    <a:schemeClr val="tx1"/>
                  </a:solidFill>
                  <a:latin typeface="Georgia" pitchFamily="18" charset="0"/>
                </a:rPr>
                <a:t>Beneficiary databases of 320 Schemes</a:t>
              </a:r>
            </a:p>
            <a:p>
              <a:pPr algn="ctr"/>
              <a:endParaRPr lang="en-IN" sz="1300" b="1" dirty="0">
                <a:solidFill>
                  <a:schemeClr val="tx1"/>
                </a:solidFill>
                <a:latin typeface="Georgia" pitchFamily="18" charset="0"/>
              </a:endParaRPr>
            </a:p>
            <a:p>
              <a:pPr algn="ctr"/>
              <a:r>
                <a:rPr lang="en-IN" sz="1300" b="1" dirty="0">
                  <a:solidFill>
                    <a:schemeClr val="tx1"/>
                  </a:solidFill>
                  <a:latin typeface="Georgia" pitchFamily="18" charset="0"/>
                </a:rPr>
                <a:t>Aadhaar seeded records of beneficiaries</a:t>
              </a:r>
            </a:p>
          </p:txBody>
        </p:sp>
      </p:grpSp>
      <p:sp>
        <p:nvSpPr>
          <p:cNvPr id="32" name="Title 1">
            <a:extLst>
              <a:ext uri="{FF2B5EF4-FFF2-40B4-BE49-F238E27FC236}">
                <a16:creationId xmlns:a16="http://schemas.microsoft.com/office/drawing/2014/main" id="{CDD6C119-9B36-4A13-BBF3-474898EB3A36}"/>
              </a:ext>
            </a:extLst>
          </p:cNvPr>
          <p:cNvSpPr txBox="1">
            <a:spLocks/>
          </p:cNvSpPr>
          <p:nvPr/>
        </p:nvSpPr>
        <p:spPr>
          <a:xfrm>
            <a:off x="2935332" y="366266"/>
            <a:ext cx="7409450" cy="55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Georgia" panose="02040502050405020303" pitchFamily="18" charset="0"/>
                <a:ea typeface="+mj-ea"/>
                <a:cs typeface="+mj-cs"/>
              </a:defRPr>
            </a:lvl1pPr>
          </a:lstStyle>
          <a:p>
            <a:r>
              <a:rPr lang="en-US" sz="2600" dirty="0">
                <a:solidFill>
                  <a:schemeClr val="accent2">
                    <a:lumMod val="75000"/>
                  </a:schemeClr>
                </a:solidFill>
              </a:rPr>
              <a:t>Aadhaar (2/7)</a:t>
            </a:r>
          </a:p>
        </p:txBody>
      </p:sp>
      <p:pic>
        <p:nvPicPr>
          <p:cNvPr id="33" name="Picture 32">
            <a:extLst>
              <a:ext uri="{FF2B5EF4-FFF2-40B4-BE49-F238E27FC236}">
                <a16:creationId xmlns:a16="http://schemas.microsoft.com/office/drawing/2014/main" id="{F003A780-A4E9-4F21-95B3-A174E3CD9B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pic>
        <p:nvPicPr>
          <p:cNvPr id="1026" name="Picture 2" descr="3,300+ Face Recognition Illustrations, Royalty-Free Vector ...">
            <a:extLst>
              <a:ext uri="{FF2B5EF4-FFF2-40B4-BE49-F238E27FC236}">
                <a16:creationId xmlns:a16="http://schemas.microsoft.com/office/drawing/2014/main" id="{40AB239F-F50E-45E4-97F6-7619EBE478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8570" y="3538061"/>
            <a:ext cx="494869" cy="49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807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solidFill>
                  <a:prstClr val="black">
                    <a:tint val="75000"/>
                  </a:prstClr>
                </a:solidFill>
                <a:latin typeface="Georgia" pitchFamily="18" charset="0"/>
              </a:rPr>
              <a:pPr/>
              <a:t>13</a:t>
            </a:fld>
            <a:endParaRPr lang="en-US">
              <a:solidFill>
                <a:prstClr val="black">
                  <a:tint val="75000"/>
                </a:prstClr>
              </a:solidFill>
              <a:latin typeface="Georgia" pitchFamily="18" charset="0"/>
            </a:endParaRPr>
          </a:p>
        </p:txBody>
      </p:sp>
      <p:sp>
        <p:nvSpPr>
          <p:cNvPr id="5" name="AutoShape 2" descr="https://email.gov.in/service/home/~/?auth=co&amp;loc=en&amp;id=29467&amp;part=2.2"/>
          <p:cNvSpPr>
            <a:spLocks noChangeAspect="1" noChangeArrowheads="1"/>
          </p:cNvSpPr>
          <p:nvPr/>
        </p:nvSpPr>
        <p:spPr bwMode="auto">
          <a:xfrm>
            <a:off x="1410268" y="6846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latin typeface="Georgia" pitchFamily="18" charset="0"/>
            </a:endParaRPr>
          </a:p>
        </p:txBody>
      </p:sp>
      <p:sp>
        <p:nvSpPr>
          <p:cNvPr id="6" name="AutoShape 4" descr="https://email.gov.in/service/home/~/?auth=co&amp;loc=en&amp;id=29467&amp;part=2.2"/>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latin typeface="Georgia" pitchFamily="18" charset="0"/>
            </a:endParaRPr>
          </a:p>
        </p:txBody>
      </p:sp>
      <p:pic>
        <p:nvPicPr>
          <p:cNvPr id="2050" name="Picture 2" descr="Aadhaar FaceRD App Launched By UIDAI | Here's How You Can Confirm Your  Identity With Face Authentication | India.com">
            <a:extLst>
              <a:ext uri="{FF2B5EF4-FFF2-40B4-BE49-F238E27FC236}">
                <a16:creationId xmlns:a16="http://schemas.microsoft.com/office/drawing/2014/main" id="{4E824B11-B48B-44E3-9922-8F0A74CD1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65395"/>
            <a:ext cx="6293486" cy="4195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6964B3-9776-4E85-92B7-8E1C90329D22}"/>
              </a:ext>
            </a:extLst>
          </p:cNvPr>
          <p:cNvSpPr txBox="1"/>
          <p:nvPr/>
        </p:nvSpPr>
        <p:spPr>
          <a:xfrm>
            <a:off x="7817491" y="1978059"/>
            <a:ext cx="3976576" cy="4247317"/>
          </a:xfrm>
          <a:prstGeom prst="rect">
            <a:avLst/>
          </a:prstGeom>
          <a:noFill/>
        </p:spPr>
        <p:txBody>
          <a:bodyPr wrap="square" rtlCol="0">
            <a:spAutoFit/>
          </a:bodyPr>
          <a:lstStyle/>
          <a:p>
            <a:pPr marL="285750" indent="-285750" algn="just">
              <a:buFont typeface="Arial" panose="020B0604020202020204" pitchFamily="34" charset="0"/>
              <a:buChar char="•"/>
            </a:pPr>
            <a:r>
              <a:rPr lang="en-IN" dirty="0">
                <a:latin typeface="Georgia" panose="02040502050405020303" pitchFamily="18" charset="0"/>
              </a:rPr>
              <a:t>Available on Android 10.0 platforms and above</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On an average, more than 8.5 </a:t>
            </a:r>
            <a:r>
              <a:rPr lang="en-IN" dirty="0" err="1">
                <a:latin typeface="Georgia" panose="02040502050405020303" pitchFamily="18" charset="0"/>
              </a:rPr>
              <a:t>cr</a:t>
            </a:r>
            <a:r>
              <a:rPr lang="en-IN" dirty="0">
                <a:latin typeface="Georgia" panose="02040502050405020303" pitchFamily="18" charset="0"/>
              </a:rPr>
              <a:t> (October) face authentications on a monthly basis</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Piloted with digital life certificate</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a:latin typeface="Georgia" panose="02040502050405020303" pitchFamily="18" charset="0"/>
              </a:rPr>
              <a:t>Expanded now to over 43 schemes</a:t>
            </a:r>
          </a:p>
          <a:p>
            <a:pPr marL="285750" indent="-285750" algn="just">
              <a:buFont typeface="Arial" panose="020B0604020202020204" pitchFamily="34" charset="0"/>
              <a:buChar char="•"/>
            </a:pPr>
            <a:endParaRPr lang="en-IN" dirty="0">
              <a:latin typeface="Georgia" panose="02040502050405020303" pitchFamily="18" charset="0"/>
            </a:endParaRPr>
          </a:p>
          <a:p>
            <a:pPr marL="285750" indent="-285750" algn="just">
              <a:buFont typeface="Arial" panose="020B0604020202020204" pitchFamily="34" charset="0"/>
              <a:buChar char="•"/>
            </a:pPr>
            <a:r>
              <a:rPr lang="en-IN" dirty="0" err="1">
                <a:latin typeface="Georgia" panose="02040502050405020303" pitchFamily="18" charset="0"/>
              </a:rPr>
              <a:t>DigiYatra</a:t>
            </a:r>
            <a:r>
              <a:rPr lang="en-IN" dirty="0">
                <a:latin typeface="Georgia" panose="02040502050405020303" pitchFamily="18" charset="0"/>
              </a:rPr>
              <a:t> enabling document-lite travel based on face authentication at 24 airports across India</a:t>
            </a:r>
          </a:p>
        </p:txBody>
      </p:sp>
      <p:pic>
        <p:nvPicPr>
          <p:cNvPr id="8" name="Picture 7">
            <a:extLst>
              <a:ext uri="{FF2B5EF4-FFF2-40B4-BE49-F238E27FC236}">
                <a16:creationId xmlns:a16="http://schemas.microsoft.com/office/drawing/2014/main" id="{5886371F-7935-4896-9266-CA2E68B54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sp>
        <p:nvSpPr>
          <p:cNvPr id="9" name="Title 1">
            <a:extLst>
              <a:ext uri="{FF2B5EF4-FFF2-40B4-BE49-F238E27FC236}">
                <a16:creationId xmlns:a16="http://schemas.microsoft.com/office/drawing/2014/main" id="{629A5213-6787-4F39-8B78-D509432F298E}"/>
              </a:ext>
            </a:extLst>
          </p:cNvPr>
          <p:cNvSpPr txBox="1">
            <a:spLocks/>
          </p:cNvSpPr>
          <p:nvPr/>
        </p:nvSpPr>
        <p:spPr>
          <a:xfrm>
            <a:off x="2935332" y="366266"/>
            <a:ext cx="7409450" cy="55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Georgia" panose="02040502050405020303" pitchFamily="18" charset="0"/>
                <a:ea typeface="+mj-ea"/>
                <a:cs typeface="+mj-cs"/>
              </a:defRPr>
            </a:lvl1pPr>
          </a:lstStyle>
          <a:p>
            <a:r>
              <a:rPr lang="en-US" sz="2600" dirty="0">
                <a:solidFill>
                  <a:schemeClr val="accent2">
                    <a:lumMod val="75000"/>
                  </a:schemeClr>
                </a:solidFill>
              </a:rPr>
              <a:t>Aadhaar (3/7)</a:t>
            </a:r>
          </a:p>
        </p:txBody>
      </p:sp>
    </p:spTree>
    <p:extLst>
      <p:ext uri="{BB962C8B-B14F-4D97-AF65-F5344CB8AC3E}">
        <p14:creationId xmlns:p14="http://schemas.microsoft.com/office/powerpoint/2010/main" val="207206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A53C5-5DF4-46B6-93FB-1F989BF1F341}" type="slidenum">
              <a:rPr lang="en-US" smtClean="0"/>
              <a:pPr/>
              <a:t>14</a:t>
            </a:fld>
            <a:endParaRPr lang="en-US"/>
          </a:p>
        </p:txBody>
      </p:sp>
      <p:sp>
        <p:nvSpPr>
          <p:cNvPr id="48" name="Rounded Rectangle 47"/>
          <p:cNvSpPr/>
          <p:nvPr/>
        </p:nvSpPr>
        <p:spPr>
          <a:xfrm>
            <a:off x="1674493" y="1473201"/>
            <a:ext cx="8670290" cy="7780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IN" sz="1600" b="1" dirty="0">
                <a:solidFill>
                  <a:schemeClr val="tx1"/>
                </a:solidFill>
                <a:latin typeface="Georgia" pitchFamily="18" charset="0"/>
              </a:rPr>
              <a:t>Aadhaar as a Financial Address – </a:t>
            </a:r>
          </a:p>
          <a:p>
            <a:pPr algn="ctr">
              <a:lnSpc>
                <a:spcPct val="120000"/>
              </a:lnSpc>
            </a:pPr>
            <a:r>
              <a:rPr lang="en-IN" sz="1600" b="1" dirty="0">
                <a:solidFill>
                  <a:schemeClr val="tx1"/>
                </a:solidFill>
                <a:latin typeface="Georgia" pitchFamily="18" charset="0"/>
              </a:rPr>
              <a:t>Aadhaar seeding of bank accounts in Aadhaar Mapper </a:t>
            </a:r>
          </a:p>
          <a:p>
            <a:pPr algn="ctr">
              <a:lnSpc>
                <a:spcPct val="120000"/>
              </a:lnSpc>
            </a:pPr>
            <a:r>
              <a:rPr lang="en-IN" sz="1600" b="1" dirty="0">
                <a:solidFill>
                  <a:schemeClr val="tx1"/>
                </a:solidFill>
                <a:latin typeface="Georgia" pitchFamily="18" charset="0"/>
              </a:rPr>
              <a:t>(a centralised repository maintained by NPCI)</a:t>
            </a:r>
          </a:p>
        </p:txBody>
      </p:sp>
      <p:grpSp>
        <p:nvGrpSpPr>
          <p:cNvPr id="3" name="Group 89"/>
          <p:cNvGrpSpPr/>
          <p:nvPr/>
        </p:nvGrpSpPr>
        <p:grpSpPr>
          <a:xfrm>
            <a:off x="1821965" y="2350948"/>
            <a:ext cx="8160235" cy="3508914"/>
            <a:chOff x="1082790" y="2530996"/>
            <a:chExt cx="7570931" cy="3302313"/>
          </a:xfrm>
        </p:grpSpPr>
        <p:grpSp>
          <p:nvGrpSpPr>
            <p:cNvPr id="4" name="Group 85"/>
            <p:cNvGrpSpPr/>
            <p:nvPr/>
          </p:nvGrpSpPr>
          <p:grpSpPr>
            <a:xfrm>
              <a:off x="1082790" y="2530996"/>
              <a:ext cx="7570931" cy="3302313"/>
              <a:chOff x="1082790" y="2530996"/>
              <a:chExt cx="7570931" cy="3302313"/>
            </a:xfrm>
          </p:grpSpPr>
          <p:pic>
            <p:nvPicPr>
              <p:cNvPr id="38914" name="Picture 2" descr="Image result for office building clipart"/>
              <p:cNvPicPr>
                <a:picLocks noChangeAspect="1" noChangeArrowheads="1"/>
              </p:cNvPicPr>
              <p:nvPr/>
            </p:nvPicPr>
            <p:blipFill>
              <a:blip r:embed="rId3"/>
              <a:srcRect l="21503" r="21234"/>
              <a:stretch>
                <a:fillRect/>
              </a:stretch>
            </p:blipFill>
            <p:spPr bwMode="auto">
              <a:xfrm>
                <a:off x="6674633" y="3661957"/>
                <a:ext cx="1509167" cy="2171352"/>
              </a:xfrm>
              <a:prstGeom prst="rect">
                <a:avLst/>
              </a:prstGeom>
              <a:noFill/>
            </p:spPr>
          </p:pic>
          <p:sp>
            <p:nvSpPr>
              <p:cNvPr id="36" name="Rounded Rectangle 35"/>
              <p:cNvSpPr/>
              <p:nvPr/>
            </p:nvSpPr>
            <p:spPr>
              <a:xfrm>
                <a:off x="6208904" y="3329242"/>
                <a:ext cx="2444817" cy="510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AADHAAR MAPPER</a:t>
                </a:r>
              </a:p>
            </p:txBody>
          </p:sp>
          <p:grpSp>
            <p:nvGrpSpPr>
              <p:cNvPr id="5" name="Group 41"/>
              <p:cNvGrpSpPr/>
              <p:nvPr/>
            </p:nvGrpSpPr>
            <p:grpSpPr>
              <a:xfrm>
                <a:off x="2714325" y="2530996"/>
                <a:ext cx="3700330" cy="611401"/>
                <a:chOff x="2608446" y="5052808"/>
                <a:chExt cx="3700330" cy="611401"/>
              </a:xfrm>
            </p:grpSpPr>
            <p:pic>
              <p:nvPicPr>
                <p:cNvPr id="38916" name="Picture 4" descr="Image result for chain clipart"/>
                <p:cNvPicPr>
                  <a:picLocks noChangeAspect="1" noChangeArrowheads="1"/>
                </p:cNvPicPr>
                <p:nvPr/>
              </p:nvPicPr>
              <p:blipFill>
                <a:blip r:embed="rId4"/>
                <a:srcRect/>
                <a:stretch>
                  <a:fillRect/>
                </a:stretch>
              </p:blipFill>
              <p:spPr bwMode="auto">
                <a:xfrm>
                  <a:off x="4194530" y="5052808"/>
                  <a:ext cx="543984" cy="543984"/>
                </a:xfrm>
                <a:prstGeom prst="rect">
                  <a:avLst/>
                </a:prstGeom>
                <a:noFill/>
              </p:spPr>
            </p:pic>
            <p:sp>
              <p:nvSpPr>
                <p:cNvPr id="40" name="Rounded Rectangle 39"/>
                <p:cNvSpPr/>
                <p:nvPr/>
              </p:nvSpPr>
              <p:spPr>
                <a:xfrm>
                  <a:off x="2608446" y="5152891"/>
                  <a:ext cx="1867306" cy="51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Georgia" pitchFamily="18" charset="0"/>
                    </a:rPr>
                    <a:t>854 million Aadhaar </a:t>
                  </a:r>
                </a:p>
                <a:p>
                  <a:pPr algn="ctr"/>
                  <a:r>
                    <a:rPr lang="en-IN" sz="1600" b="1" dirty="0">
                      <a:solidFill>
                        <a:schemeClr val="tx1"/>
                      </a:solidFill>
                      <a:latin typeface="Georgia" pitchFamily="18" charset="0"/>
                    </a:rPr>
                    <a:t>numbers</a:t>
                  </a:r>
                </a:p>
              </p:txBody>
            </p:sp>
            <p:sp>
              <p:nvSpPr>
                <p:cNvPr id="41" name="Rounded Rectangle 40"/>
                <p:cNvSpPr/>
                <p:nvPr/>
              </p:nvSpPr>
              <p:spPr>
                <a:xfrm>
                  <a:off x="4716720" y="5116707"/>
                  <a:ext cx="1592056" cy="51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Georgia" pitchFamily="18" charset="0"/>
                    </a:rPr>
                    <a:t>&gt;1,339 participating Banks</a:t>
                  </a:r>
                </a:p>
              </p:txBody>
            </p:sp>
          </p:grpSp>
          <p:pic>
            <p:nvPicPr>
              <p:cNvPr id="59" name="Picture 20" descr="Related image"/>
              <p:cNvPicPr>
                <a:picLocks noChangeAspect="1" noChangeArrowheads="1"/>
              </p:cNvPicPr>
              <p:nvPr/>
            </p:nvPicPr>
            <p:blipFill>
              <a:blip r:embed="rId5"/>
              <a:srcRect l="72047" t="70007" r="8640" b="10905"/>
              <a:stretch>
                <a:fillRect/>
              </a:stretch>
            </p:blipFill>
            <p:spPr bwMode="auto">
              <a:xfrm>
                <a:off x="3522755" y="4236442"/>
                <a:ext cx="1020278" cy="1007393"/>
              </a:xfrm>
              <a:prstGeom prst="rect">
                <a:avLst/>
              </a:prstGeom>
              <a:noFill/>
            </p:spPr>
          </p:pic>
          <p:sp>
            <p:nvSpPr>
              <p:cNvPr id="60" name="Rounded Rectangle 59"/>
              <p:cNvSpPr/>
              <p:nvPr/>
            </p:nvSpPr>
            <p:spPr>
              <a:xfrm>
                <a:off x="3505256" y="3981497"/>
                <a:ext cx="991670" cy="3644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Bank</a:t>
                </a:r>
              </a:p>
            </p:txBody>
          </p:sp>
          <p:pic>
            <p:nvPicPr>
              <p:cNvPr id="63" name="Picture 16" descr="Image result for walking person clipart"/>
              <p:cNvPicPr>
                <a:picLocks noChangeAspect="1" noChangeArrowheads="1"/>
              </p:cNvPicPr>
              <p:nvPr/>
            </p:nvPicPr>
            <p:blipFill>
              <a:blip r:embed="rId6"/>
              <a:srcRect l="29655" t="5558" r="26892" b="24716"/>
              <a:stretch>
                <a:fillRect/>
              </a:stretch>
            </p:blipFill>
            <p:spPr bwMode="auto">
              <a:xfrm>
                <a:off x="1082790" y="4371109"/>
                <a:ext cx="484468" cy="753048"/>
              </a:xfrm>
              <a:prstGeom prst="rect">
                <a:avLst/>
              </a:prstGeom>
              <a:noFill/>
            </p:spPr>
          </p:pic>
          <p:sp>
            <p:nvSpPr>
              <p:cNvPr id="64" name="Right Arrow 63"/>
              <p:cNvSpPr/>
              <p:nvPr/>
            </p:nvSpPr>
            <p:spPr>
              <a:xfrm>
                <a:off x="2304367" y="4587997"/>
                <a:ext cx="481279" cy="31927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ight Arrow 67"/>
              <p:cNvSpPr/>
              <p:nvPr/>
            </p:nvSpPr>
            <p:spPr>
              <a:xfrm>
                <a:off x="5104956" y="4587997"/>
                <a:ext cx="481279" cy="31927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9" name="Rounded Rectangle 88"/>
            <p:cNvSpPr/>
            <p:nvPr/>
          </p:nvSpPr>
          <p:spPr>
            <a:xfrm>
              <a:off x="2785646" y="2574305"/>
              <a:ext cx="3629009" cy="9340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extBox 1"/>
          <p:cNvSpPr txBox="1"/>
          <p:nvPr/>
        </p:nvSpPr>
        <p:spPr>
          <a:xfrm>
            <a:off x="2487276" y="5593074"/>
            <a:ext cx="2295071" cy="738664"/>
          </a:xfrm>
          <a:prstGeom prst="rect">
            <a:avLst/>
          </a:prstGeom>
          <a:noFill/>
        </p:spPr>
        <p:txBody>
          <a:bodyPr wrap="square" rtlCol="0">
            <a:spAutoFit/>
          </a:bodyPr>
          <a:lstStyle/>
          <a:p>
            <a:pPr algn="ctr"/>
            <a:r>
              <a:rPr lang="en-IN" sz="1400" dirty="0">
                <a:latin typeface="Georgia" panose="02040502050405020303" pitchFamily="18" charset="0"/>
              </a:rPr>
              <a:t>Customer to submit Consent form for getting DBT through Aadhaar</a:t>
            </a:r>
          </a:p>
        </p:txBody>
      </p:sp>
      <p:sp>
        <p:nvSpPr>
          <p:cNvPr id="53" name="TextBox 52"/>
          <p:cNvSpPr txBox="1"/>
          <p:nvPr/>
        </p:nvSpPr>
        <p:spPr>
          <a:xfrm>
            <a:off x="5723938" y="5578186"/>
            <a:ext cx="2295071" cy="738664"/>
          </a:xfrm>
          <a:prstGeom prst="rect">
            <a:avLst/>
          </a:prstGeom>
          <a:noFill/>
        </p:spPr>
        <p:txBody>
          <a:bodyPr wrap="square" rtlCol="0">
            <a:spAutoFit/>
          </a:bodyPr>
          <a:lstStyle/>
          <a:p>
            <a:pPr algn="ctr"/>
            <a:r>
              <a:rPr lang="en-IN" sz="1400" dirty="0">
                <a:latin typeface="Georgia" panose="02040502050405020303" pitchFamily="18" charset="0"/>
              </a:rPr>
              <a:t>Banks to upload Aadhaar number of customer on Aadhaar mapper</a:t>
            </a:r>
          </a:p>
        </p:txBody>
      </p:sp>
      <p:sp>
        <p:nvSpPr>
          <p:cNvPr id="23" name="Title 1">
            <a:extLst>
              <a:ext uri="{FF2B5EF4-FFF2-40B4-BE49-F238E27FC236}">
                <a16:creationId xmlns:a16="http://schemas.microsoft.com/office/drawing/2014/main" id="{DD7BB556-0E05-4DEE-B0D0-EA76701C6515}"/>
              </a:ext>
            </a:extLst>
          </p:cNvPr>
          <p:cNvSpPr txBox="1">
            <a:spLocks/>
          </p:cNvSpPr>
          <p:nvPr/>
        </p:nvSpPr>
        <p:spPr>
          <a:xfrm>
            <a:off x="2935332" y="366266"/>
            <a:ext cx="7409450" cy="55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Georgia" panose="02040502050405020303" pitchFamily="18" charset="0"/>
                <a:ea typeface="+mj-ea"/>
                <a:cs typeface="+mj-cs"/>
              </a:defRPr>
            </a:lvl1pPr>
          </a:lstStyle>
          <a:p>
            <a:r>
              <a:rPr lang="en-US" sz="2600" dirty="0">
                <a:solidFill>
                  <a:schemeClr val="accent2">
                    <a:lumMod val="75000"/>
                  </a:schemeClr>
                </a:solidFill>
              </a:rPr>
              <a:t>Aadhaar (4/7)</a:t>
            </a:r>
          </a:p>
        </p:txBody>
      </p:sp>
      <p:pic>
        <p:nvPicPr>
          <p:cNvPr id="24" name="Picture 23">
            <a:extLst>
              <a:ext uri="{FF2B5EF4-FFF2-40B4-BE49-F238E27FC236}">
                <a16:creationId xmlns:a16="http://schemas.microsoft.com/office/drawing/2014/main" id="{45ADFC45-5196-4F70-8948-50FA694B2D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sp>
        <p:nvSpPr>
          <p:cNvPr id="6" name="AutoShape 2" descr="Rupees Symbol Clipart Icon Royalty-Free Images, Stock Phot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Rupees Symbol Clipart Icon Royalty-Free Images, Stock Photo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upees Symbol Clipart Icon Royalty-Free Images, Stock Photos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1227571" y="6456016"/>
            <a:ext cx="10251067" cy="646331"/>
          </a:xfrm>
          <a:prstGeom prst="rect">
            <a:avLst/>
          </a:prstGeom>
          <a:noFill/>
        </p:spPr>
        <p:txBody>
          <a:bodyPr wrap="square" rtlCol="0">
            <a:spAutoFit/>
          </a:bodyPr>
          <a:lstStyle/>
          <a:p>
            <a:pPr algn="ctr"/>
            <a:r>
              <a:rPr lang="en-IN" sz="3600" dirty="0">
                <a:latin typeface="Georgia" panose="02040502050405020303" pitchFamily="18" charset="0"/>
              </a:rPr>
              <a:t>BASE- Work in progress  for  Online Seeding</a:t>
            </a:r>
          </a:p>
        </p:txBody>
      </p:sp>
    </p:spTree>
    <p:extLst>
      <p:ext uri="{BB962C8B-B14F-4D97-AF65-F5344CB8AC3E}">
        <p14:creationId xmlns:p14="http://schemas.microsoft.com/office/powerpoint/2010/main" val="2901807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E2B6A105-F6EA-4D9E-8374-54410A87FF1B}"/>
              </a:ext>
            </a:extLst>
          </p:cNvPr>
          <p:cNvSpPr>
            <a:spLocks noGrp="1"/>
          </p:cNvSpPr>
          <p:nvPr>
            <p:ph type="title"/>
          </p:nvPr>
        </p:nvSpPr>
        <p:spPr>
          <a:xfrm>
            <a:off x="2935332" y="366266"/>
            <a:ext cx="7409450" cy="557338"/>
          </a:xfrm>
        </p:spPr>
        <p:txBody>
          <a:bodyPr/>
          <a:lstStyle/>
          <a:p>
            <a:r>
              <a:rPr lang="en-US" sz="2600" b="1" dirty="0">
                <a:solidFill>
                  <a:schemeClr val="accent2">
                    <a:lumMod val="75000"/>
                  </a:schemeClr>
                </a:solidFill>
                <a:latin typeface="Georgia" panose="02040502050405020303" pitchFamily="18" charset="0"/>
              </a:rPr>
              <a:t>Aadhaar (5/7)</a:t>
            </a:r>
          </a:p>
        </p:txBody>
      </p:sp>
      <p:sp>
        <p:nvSpPr>
          <p:cNvPr id="7" name="Slide Number Placeholder 6"/>
          <p:cNvSpPr>
            <a:spLocks noGrp="1"/>
          </p:cNvSpPr>
          <p:nvPr>
            <p:ph type="sldNum" sz="quarter" idx="12"/>
          </p:nvPr>
        </p:nvSpPr>
        <p:spPr/>
        <p:txBody>
          <a:bodyPr/>
          <a:lstStyle/>
          <a:p>
            <a:fld id="{CC3A53C5-5DF4-46B6-93FB-1F989BF1F341}" type="slidenum">
              <a:rPr lang="en-US" smtClean="0"/>
              <a:pPr/>
              <a:t>15</a:t>
            </a:fld>
            <a:endParaRPr lang="en-US"/>
          </a:p>
        </p:txBody>
      </p:sp>
      <p:grpSp>
        <p:nvGrpSpPr>
          <p:cNvPr id="2" name="Group 101"/>
          <p:cNvGrpSpPr/>
          <p:nvPr/>
        </p:nvGrpSpPr>
        <p:grpSpPr>
          <a:xfrm>
            <a:off x="1579270" y="1413969"/>
            <a:ext cx="8999953" cy="3086702"/>
            <a:chOff x="651688" y="1469983"/>
            <a:chExt cx="8041457" cy="4574683"/>
          </a:xfrm>
        </p:grpSpPr>
        <p:grpSp>
          <p:nvGrpSpPr>
            <p:cNvPr id="3" name="Group 97"/>
            <p:cNvGrpSpPr/>
            <p:nvPr/>
          </p:nvGrpSpPr>
          <p:grpSpPr>
            <a:xfrm>
              <a:off x="651688" y="1469983"/>
              <a:ext cx="7107211" cy="4574683"/>
              <a:chOff x="940438" y="1469983"/>
              <a:chExt cx="7107211" cy="4574683"/>
            </a:xfrm>
          </p:grpSpPr>
          <p:cxnSp>
            <p:nvCxnSpPr>
              <p:cNvPr id="42" name="Straight Connector 41"/>
              <p:cNvCxnSpPr/>
              <p:nvPr/>
            </p:nvCxnSpPr>
            <p:spPr>
              <a:xfrm>
                <a:off x="4629742" y="1607428"/>
                <a:ext cx="2" cy="443723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3" name="Picture 2" descr="Image result for office building clipart"/>
              <p:cNvPicPr>
                <a:picLocks noChangeAspect="1" noChangeArrowheads="1"/>
              </p:cNvPicPr>
              <p:nvPr/>
            </p:nvPicPr>
            <p:blipFill>
              <a:blip r:embed="rId3"/>
              <a:srcRect l="21503" r="21234"/>
              <a:stretch>
                <a:fillRect/>
              </a:stretch>
            </p:blipFill>
            <p:spPr bwMode="auto">
              <a:xfrm>
                <a:off x="3882812" y="3060834"/>
                <a:ext cx="1424539" cy="2348564"/>
              </a:xfrm>
              <a:prstGeom prst="rect">
                <a:avLst/>
              </a:prstGeom>
              <a:noFill/>
            </p:spPr>
          </p:pic>
          <p:sp>
            <p:nvSpPr>
              <p:cNvPr id="46" name="Right Arrow 45"/>
              <p:cNvSpPr/>
              <p:nvPr/>
            </p:nvSpPr>
            <p:spPr>
              <a:xfrm rot="5400000">
                <a:off x="1319465" y="3441052"/>
                <a:ext cx="567891" cy="4908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0" name="Picture 18" descr="Related image"/>
              <p:cNvPicPr>
                <a:picLocks noChangeAspect="1" noChangeArrowheads="1"/>
              </p:cNvPicPr>
              <p:nvPr/>
            </p:nvPicPr>
            <p:blipFill>
              <a:blip r:embed="rId4"/>
              <a:srcRect l="10518" t="6681" r="70619" b="71312"/>
              <a:stretch>
                <a:fillRect/>
              </a:stretch>
            </p:blipFill>
            <p:spPr bwMode="auto">
              <a:xfrm>
                <a:off x="1042394" y="1469983"/>
                <a:ext cx="1122032" cy="1309035"/>
              </a:xfrm>
              <a:prstGeom prst="rect">
                <a:avLst/>
              </a:prstGeom>
              <a:noFill/>
            </p:spPr>
          </p:pic>
          <p:sp>
            <p:nvSpPr>
              <p:cNvPr id="51" name="Rounded Rectangle 50"/>
              <p:cNvSpPr/>
              <p:nvPr/>
            </p:nvSpPr>
            <p:spPr>
              <a:xfrm>
                <a:off x="940438" y="2837844"/>
                <a:ext cx="1292647" cy="380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Government Department</a:t>
                </a:r>
              </a:p>
            </p:txBody>
          </p:sp>
          <p:pic>
            <p:nvPicPr>
              <p:cNvPr id="52" name="Picture 20" descr="Related image"/>
              <p:cNvPicPr>
                <a:picLocks noChangeAspect="1" noChangeArrowheads="1"/>
              </p:cNvPicPr>
              <p:nvPr/>
            </p:nvPicPr>
            <p:blipFill>
              <a:blip r:embed="rId4"/>
              <a:srcRect l="72047" t="70007" r="8640" b="10905"/>
              <a:stretch>
                <a:fillRect/>
              </a:stretch>
            </p:blipFill>
            <p:spPr bwMode="auto">
              <a:xfrm>
                <a:off x="6336052" y="4291006"/>
                <a:ext cx="1112867" cy="1098812"/>
              </a:xfrm>
              <a:prstGeom prst="rect">
                <a:avLst/>
              </a:prstGeom>
              <a:noFill/>
            </p:spPr>
          </p:pic>
          <p:sp>
            <p:nvSpPr>
              <p:cNvPr id="53" name="Right Arrow 52"/>
              <p:cNvSpPr/>
              <p:nvPr/>
            </p:nvSpPr>
            <p:spPr>
              <a:xfrm>
                <a:off x="7587928" y="4815852"/>
                <a:ext cx="459721" cy="4683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ight Arrow 53"/>
              <p:cNvSpPr/>
              <p:nvPr/>
            </p:nvSpPr>
            <p:spPr>
              <a:xfrm>
                <a:off x="5603519" y="4871992"/>
                <a:ext cx="459721" cy="4683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6" name="Picture 20" descr="Related image"/>
              <p:cNvPicPr>
                <a:picLocks noChangeAspect="1" noChangeArrowheads="1"/>
              </p:cNvPicPr>
              <p:nvPr/>
            </p:nvPicPr>
            <p:blipFill>
              <a:blip r:embed="rId4"/>
              <a:srcRect l="72047" t="70007" r="8640" b="10905"/>
              <a:stretch>
                <a:fillRect/>
              </a:stretch>
            </p:blipFill>
            <p:spPr bwMode="auto">
              <a:xfrm>
                <a:off x="1105318" y="4053887"/>
                <a:ext cx="1166500" cy="1151768"/>
              </a:xfrm>
              <a:prstGeom prst="rect">
                <a:avLst/>
              </a:prstGeom>
              <a:noFill/>
            </p:spPr>
          </p:pic>
          <p:sp>
            <p:nvSpPr>
              <p:cNvPr id="58" name="Rounded Rectangle 57"/>
              <p:cNvSpPr/>
              <p:nvPr/>
            </p:nvSpPr>
            <p:spPr>
              <a:xfrm>
                <a:off x="6256420" y="5512055"/>
                <a:ext cx="1215532" cy="362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Beneficiary Bank</a:t>
                </a:r>
              </a:p>
            </p:txBody>
          </p:sp>
          <p:sp>
            <p:nvSpPr>
              <p:cNvPr id="85" name="Right Arrow 84"/>
              <p:cNvSpPr/>
              <p:nvPr/>
            </p:nvSpPr>
            <p:spPr>
              <a:xfrm>
                <a:off x="2839473" y="4264006"/>
                <a:ext cx="567891" cy="49088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Rounded Rectangle 85"/>
              <p:cNvSpPr/>
              <p:nvPr/>
            </p:nvSpPr>
            <p:spPr>
              <a:xfrm>
                <a:off x="1014230" y="5183197"/>
                <a:ext cx="1292647" cy="380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Sponsor Bank</a:t>
                </a:r>
              </a:p>
            </p:txBody>
          </p:sp>
          <p:sp>
            <p:nvSpPr>
              <p:cNvPr id="87" name="Rounded Rectangle 86"/>
              <p:cNvSpPr/>
              <p:nvPr/>
            </p:nvSpPr>
            <p:spPr>
              <a:xfrm>
                <a:off x="3676234" y="2447209"/>
                <a:ext cx="1771048" cy="681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rgbClr val="C00000"/>
                    </a:solidFill>
                    <a:latin typeface="Georgia" pitchFamily="18" charset="0"/>
                  </a:rPr>
                  <a:t>AADHAAR PAYMENT BRIDGE</a:t>
                </a:r>
              </a:p>
            </p:txBody>
          </p:sp>
          <p:pic>
            <p:nvPicPr>
              <p:cNvPr id="92" name="Picture 20" descr="Related image"/>
              <p:cNvPicPr>
                <a:picLocks noChangeAspect="1" noChangeArrowheads="1"/>
              </p:cNvPicPr>
              <p:nvPr/>
            </p:nvPicPr>
            <p:blipFill>
              <a:blip r:embed="rId4"/>
              <a:srcRect l="72047" t="70007" r="8640" b="10905"/>
              <a:stretch>
                <a:fillRect/>
              </a:stretch>
            </p:blipFill>
            <p:spPr bwMode="auto">
              <a:xfrm>
                <a:off x="6318985" y="2548588"/>
                <a:ext cx="1112867" cy="1098812"/>
              </a:xfrm>
              <a:prstGeom prst="rect">
                <a:avLst/>
              </a:prstGeom>
              <a:noFill/>
            </p:spPr>
          </p:pic>
          <p:sp>
            <p:nvSpPr>
              <p:cNvPr id="93" name="Right Arrow 92"/>
              <p:cNvSpPr/>
              <p:nvPr/>
            </p:nvSpPr>
            <p:spPr>
              <a:xfrm>
                <a:off x="7586328" y="3072127"/>
                <a:ext cx="459721" cy="4683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Right Arrow 93"/>
              <p:cNvSpPr/>
              <p:nvPr/>
            </p:nvSpPr>
            <p:spPr>
              <a:xfrm>
                <a:off x="5601919" y="3128267"/>
                <a:ext cx="459721" cy="4683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ounded Rectangle 94"/>
              <p:cNvSpPr/>
              <p:nvPr/>
            </p:nvSpPr>
            <p:spPr>
              <a:xfrm>
                <a:off x="6216320" y="3758705"/>
                <a:ext cx="1215532" cy="362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Beneficiary Bank</a:t>
                </a:r>
              </a:p>
            </p:txBody>
          </p:sp>
          <p:sp>
            <p:nvSpPr>
              <p:cNvPr id="97" name="Rounded Rectangle 96"/>
              <p:cNvSpPr/>
              <p:nvPr/>
            </p:nvSpPr>
            <p:spPr>
              <a:xfrm>
                <a:off x="3965610" y="4023353"/>
                <a:ext cx="1251284" cy="51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AADHAAR MAPPER</a:t>
                </a:r>
              </a:p>
            </p:txBody>
          </p:sp>
        </p:grpSp>
        <p:pic>
          <p:nvPicPr>
            <p:cNvPr id="42000" name="Picture 16"/>
            <p:cNvPicPr>
              <a:picLocks noChangeAspect="1" noChangeArrowheads="1"/>
            </p:cNvPicPr>
            <p:nvPr/>
          </p:nvPicPr>
          <p:blipFill>
            <a:blip r:embed="rId5"/>
            <a:srcRect/>
            <a:stretch>
              <a:fillRect/>
            </a:stretch>
          </p:blipFill>
          <p:spPr bwMode="auto">
            <a:xfrm>
              <a:off x="7798018" y="2791327"/>
              <a:ext cx="867856" cy="833688"/>
            </a:xfrm>
            <a:prstGeom prst="rect">
              <a:avLst/>
            </a:prstGeom>
            <a:noFill/>
            <a:ln w="9525">
              <a:noFill/>
              <a:miter lim="800000"/>
              <a:headEnd/>
              <a:tailEnd/>
            </a:ln>
          </p:spPr>
        </p:pic>
        <p:pic>
          <p:nvPicPr>
            <p:cNvPr id="101" name="Picture 16"/>
            <p:cNvPicPr>
              <a:picLocks noChangeAspect="1" noChangeArrowheads="1"/>
            </p:cNvPicPr>
            <p:nvPr/>
          </p:nvPicPr>
          <p:blipFill>
            <a:blip r:embed="rId5"/>
            <a:srcRect/>
            <a:stretch>
              <a:fillRect/>
            </a:stretch>
          </p:blipFill>
          <p:spPr bwMode="auto">
            <a:xfrm>
              <a:off x="7825289" y="4599272"/>
              <a:ext cx="867856" cy="833688"/>
            </a:xfrm>
            <a:prstGeom prst="rect">
              <a:avLst/>
            </a:prstGeom>
            <a:noFill/>
            <a:ln w="9525">
              <a:noFill/>
              <a:miter lim="800000"/>
              <a:headEnd/>
              <a:tailEnd/>
            </a:ln>
          </p:spPr>
        </p:pic>
      </p:grpSp>
      <p:sp>
        <p:nvSpPr>
          <p:cNvPr id="27" name="Rounded Rectangle 26"/>
          <p:cNvSpPr/>
          <p:nvPr/>
        </p:nvSpPr>
        <p:spPr>
          <a:xfrm>
            <a:off x="3060025" y="1304590"/>
            <a:ext cx="1647494" cy="17965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Georgia" pitchFamily="18" charset="0"/>
              </a:rPr>
              <a:t>Payment instructions through PFMS</a:t>
            </a:r>
          </a:p>
          <a:p>
            <a:pPr algn="ctr"/>
            <a:r>
              <a:rPr lang="en-IN" sz="1600" dirty="0">
                <a:solidFill>
                  <a:schemeClr val="tx1"/>
                </a:solidFill>
                <a:latin typeface="Georgia" pitchFamily="18" charset="0"/>
              </a:rPr>
              <a:t>Using </a:t>
            </a:r>
          </a:p>
          <a:p>
            <a:pPr algn="ctr"/>
            <a:r>
              <a:rPr lang="en-IN" sz="1600" b="1" dirty="0">
                <a:solidFill>
                  <a:schemeClr val="tx1"/>
                </a:solidFill>
                <a:latin typeface="Georgia" pitchFamily="18" charset="0"/>
              </a:rPr>
              <a:t>Aadhaar </a:t>
            </a:r>
            <a:r>
              <a:rPr lang="en-IN" sz="1600" dirty="0">
                <a:solidFill>
                  <a:schemeClr val="tx1"/>
                </a:solidFill>
                <a:latin typeface="Georgia" pitchFamily="18" charset="0"/>
              </a:rPr>
              <a:t> &amp; </a:t>
            </a:r>
            <a:r>
              <a:rPr lang="en-IN" sz="1600" b="1" dirty="0">
                <a:solidFill>
                  <a:schemeClr val="tx1"/>
                </a:solidFill>
                <a:latin typeface="Georgia" pitchFamily="18" charset="0"/>
              </a:rPr>
              <a:t>Amount</a:t>
            </a:r>
          </a:p>
        </p:txBody>
      </p:sp>
      <p:pic>
        <p:nvPicPr>
          <p:cNvPr id="29" name="Picture 28">
            <a:extLst>
              <a:ext uri="{FF2B5EF4-FFF2-40B4-BE49-F238E27FC236}">
                <a16:creationId xmlns:a16="http://schemas.microsoft.com/office/drawing/2014/main" id="{9451BB50-CFCD-45AD-B175-4D473362B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graphicFrame>
        <p:nvGraphicFramePr>
          <p:cNvPr id="6" name="Chart 5">
            <a:extLst>
              <a:ext uri="{FF2B5EF4-FFF2-40B4-BE49-F238E27FC236}">
                <a16:creationId xmlns:a16="http://schemas.microsoft.com/office/drawing/2014/main" id="{062D3DC5-E752-4813-AD50-7AD999E05556}"/>
              </a:ext>
            </a:extLst>
          </p:cNvPr>
          <p:cNvGraphicFramePr/>
          <p:nvPr>
            <p:extLst>
              <p:ext uri="{D42A27DB-BD31-4B8C-83A1-F6EECF244321}">
                <p14:modId xmlns:p14="http://schemas.microsoft.com/office/powerpoint/2010/main" val="2213980893"/>
              </p:ext>
            </p:extLst>
          </p:nvPr>
        </p:nvGraphicFramePr>
        <p:xfrm>
          <a:off x="1668290" y="4437710"/>
          <a:ext cx="8821915" cy="2017223"/>
        </p:xfrm>
        <a:graphic>
          <a:graphicData uri="http://schemas.openxmlformats.org/drawingml/2006/chart">
            <c:chart xmlns:c="http://schemas.openxmlformats.org/drawingml/2006/chart" xmlns:r="http://schemas.openxmlformats.org/officeDocument/2006/relationships" r:id="rId7"/>
          </a:graphicData>
        </a:graphic>
      </p:graphicFrame>
      <p:sp>
        <p:nvSpPr>
          <p:cNvPr id="30" name="Rounded Rectangle 26">
            <a:extLst>
              <a:ext uri="{FF2B5EF4-FFF2-40B4-BE49-F238E27FC236}">
                <a16:creationId xmlns:a16="http://schemas.microsoft.com/office/drawing/2014/main" id="{E74BCE92-8832-4E2B-A8C0-74213838C4FD}"/>
              </a:ext>
            </a:extLst>
          </p:cNvPr>
          <p:cNvSpPr/>
          <p:nvPr/>
        </p:nvSpPr>
        <p:spPr>
          <a:xfrm>
            <a:off x="6236500" y="1482333"/>
            <a:ext cx="1800808" cy="890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latin typeface="Georgia" pitchFamily="18" charset="0"/>
              </a:rPr>
              <a:t>Payment instructions </a:t>
            </a:r>
          </a:p>
          <a:p>
            <a:pPr algn="ctr"/>
            <a:r>
              <a:rPr lang="en-IN" sz="1400" dirty="0">
                <a:solidFill>
                  <a:schemeClr val="tx1"/>
                </a:solidFill>
                <a:latin typeface="Georgia" pitchFamily="18" charset="0"/>
              </a:rPr>
              <a:t>Using </a:t>
            </a:r>
          </a:p>
          <a:p>
            <a:pPr algn="ctr"/>
            <a:r>
              <a:rPr lang="en-IN" sz="1400" b="1" dirty="0">
                <a:solidFill>
                  <a:schemeClr val="tx1"/>
                </a:solidFill>
                <a:latin typeface="Georgia" pitchFamily="18" charset="0"/>
              </a:rPr>
              <a:t>Aadhaar </a:t>
            </a:r>
            <a:r>
              <a:rPr lang="en-IN" sz="1400" dirty="0">
                <a:solidFill>
                  <a:schemeClr val="tx1"/>
                </a:solidFill>
                <a:latin typeface="Georgia" pitchFamily="18" charset="0"/>
              </a:rPr>
              <a:t> &amp; </a:t>
            </a:r>
            <a:r>
              <a:rPr lang="en-IN" sz="1400" b="1" dirty="0">
                <a:solidFill>
                  <a:schemeClr val="tx1"/>
                </a:solidFill>
                <a:latin typeface="Georgia" pitchFamily="18" charset="0"/>
              </a:rPr>
              <a:t>Amount</a:t>
            </a:r>
          </a:p>
        </p:txBody>
      </p:sp>
    </p:spTree>
    <p:extLst>
      <p:ext uri="{BB962C8B-B14F-4D97-AF65-F5344CB8AC3E}">
        <p14:creationId xmlns:p14="http://schemas.microsoft.com/office/powerpoint/2010/main" val="32382635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2E221D-19A5-45A2-8805-A953E42D5C0E}"/>
              </a:ext>
            </a:extLst>
          </p:cNvPr>
          <p:cNvSpPr>
            <a:spLocks noGrp="1"/>
          </p:cNvSpPr>
          <p:nvPr>
            <p:ph type="title"/>
          </p:nvPr>
        </p:nvSpPr>
        <p:spPr>
          <a:xfrm>
            <a:off x="2935332" y="366266"/>
            <a:ext cx="7409450" cy="557338"/>
          </a:xfrm>
        </p:spPr>
        <p:txBody>
          <a:bodyPr>
            <a:normAutofit fontScale="90000"/>
          </a:bodyPr>
          <a:lstStyle/>
          <a:p>
            <a:r>
              <a:rPr lang="en-US" sz="2600" b="1" dirty="0">
                <a:solidFill>
                  <a:schemeClr val="accent2">
                    <a:lumMod val="75000"/>
                  </a:schemeClr>
                </a:solidFill>
                <a:latin typeface="Georgia" panose="02040502050405020303" pitchFamily="18" charset="0"/>
              </a:rPr>
              <a:t>Aadhaar enabled Payment System (</a:t>
            </a:r>
            <a:r>
              <a:rPr lang="en-US" sz="2600" b="1" dirty="0" err="1">
                <a:solidFill>
                  <a:schemeClr val="accent2">
                    <a:lumMod val="75000"/>
                  </a:schemeClr>
                </a:solidFill>
                <a:latin typeface="Georgia" panose="02040502050405020303" pitchFamily="18" charset="0"/>
              </a:rPr>
              <a:t>AePS</a:t>
            </a:r>
            <a:r>
              <a:rPr lang="en-US" sz="2600" b="1" dirty="0">
                <a:solidFill>
                  <a:schemeClr val="accent2">
                    <a:lumMod val="75000"/>
                  </a:schemeClr>
                </a:solidFill>
                <a:latin typeface="Georgia" panose="02040502050405020303" pitchFamily="18" charset="0"/>
              </a:rPr>
              <a:t>) (6/7)</a:t>
            </a:r>
          </a:p>
        </p:txBody>
      </p:sp>
      <p:sp>
        <p:nvSpPr>
          <p:cNvPr id="10" name="Content Placeholder 2"/>
          <p:cNvSpPr>
            <a:spLocks noGrp="1"/>
          </p:cNvSpPr>
          <p:nvPr>
            <p:ph idx="1"/>
          </p:nvPr>
        </p:nvSpPr>
        <p:spPr>
          <a:xfrm>
            <a:off x="1123950" y="1464731"/>
            <a:ext cx="9963150" cy="5006690"/>
          </a:xfrm>
        </p:spPr>
        <p:txBody>
          <a:bodyPr>
            <a:noAutofit/>
          </a:bodyPr>
          <a:lstStyle/>
          <a:p>
            <a:pPr marL="355600" indent="-355600" algn="just">
              <a:lnSpc>
                <a:spcPct val="100000"/>
              </a:lnSpc>
              <a:spcBef>
                <a:spcPts val="300"/>
              </a:spcBef>
              <a:spcAft>
                <a:spcPts val="300"/>
              </a:spcAft>
            </a:pPr>
            <a:r>
              <a:rPr lang="en-IN" sz="1800" dirty="0">
                <a:latin typeface="Georgia" pitchFamily="18" charset="0"/>
              </a:rPr>
              <a:t>Micro ATMs (low cost ATM devices) are used by Business Correspondents to deliver basic banking services at last mile especially in areas without </a:t>
            </a:r>
            <a:r>
              <a:rPr lang="en-IN" sz="1800" i="1" dirty="0">
                <a:latin typeface="Georgia" pitchFamily="18" charset="0"/>
              </a:rPr>
              <a:t>brick and mortar bank</a:t>
            </a:r>
            <a:r>
              <a:rPr lang="en-IN" sz="1800" dirty="0">
                <a:latin typeface="Georgia" pitchFamily="18" charset="0"/>
              </a:rPr>
              <a:t> branch or ATM facility.</a:t>
            </a:r>
          </a:p>
          <a:p>
            <a:pPr marL="812800" lvl="1" indent="-355600" algn="just">
              <a:lnSpc>
                <a:spcPct val="100000"/>
              </a:lnSpc>
              <a:spcBef>
                <a:spcPts val="300"/>
              </a:spcBef>
              <a:spcAft>
                <a:spcPts val="300"/>
              </a:spcAft>
            </a:pPr>
            <a:r>
              <a:rPr lang="en-IN" sz="1400" dirty="0">
                <a:latin typeface="Georgia" pitchFamily="18" charset="0"/>
              </a:rPr>
              <a:t>Aadhaar-based Cash Withdrawal, </a:t>
            </a:r>
          </a:p>
          <a:p>
            <a:pPr marL="812800" lvl="1" indent="-355600" algn="just">
              <a:lnSpc>
                <a:spcPct val="100000"/>
              </a:lnSpc>
              <a:spcBef>
                <a:spcPts val="300"/>
              </a:spcBef>
              <a:spcAft>
                <a:spcPts val="300"/>
              </a:spcAft>
            </a:pPr>
            <a:r>
              <a:rPr lang="en-IN" sz="1400" dirty="0">
                <a:latin typeface="Georgia" pitchFamily="18" charset="0"/>
              </a:rPr>
              <a:t>Balance Enquiry,</a:t>
            </a:r>
          </a:p>
          <a:p>
            <a:pPr marL="812800" lvl="1" indent="-355600" algn="just">
              <a:lnSpc>
                <a:spcPct val="100000"/>
              </a:lnSpc>
              <a:spcBef>
                <a:spcPts val="300"/>
              </a:spcBef>
              <a:spcAft>
                <a:spcPts val="300"/>
              </a:spcAft>
            </a:pPr>
            <a:r>
              <a:rPr lang="en-IN" sz="1400" dirty="0">
                <a:latin typeface="Georgia" pitchFamily="18" charset="0"/>
              </a:rPr>
              <a:t>Fund Transfer, </a:t>
            </a:r>
          </a:p>
          <a:p>
            <a:pPr marL="812800" lvl="1" indent="-355600" algn="just">
              <a:lnSpc>
                <a:spcPct val="100000"/>
              </a:lnSpc>
              <a:spcBef>
                <a:spcPts val="300"/>
              </a:spcBef>
              <a:spcAft>
                <a:spcPts val="300"/>
              </a:spcAft>
            </a:pPr>
            <a:r>
              <a:rPr lang="en-IN" sz="1400" dirty="0">
                <a:latin typeface="Georgia" pitchFamily="18" charset="0"/>
              </a:rPr>
              <a:t>Mini Statement</a:t>
            </a:r>
          </a:p>
          <a:p>
            <a:pPr marL="457200" lvl="1" indent="0" algn="just">
              <a:lnSpc>
                <a:spcPct val="100000"/>
              </a:lnSpc>
              <a:spcBef>
                <a:spcPts val="300"/>
              </a:spcBef>
              <a:spcAft>
                <a:spcPts val="300"/>
              </a:spcAft>
              <a:buNone/>
            </a:pPr>
            <a:endParaRPr lang="en-IN" sz="1400" dirty="0">
              <a:latin typeface="Georgia" pitchFamily="18" charset="0"/>
            </a:endParaRPr>
          </a:p>
          <a:p>
            <a:pPr marL="355600" indent="-355600" algn="just">
              <a:lnSpc>
                <a:spcPct val="100000"/>
              </a:lnSpc>
              <a:spcBef>
                <a:spcPts val="300"/>
              </a:spcBef>
              <a:spcAft>
                <a:spcPts val="300"/>
              </a:spcAft>
            </a:pPr>
            <a:r>
              <a:rPr lang="en-IN" sz="1800" dirty="0">
                <a:latin typeface="Georgia" pitchFamily="18" charset="0"/>
              </a:rPr>
              <a:t>1.74 </a:t>
            </a:r>
            <a:r>
              <a:rPr lang="en-IN" sz="1800" dirty="0" err="1">
                <a:latin typeface="Georgia" pitchFamily="18" charset="0"/>
              </a:rPr>
              <a:t>mn</a:t>
            </a:r>
            <a:r>
              <a:rPr lang="en-IN" sz="1800" dirty="0">
                <a:latin typeface="Georgia" pitchFamily="18" charset="0"/>
              </a:rPr>
              <a:t> inter-operable Micro-ATMs (April 2024)</a:t>
            </a:r>
          </a:p>
          <a:p>
            <a:pPr marL="355600" indent="-355600" algn="just">
              <a:lnSpc>
                <a:spcPct val="100000"/>
              </a:lnSpc>
              <a:spcBef>
                <a:spcPts val="300"/>
              </a:spcBef>
              <a:spcAft>
                <a:spcPts val="300"/>
              </a:spcAft>
            </a:pPr>
            <a:endParaRPr lang="en-IN" sz="1800" dirty="0">
              <a:latin typeface="Georgia" pitchFamily="18" charset="0"/>
            </a:endParaRPr>
          </a:p>
          <a:p>
            <a:pPr marL="355600" indent="-355600" algn="just">
              <a:lnSpc>
                <a:spcPct val="100000"/>
              </a:lnSpc>
              <a:spcBef>
                <a:spcPts val="300"/>
              </a:spcBef>
              <a:spcAft>
                <a:spcPts val="300"/>
              </a:spcAft>
            </a:pPr>
            <a:r>
              <a:rPr lang="en-IN" sz="1800" dirty="0" err="1">
                <a:latin typeface="Georgia" pitchFamily="18" charset="0"/>
              </a:rPr>
              <a:t>Aadhaar</a:t>
            </a:r>
            <a:r>
              <a:rPr lang="en-IN" sz="1800" dirty="0">
                <a:latin typeface="Georgia" pitchFamily="18" charset="0"/>
              </a:rPr>
              <a:t>-based </a:t>
            </a:r>
            <a:r>
              <a:rPr lang="en-IN" sz="1800" dirty="0" err="1">
                <a:latin typeface="Georgia" pitchFamily="18" charset="0"/>
              </a:rPr>
              <a:t>eKYC</a:t>
            </a:r>
            <a:r>
              <a:rPr lang="en-IN" sz="1800" dirty="0">
                <a:latin typeface="Georgia" pitchFamily="18" charset="0"/>
              </a:rPr>
              <a:t> (auto-population of individual details from Aadhaar database) facility for opening bank account [</a:t>
            </a:r>
            <a:r>
              <a:rPr lang="en-US" sz="1800" dirty="0">
                <a:latin typeface="Georgia" pitchFamily="18" charset="0"/>
              </a:rPr>
              <a:t>brought down KYC cost by more than 99.5%</a:t>
            </a:r>
            <a:r>
              <a:rPr lang="en-IN" sz="1800" dirty="0">
                <a:latin typeface="Georgia" pitchFamily="18" charset="0"/>
              </a:rPr>
              <a:t>]</a:t>
            </a:r>
          </a:p>
          <a:p>
            <a:pPr marL="355600" indent="-355600" algn="just">
              <a:lnSpc>
                <a:spcPct val="100000"/>
              </a:lnSpc>
              <a:spcBef>
                <a:spcPts val="300"/>
              </a:spcBef>
              <a:spcAft>
                <a:spcPts val="300"/>
              </a:spcAft>
            </a:pPr>
            <a:endParaRPr lang="en-IN" sz="1800" dirty="0">
              <a:latin typeface="Georgia" pitchFamily="18" charset="0"/>
            </a:endParaRPr>
          </a:p>
          <a:p>
            <a:pPr marL="355600" indent="-355600" algn="just">
              <a:lnSpc>
                <a:spcPct val="100000"/>
              </a:lnSpc>
              <a:spcBef>
                <a:spcPts val="300"/>
              </a:spcBef>
              <a:spcAft>
                <a:spcPts val="300"/>
              </a:spcAft>
            </a:pPr>
            <a:r>
              <a:rPr lang="en-IN" sz="1800" b="1" dirty="0">
                <a:latin typeface="Georgia" pitchFamily="18" charset="0"/>
              </a:rPr>
              <a:t>Low value transactions</a:t>
            </a:r>
            <a:r>
              <a:rPr lang="en-IN" sz="1800" dirty="0">
                <a:latin typeface="Georgia" pitchFamily="18" charset="0"/>
              </a:rPr>
              <a:t>: </a:t>
            </a:r>
            <a:r>
              <a:rPr lang="en-IN" sz="1800" b="1" dirty="0">
                <a:latin typeface="Georgia" pitchFamily="18" charset="0"/>
              </a:rPr>
              <a:t>₹ 10,000 (US$120) </a:t>
            </a:r>
            <a:r>
              <a:rPr lang="en-IN" sz="1800" dirty="0">
                <a:latin typeface="Georgia" pitchFamily="18" charset="0"/>
              </a:rPr>
              <a:t>limit for single AEPS transaction; bank-specific daily limits</a:t>
            </a:r>
          </a:p>
          <a:p>
            <a:pPr marL="355600" indent="-355600" algn="just">
              <a:lnSpc>
                <a:spcPct val="100000"/>
              </a:lnSpc>
              <a:spcBef>
                <a:spcPts val="300"/>
              </a:spcBef>
              <a:spcAft>
                <a:spcPts val="300"/>
              </a:spcAft>
            </a:pPr>
            <a:endParaRPr lang="en-IN" sz="1800" dirty="0">
              <a:solidFill>
                <a:prstClr val="black"/>
              </a:solidFill>
              <a:latin typeface="Georgia" pitchFamily="18" charset="0"/>
            </a:endParaRPr>
          </a:p>
          <a:p>
            <a:pPr marL="0" indent="0" algn="just">
              <a:lnSpc>
                <a:spcPct val="100000"/>
              </a:lnSpc>
              <a:spcBef>
                <a:spcPts val="300"/>
              </a:spcBef>
              <a:spcAft>
                <a:spcPts val="300"/>
              </a:spcAft>
              <a:buNone/>
            </a:pPr>
            <a:endParaRPr lang="en-IN" sz="1800" dirty="0">
              <a:solidFill>
                <a:prstClr val="black"/>
              </a:solidFill>
              <a:latin typeface="Georgia" pitchFamily="18" charset="0"/>
            </a:endParaRPr>
          </a:p>
        </p:txBody>
      </p:sp>
      <p:sp>
        <p:nvSpPr>
          <p:cNvPr id="4" name="Slide Number Placeholder 3"/>
          <p:cNvSpPr>
            <a:spLocks noGrp="1"/>
          </p:cNvSpPr>
          <p:nvPr>
            <p:ph type="sldNum" sz="quarter" idx="12"/>
          </p:nvPr>
        </p:nvSpPr>
        <p:spPr/>
        <p:txBody>
          <a:bodyPr/>
          <a:lstStyle/>
          <a:p>
            <a:fld id="{CC3A53C5-5DF4-46B6-93FB-1F989BF1F341}" type="slidenum">
              <a:rPr lang="en-US" smtClean="0"/>
              <a:pPr/>
              <a:t>16</a:t>
            </a:fld>
            <a:endParaRPr lang="en-US"/>
          </a:p>
        </p:txBody>
      </p:sp>
      <p:sp>
        <p:nvSpPr>
          <p:cNvPr id="9222" name="AutoShape 6" descr="micro atm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 name="Picture 10">
            <a:extLst>
              <a:ext uri="{FF2B5EF4-FFF2-40B4-BE49-F238E27FC236}">
                <a16:creationId xmlns:a16="http://schemas.microsoft.com/office/drawing/2014/main" id="{0BC1AF29-087B-4DDF-9A5E-1918184AA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spTree>
    <p:extLst>
      <p:ext uri="{BB962C8B-B14F-4D97-AF65-F5344CB8AC3E}">
        <p14:creationId xmlns:p14="http://schemas.microsoft.com/office/powerpoint/2010/main" val="22820544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87DA37CA-4607-44BA-A37A-0A3F8787F4B6}"/>
              </a:ext>
            </a:extLst>
          </p:cNvPr>
          <p:cNvSpPr>
            <a:spLocks noGrp="1"/>
          </p:cNvSpPr>
          <p:nvPr>
            <p:ph type="title"/>
          </p:nvPr>
        </p:nvSpPr>
        <p:spPr>
          <a:xfrm>
            <a:off x="2935332" y="366266"/>
            <a:ext cx="7409450" cy="557338"/>
          </a:xfrm>
        </p:spPr>
        <p:txBody>
          <a:bodyPr>
            <a:normAutofit fontScale="90000"/>
          </a:bodyPr>
          <a:lstStyle/>
          <a:p>
            <a:r>
              <a:rPr lang="en-US" sz="2600" b="1" dirty="0">
                <a:solidFill>
                  <a:schemeClr val="accent2">
                    <a:lumMod val="75000"/>
                  </a:schemeClr>
                </a:solidFill>
                <a:latin typeface="Georgia" panose="02040502050405020303" pitchFamily="18" charset="0"/>
              </a:rPr>
              <a:t>Aadhaar enabled Payment System (</a:t>
            </a:r>
            <a:r>
              <a:rPr lang="en-US" sz="2600" b="1" dirty="0" err="1">
                <a:solidFill>
                  <a:schemeClr val="accent2">
                    <a:lumMod val="75000"/>
                  </a:schemeClr>
                </a:solidFill>
                <a:latin typeface="Georgia" panose="02040502050405020303" pitchFamily="18" charset="0"/>
              </a:rPr>
              <a:t>AePS</a:t>
            </a:r>
            <a:r>
              <a:rPr lang="en-US" sz="2600" b="1" dirty="0">
                <a:solidFill>
                  <a:schemeClr val="accent2">
                    <a:lumMod val="75000"/>
                  </a:schemeClr>
                </a:solidFill>
                <a:latin typeface="Georgia" panose="02040502050405020303" pitchFamily="18" charset="0"/>
              </a:rPr>
              <a:t>) (7/7)</a:t>
            </a:r>
          </a:p>
        </p:txBody>
      </p:sp>
      <p:sp>
        <p:nvSpPr>
          <p:cNvPr id="4" name="Slide Number Placeholder 3"/>
          <p:cNvSpPr>
            <a:spLocks noGrp="1"/>
          </p:cNvSpPr>
          <p:nvPr>
            <p:ph type="sldNum" sz="quarter" idx="12"/>
          </p:nvPr>
        </p:nvSpPr>
        <p:spPr/>
        <p:txBody>
          <a:bodyPr/>
          <a:lstStyle/>
          <a:p>
            <a:fld id="{CC3A53C5-5DF4-46B6-93FB-1F989BF1F341}" type="slidenum">
              <a:rPr lang="en-US" smtClean="0"/>
              <a:pPr/>
              <a:t>17</a:t>
            </a:fld>
            <a:endParaRPr lang="en-US"/>
          </a:p>
        </p:txBody>
      </p:sp>
      <p:grpSp>
        <p:nvGrpSpPr>
          <p:cNvPr id="3" name="Group 47"/>
          <p:cNvGrpSpPr/>
          <p:nvPr/>
        </p:nvGrpSpPr>
        <p:grpSpPr>
          <a:xfrm>
            <a:off x="1422232" y="1454986"/>
            <a:ext cx="9164180" cy="4918547"/>
            <a:chOff x="-109109" y="1437804"/>
            <a:chExt cx="9164180" cy="4918547"/>
          </a:xfrm>
        </p:grpSpPr>
        <p:sp>
          <p:nvSpPr>
            <p:cNvPr id="37" name="Rounded Rectangle 36"/>
            <p:cNvSpPr/>
            <p:nvPr/>
          </p:nvSpPr>
          <p:spPr>
            <a:xfrm>
              <a:off x="75244" y="1437804"/>
              <a:ext cx="2467656" cy="4918547"/>
            </a:xfrm>
            <a:prstGeom prst="roundRect">
              <a:avLst/>
            </a:prstGeom>
            <a:solidFill>
              <a:schemeClr val="accent4">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12" descr="Person people icon clipart kid"/>
            <p:cNvPicPr>
              <a:picLocks noChangeAspect="1" noChangeArrowheads="1"/>
            </p:cNvPicPr>
            <p:nvPr/>
          </p:nvPicPr>
          <p:blipFill>
            <a:blip r:embed="rId2"/>
            <a:srcRect/>
            <a:stretch>
              <a:fillRect/>
            </a:stretch>
          </p:blipFill>
          <p:spPr bwMode="auto">
            <a:xfrm>
              <a:off x="1121621" y="1852667"/>
              <a:ext cx="586314" cy="755722"/>
            </a:xfrm>
            <a:prstGeom prst="rect">
              <a:avLst/>
            </a:prstGeom>
            <a:noFill/>
          </p:spPr>
        </p:pic>
        <p:pic>
          <p:nvPicPr>
            <p:cNvPr id="6" name="Picture 8" descr="https://moneyexcel.com/wp-content/uploads/2016/11/micro-atm.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33" b="90000" l="4000" r="90000"/>
                      </a14:imgEffect>
                    </a14:imgLayer>
                  </a14:imgProps>
                </a:ext>
              </a:extLst>
            </a:blip>
            <a:srcRect/>
            <a:stretch>
              <a:fillRect/>
            </a:stretch>
          </p:blipFill>
          <p:spPr bwMode="auto">
            <a:xfrm rot="2957189">
              <a:off x="57486" y="4426235"/>
              <a:ext cx="965296" cy="965296"/>
            </a:xfrm>
            <a:prstGeom prst="rect">
              <a:avLst/>
            </a:prstGeom>
            <a:noFill/>
          </p:spPr>
        </p:pic>
        <p:pic>
          <p:nvPicPr>
            <p:cNvPr id="1026" name="Picture 2" descr="Shop or store, supermarket vector icons set Stock Vector - 30493820"/>
            <p:cNvPicPr>
              <a:picLocks noChangeAspect="1" noChangeArrowheads="1"/>
            </p:cNvPicPr>
            <p:nvPr/>
          </p:nvPicPr>
          <p:blipFill rotWithShape="1">
            <a:blip r:embed="rId5"/>
            <a:srcRect l="5353" t="6007" r="68740" b="68842"/>
            <a:stretch/>
          </p:blipFill>
          <p:spPr bwMode="auto">
            <a:xfrm>
              <a:off x="764662" y="4369870"/>
              <a:ext cx="1110437" cy="1078029"/>
            </a:xfrm>
            <a:prstGeom prst="rect">
              <a:avLst/>
            </a:prstGeom>
            <a:noFill/>
          </p:spPr>
        </p:pic>
        <p:sp>
          <p:nvSpPr>
            <p:cNvPr id="8" name="Rounded Rectangle 7"/>
            <p:cNvSpPr/>
            <p:nvPr/>
          </p:nvSpPr>
          <p:spPr>
            <a:xfrm>
              <a:off x="314327" y="5550876"/>
              <a:ext cx="1992429" cy="380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Business Correspondent (BC) with micro-ATM</a:t>
              </a:r>
            </a:p>
          </p:txBody>
        </p:sp>
        <p:pic>
          <p:nvPicPr>
            <p:cNvPr id="9" name="Picture 20" descr="Related image"/>
            <p:cNvPicPr>
              <a:picLocks noChangeAspect="1" noChangeArrowheads="1"/>
            </p:cNvPicPr>
            <p:nvPr/>
          </p:nvPicPr>
          <p:blipFill>
            <a:blip r:embed="rId6"/>
            <a:srcRect l="72047" t="70007" r="8640" b="10905"/>
            <a:stretch>
              <a:fillRect/>
            </a:stretch>
          </p:blipFill>
          <p:spPr bwMode="auto">
            <a:xfrm>
              <a:off x="3365069" y="3957611"/>
              <a:ext cx="1112867" cy="1098812"/>
            </a:xfrm>
            <a:prstGeom prst="rect">
              <a:avLst/>
            </a:prstGeom>
            <a:noFill/>
          </p:spPr>
        </p:pic>
        <p:sp>
          <p:nvSpPr>
            <p:cNvPr id="10" name="Rounded Rectangle 9"/>
            <p:cNvSpPr/>
            <p:nvPr/>
          </p:nvSpPr>
          <p:spPr>
            <a:xfrm>
              <a:off x="3268820" y="5040404"/>
              <a:ext cx="1215532" cy="362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BC’s Bank</a:t>
              </a:r>
            </a:p>
          </p:txBody>
        </p:sp>
        <p:pic>
          <p:nvPicPr>
            <p:cNvPr id="11" name="Picture 20" descr="Related image"/>
            <p:cNvPicPr>
              <a:picLocks noChangeAspect="1" noChangeArrowheads="1"/>
            </p:cNvPicPr>
            <p:nvPr/>
          </p:nvPicPr>
          <p:blipFill>
            <a:blip r:embed="rId6"/>
            <a:srcRect l="72047" t="70007" r="8640" b="10905"/>
            <a:stretch>
              <a:fillRect/>
            </a:stretch>
          </p:blipFill>
          <p:spPr bwMode="auto">
            <a:xfrm>
              <a:off x="3365419" y="2023460"/>
              <a:ext cx="1112867" cy="1098812"/>
            </a:xfrm>
            <a:prstGeom prst="rect">
              <a:avLst/>
            </a:prstGeom>
            <a:noFill/>
          </p:spPr>
        </p:pic>
        <p:sp>
          <p:nvSpPr>
            <p:cNvPr id="12" name="Rounded Rectangle 11"/>
            <p:cNvSpPr/>
            <p:nvPr/>
          </p:nvSpPr>
          <p:spPr>
            <a:xfrm>
              <a:off x="3269169" y="1681714"/>
              <a:ext cx="1215532" cy="3628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Beneficiary Bank</a:t>
              </a:r>
            </a:p>
          </p:txBody>
        </p:sp>
        <p:pic>
          <p:nvPicPr>
            <p:cNvPr id="13" name="Picture 2" descr="Image result for office building clipart"/>
            <p:cNvPicPr>
              <a:picLocks noChangeAspect="1" noChangeArrowheads="1"/>
            </p:cNvPicPr>
            <p:nvPr/>
          </p:nvPicPr>
          <p:blipFill>
            <a:blip r:embed="rId7"/>
            <a:srcRect l="21503" r="21234"/>
            <a:stretch>
              <a:fillRect/>
            </a:stretch>
          </p:blipFill>
          <p:spPr bwMode="auto">
            <a:xfrm>
              <a:off x="5601049" y="2806792"/>
              <a:ext cx="1068405" cy="1761425"/>
            </a:xfrm>
            <a:prstGeom prst="rect">
              <a:avLst/>
            </a:prstGeom>
            <a:noFill/>
          </p:spPr>
        </p:pic>
        <p:sp>
          <p:nvSpPr>
            <p:cNvPr id="14" name="Rounded Rectangle 13"/>
            <p:cNvSpPr/>
            <p:nvPr/>
          </p:nvSpPr>
          <p:spPr>
            <a:xfrm>
              <a:off x="7843907" y="2483314"/>
              <a:ext cx="1211164" cy="23389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latin typeface="Georgia" pitchFamily="18" charset="0"/>
                </a:rPr>
                <a:t>UIDAI </a:t>
              </a:r>
            </a:p>
            <a:p>
              <a:pPr algn="ctr"/>
              <a:r>
                <a:rPr lang="en-IN" sz="1200" b="1" dirty="0">
                  <a:solidFill>
                    <a:schemeClr val="tx1"/>
                  </a:solidFill>
                  <a:latin typeface="Georgia" pitchFamily="18" charset="0"/>
                </a:rPr>
                <a:t>Central Identities Data Repository (CIDR)</a:t>
              </a:r>
            </a:p>
            <a:p>
              <a:pPr algn="ctr"/>
              <a:endParaRPr lang="en-IN" sz="1200" b="1" dirty="0">
                <a:solidFill>
                  <a:schemeClr val="tx1"/>
                </a:solidFill>
                <a:latin typeface="Georgia" pitchFamily="18" charset="0"/>
              </a:endParaRPr>
            </a:p>
            <a:p>
              <a:pPr algn="ctr"/>
              <a:endParaRPr lang="en-IN" sz="1200" b="1" dirty="0">
                <a:solidFill>
                  <a:schemeClr val="tx1"/>
                </a:solidFill>
                <a:latin typeface="Georgia" pitchFamily="18" charset="0"/>
              </a:endParaRPr>
            </a:p>
            <a:p>
              <a:pPr algn="ctr"/>
              <a:endParaRPr lang="en-IN" sz="1200" b="1" dirty="0">
                <a:solidFill>
                  <a:schemeClr val="tx1"/>
                </a:solidFill>
                <a:latin typeface="Georgia" pitchFamily="18" charset="0"/>
              </a:endParaRPr>
            </a:p>
            <a:p>
              <a:pPr algn="ctr"/>
              <a:endParaRPr lang="en-IN" sz="1200" b="1" dirty="0">
                <a:solidFill>
                  <a:schemeClr val="tx1"/>
                </a:solidFill>
                <a:latin typeface="Georgia" pitchFamily="18"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281" y="3924538"/>
              <a:ext cx="959856" cy="733770"/>
            </a:xfrm>
            <a:prstGeom prst="rect">
              <a:avLst/>
            </a:prstGeom>
          </p:spPr>
        </p:pic>
        <p:sp>
          <p:nvSpPr>
            <p:cNvPr id="16" name="Rounded Rectangle 15"/>
            <p:cNvSpPr/>
            <p:nvPr/>
          </p:nvSpPr>
          <p:spPr>
            <a:xfrm>
              <a:off x="418563" y="1437804"/>
              <a:ext cx="1992429" cy="380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Beneficiary</a:t>
              </a:r>
            </a:p>
          </p:txBody>
        </p:sp>
        <p:cxnSp>
          <p:nvCxnSpPr>
            <p:cNvPr id="7" name="Straight Arrow Connector 6"/>
            <p:cNvCxnSpPr/>
            <p:nvPr/>
          </p:nvCxnSpPr>
          <p:spPr>
            <a:xfrm>
              <a:off x="1167921" y="2772067"/>
              <a:ext cx="0" cy="13745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551811" y="2772067"/>
              <a:ext cx="0" cy="13745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9109" y="2870864"/>
              <a:ext cx="1419651" cy="1015663"/>
            </a:xfrm>
            <a:prstGeom prst="rect">
              <a:avLst/>
            </a:prstGeom>
            <a:noFill/>
          </p:spPr>
          <p:txBody>
            <a:bodyPr wrap="square" rtlCol="0">
              <a:spAutoFit/>
            </a:bodyPr>
            <a:lstStyle/>
            <a:p>
              <a:pPr algn="ctr"/>
              <a:r>
                <a:rPr lang="en-IN" sz="1200" i="1" dirty="0">
                  <a:latin typeface="Georgia" panose="02040502050405020303" pitchFamily="18" charset="0"/>
                </a:rPr>
                <a:t>Withdrawal Request</a:t>
              </a:r>
            </a:p>
            <a:p>
              <a:pPr algn="ctr"/>
              <a:r>
                <a:rPr lang="en-IN" sz="1200" i="1" dirty="0">
                  <a:latin typeface="Georgia" panose="02040502050405020303" pitchFamily="18" charset="0"/>
                </a:rPr>
                <a:t>&amp; Biometric authentication</a:t>
              </a:r>
            </a:p>
            <a:p>
              <a:pPr algn="ctr"/>
              <a:r>
                <a:rPr lang="en-IN" sz="1200" i="1" dirty="0">
                  <a:latin typeface="Georgia" panose="02040502050405020303" pitchFamily="18" charset="0"/>
                </a:rPr>
                <a:t>on micro-ATM</a:t>
              </a:r>
            </a:p>
          </p:txBody>
        </p:sp>
        <p:cxnSp>
          <p:nvCxnSpPr>
            <p:cNvPr id="20" name="Straight Arrow Connector 19"/>
            <p:cNvCxnSpPr/>
            <p:nvPr/>
          </p:nvCxnSpPr>
          <p:spPr>
            <a:xfrm flipV="1">
              <a:off x="2043765" y="4631849"/>
              <a:ext cx="1128733" cy="2588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01739" y="3303586"/>
              <a:ext cx="1147536" cy="276999"/>
            </a:xfrm>
            <a:prstGeom prst="rect">
              <a:avLst/>
            </a:prstGeom>
            <a:noFill/>
          </p:spPr>
          <p:txBody>
            <a:bodyPr wrap="square" rtlCol="0">
              <a:spAutoFit/>
            </a:bodyPr>
            <a:lstStyle/>
            <a:p>
              <a:pPr algn="ctr"/>
              <a:r>
                <a:rPr lang="en-IN" sz="1200" i="1" dirty="0">
                  <a:latin typeface="Georgia" panose="02040502050405020303" pitchFamily="18" charset="0"/>
                </a:rPr>
                <a:t>Cash </a:t>
              </a:r>
            </a:p>
          </p:txBody>
        </p:sp>
        <p:cxnSp>
          <p:nvCxnSpPr>
            <p:cNvPr id="23" name="Straight Arrow Connector 22"/>
            <p:cNvCxnSpPr/>
            <p:nvPr/>
          </p:nvCxnSpPr>
          <p:spPr>
            <a:xfrm flipV="1">
              <a:off x="4492620" y="4146610"/>
              <a:ext cx="908591" cy="23915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88157" y="4380505"/>
              <a:ext cx="1147536" cy="461665"/>
            </a:xfrm>
            <a:prstGeom prst="rect">
              <a:avLst/>
            </a:prstGeom>
            <a:noFill/>
          </p:spPr>
          <p:txBody>
            <a:bodyPr wrap="square" rtlCol="0">
              <a:spAutoFit/>
            </a:bodyPr>
            <a:lstStyle/>
            <a:p>
              <a:pPr algn="ctr"/>
              <a:r>
                <a:rPr lang="en-IN" sz="1200" i="1" dirty="0">
                  <a:latin typeface="Georgia" panose="02040502050405020303" pitchFamily="18" charset="0"/>
                </a:rPr>
                <a:t>NPCI </a:t>
              </a:r>
            </a:p>
            <a:p>
              <a:pPr algn="ctr"/>
              <a:r>
                <a:rPr lang="en-IN" sz="1200" i="1" dirty="0">
                  <a:latin typeface="Georgia" panose="02040502050405020303" pitchFamily="18" charset="0"/>
                </a:rPr>
                <a:t>request</a:t>
              </a:r>
            </a:p>
          </p:txBody>
        </p:sp>
        <p:sp>
          <p:nvSpPr>
            <p:cNvPr id="25" name="Rounded Rectangle 24"/>
            <p:cNvSpPr/>
            <p:nvPr/>
          </p:nvSpPr>
          <p:spPr>
            <a:xfrm>
              <a:off x="5704875" y="3469686"/>
              <a:ext cx="877905" cy="51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300" b="1" dirty="0">
                  <a:solidFill>
                    <a:schemeClr val="tx1"/>
                  </a:solidFill>
                  <a:latin typeface="Georgia" pitchFamily="18" charset="0"/>
                </a:rPr>
                <a:t>NPCI Switch</a:t>
              </a:r>
            </a:p>
          </p:txBody>
        </p:sp>
        <p:cxnSp>
          <p:nvCxnSpPr>
            <p:cNvPr id="26" name="Straight Arrow Connector 25"/>
            <p:cNvCxnSpPr/>
            <p:nvPr/>
          </p:nvCxnSpPr>
          <p:spPr>
            <a:xfrm flipV="1">
              <a:off x="6759915" y="4048573"/>
              <a:ext cx="812378" cy="65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617872" y="4148046"/>
              <a:ext cx="1210588" cy="461665"/>
            </a:xfrm>
            <a:prstGeom prst="rect">
              <a:avLst/>
            </a:prstGeom>
          </p:spPr>
          <p:txBody>
            <a:bodyPr wrap="none">
              <a:spAutoFit/>
            </a:bodyPr>
            <a:lstStyle/>
            <a:p>
              <a:pPr algn="ctr"/>
              <a:r>
                <a:rPr lang="en-IN" sz="1200" i="1" dirty="0">
                  <a:latin typeface="Georgia" panose="02040502050405020303" pitchFamily="18" charset="0"/>
                </a:rPr>
                <a:t>Authentication</a:t>
              </a:r>
            </a:p>
            <a:p>
              <a:pPr algn="ctr"/>
              <a:r>
                <a:rPr lang="en-IN" sz="1200" i="1" dirty="0">
                  <a:latin typeface="Georgia" panose="02040502050405020303" pitchFamily="18" charset="0"/>
                </a:rPr>
                <a:t>Request</a:t>
              </a:r>
            </a:p>
          </p:txBody>
        </p:sp>
        <p:cxnSp>
          <p:nvCxnSpPr>
            <p:cNvPr id="30" name="Straight Arrow Connector 29"/>
            <p:cNvCxnSpPr/>
            <p:nvPr/>
          </p:nvCxnSpPr>
          <p:spPr>
            <a:xfrm flipH="1" flipV="1">
              <a:off x="6761247" y="3456771"/>
              <a:ext cx="812378" cy="65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618188" y="2969409"/>
              <a:ext cx="1210588" cy="461665"/>
            </a:xfrm>
            <a:prstGeom prst="rect">
              <a:avLst/>
            </a:prstGeom>
          </p:spPr>
          <p:txBody>
            <a:bodyPr wrap="none">
              <a:spAutoFit/>
            </a:bodyPr>
            <a:lstStyle/>
            <a:p>
              <a:pPr algn="ctr"/>
              <a:r>
                <a:rPr lang="en-IN" sz="1200" i="1" dirty="0">
                  <a:latin typeface="Georgia" panose="02040502050405020303" pitchFamily="18" charset="0"/>
                </a:rPr>
                <a:t>Authentication</a:t>
              </a:r>
            </a:p>
            <a:p>
              <a:pPr algn="ctr"/>
              <a:r>
                <a:rPr lang="en-IN" sz="1200" i="1" dirty="0">
                  <a:latin typeface="Georgia" panose="02040502050405020303" pitchFamily="18" charset="0"/>
                </a:rPr>
                <a:t>Response</a:t>
              </a:r>
            </a:p>
          </p:txBody>
        </p:sp>
        <p:cxnSp>
          <p:nvCxnSpPr>
            <p:cNvPr id="32" name="Straight Arrow Connector 31"/>
            <p:cNvCxnSpPr/>
            <p:nvPr/>
          </p:nvCxnSpPr>
          <p:spPr>
            <a:xfrm flipH="1" flipV="1">
              <a:off x="4526862" y="2713528"/>
              <a:ext cx="901367" cy="2141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26862" y="1888839"/>
              <a:ext cx="1465331" cy="830997"/>
            </a:xfrm>
            <a:prstGeom prst="rect">
              <a:avLst/>
            </a:prstGeom>
            <a:noFill/>
          </p:spPr>
          <p:txBody>
            <a:bodyPr wrap="square" rtlCol="0">
              <a:spAutoFit/>
            </a:bodyPr>
            <a:lstStyle/>
            <a:p>
              <a:pPr algn="ctr"/>
              <a:r>
                <a:rPr lang="en-IN" sz="1200" i="1" dirty="0">
                  <a:latin typeface="Georgia" panose="02040502050405020303" pitchFamily="18" charset="0"/>
                </a:rPr>
                <a:t>Debit Customer A/c if authentication successful  </a:t>
              </a:r>
            </a:p>
          </p:txBody>
        </p:sp>
        <p:sp>
          <p:nvSpPr>
            <p:cNvPr id="36" name="TextBox 35"/>
            <p:cNvSpPr txBox="1"/>
            <p:nvPr/>
          </p:nvSpPr>
          <p:spPr>
            <a:xfrm>
              <a:off x="2237397" y="4788821"/>
              <a:ext cx="1147536" cy="830997"/>
            </a:xfrm>
            <a:prstGeom prst="rect">
              <a:avLst/>
            </a:prstGeom>
            <a:noFill/>
          </p:spPr>
          <p:txBody>
            <a:bodyPr wrap="square" rtlCol="0">
              <a:spAutoFit/>
            </a:bodyPr>
            <a:lstStyle/>
            <a:p>
              <a:pPr algn="ctr"/>
              <a:r>
                <a:rPr lang="en-IN" sz="1200" i="1" dirty="0">
                  <a:latin typeface="Georgia" panose="02040502050405020303" pitchFamily="18" charset="0"/>
                </a:rPr>
                <a:t>Money Transfer request &amp; Biometrics</a:t>
              </a:r>
            </a:p>
          </p:txBody>
        </p:sp>
        <p:sp>
          <p:nvSpPr>
            <p:cNvPr id="34" name="Oval 33"/>
            <p:cNvSpPr/>
            <p:nvPr/>
          </p:nvSpPr>
          <p:spPr>
            <a:xfrm>
              <a:off x="475302" y="2594021"/>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1</a:t>
              </a:r>
              <a:endParaRPr lang="en-IN" dirty="0"/>
            </a:p>
          </p:txBody>
        </p:sp>
        <p:sp>
          <p:nvSpPr>
            <p:cNvPr id="38" name="Oval 37"/>
            <p:cNvSpPr/>
            <p:nvPr/>
          </p:nvSpPr>
          <p:spPr>
            <a:xfrm>
              <a:off x="2723157" y="5676615"/>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2</a:t>
              </a:r>
              <a:endParaRPr lang="en-IN" dirty="0"/>
            </a:p>
          </p:txBody>
        </p:sp>
        <p:sp>
          <p:nvSpPr>
            <p:cNvPr id="39" name="Oval 38"/>
            <p:cNvSpPr/>
            <p:nvPr/>
          </p:nvSpPr>
          <p:spPr>
            <a:xfrm>
              <a:off x="4846267" y="4900542"/>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3</a:t>
              </a:r>
              <a:endParaRPr lang="en-IN" dirty="0"/>
            </a:p>
          </p:txBody>
        </p:sp>
        <p:sp>
          <p:nvSpPr>
            <p:cNvPr id="40" name="Oval 39"/>
            <p:cNvSpPr/>
            <p:nvPr/>
          </p:nvSpPr>
          <p:spPr>
            <a:xfrm>
              <a:off x="7103167" y="4644445"/>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4</a:t>
              </a:r>
              <a:endParaRPr lang="en-IN" dirty="0"/>
            </a:p>
          </p:txBody>
        </p:sp>
        <p:sp>
          <p:nvSpPr>
            <p:cNvPr id="41" name="Oval 40"/>
            <p:cNvSpPr/>
            <p:nvPr/>
          </p:nvSpPr>
          <p:spPr>
            <a:xfrm>
              <a:off x="7091538" y="2589936"/>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5</a:t>
              </a:r>
              <a:endParaRPr lang="en-IN" dirty="0"/>
            </a:p>
          </p:txBody>
        </p:sp>
        <p:sp>
          <p:nvSpPr>
            <p:cNvPr id="42" name="Oval 41"/>
            <p:cNvSpPr/>
            <p:nvPr/>
          </p:nvSpPr>
          <p:spPr>
            <a:xfrm>
              <a:off x="5169896" y="1641826"/>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6</a:t>
              </a:r>
              <a:endParaRPr lang="en-IN" dirty="0"/>
            </a:p>
          </p:txBody>
        </p:sp>
        <p:sp>
          <p:nvSpPr>
            <p:cNvPr id="43" name="Oval 42"/>
            <p:cNvSpPr/>
            <p:nvPr/>
          </p:nvSpPr>
          <p:spPr>
            <a:xfrm>
              <a:off x="1746848" y="2989047"/>
              <a:ext cx="231315" cy="288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7</a:t>
              </a:r>
              <a:endParaRPr lang="en-IN" dirty="0"/>
            </a:p>
          </p:txBody>
        </p:sp>
      </p:grpSp>
      <p:pic>
        <p:nvPicPr>
          <p:cNvPr id="48" name="Picture 47">
            <a:extLst>
              <a:ext uri="{FF2B5EF4-FFF2-40B4-BE49-F238E27FC236}">
                <a16:creationId xmlns:a16="http://schemas.microsoft.com/office/drawing/2014/main" id="{0752C175-53AC-4478-863C-DC8AE6B21D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8285" y="109946"/>
            <a:ext cx="1241268" cy="928728"/>
          </a:xfrm>
          <a:prstGeom prst="rect">
            <a:avLst/>
          </a:prstGeom>
        </p:spPr>
      </p:pic>
      <p:sp>
        <p:nvSpPr>
          <p:cNvPr id="2" name="TextBox 1">
            <a:extLst>
              <a:ext uri="{FF2B5EF4-FFF2-40B4-BE49-F238E27FC236}">
                <a16:creationId xmlns:a16="http://schemas.microsoft.com/office/drawing/2014/main" id="{84654323-78C4-4D5C-B3EA-CB149B2B4FAD}"/>
              </a:ext>
            </a:extLst>
          </p:cNvPr>
          <p:cNvSpPr txBox="1"/>
          <p:nvPr/>
        </p:nvSpPr>
        <p:spPr>
          <a:xfrm>
            <a:off x="6370272" y="5619818"/>
            <a:ext cx="4367397" cy="369332"/>
          </a:xfrm>
          <a:prstGeom prst="rect">
            <a:avLst/>
          </a:prstGeom>
          <a:noFill/>
        </p:spPr>
        <p:txBody>
          <a:bodyPr wrap="square" rtlCol="0">
            <a:spAutoFit/>
          </a:bodyPr>
          <a:lstStyle/>
          <a:p>
            <a:r>
              <a:rPr lang="en-IN" dirty="0">
                <a:latin typeface="Georgia" panose="02040502050405020303" pitchFamily="18" charset="0"/>
              </a:rPr>
              <a:t>Process completed within few seconds!</a:t>
            </a:r>
          </a:p>
        </p:txBody>
      </p:sp>
      <p:cxnSp>
        <p:nvCxnSpPr>
          <p:cNvPr id="17" name="Straight Arrow Connector 16">
            <a:extLst>
              <a:ext uri="{FF2B5EF4-FFF2-40B4-BE49-F238E27FC236}">
                <a16:creationId xmlns:a16="http://schemas.microsoft.com/office/drawing/2014/main" id="{F0ED792A-B240-03C7-5B12-93A542DB95D8}"/>
              </a:ext>
            </a:extLst>
          </p:cNvPr>
          <p:cNvCxnSpPr>
            <a:cxnSpLocks/>
          </p:cNvCxnSpPr>
          <p:nvPr/>
        </p:nvCxnSpPr>
        <p:spPr>
          <a:xfrm flipH="1">
            <a:off x="3489258" y="2730710"/>
            <a:ext cx="1614121" cy="17752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C1298EC-4C8D-7E2A-6428-EDDEEF4BE061}"/>
              </a:ext>
            </a:extLst>
          </p:cNvPr>
          <p:cNvSpPr/>
          <p:nvPr/>
        </p:nvSpPr>
        <p:spPr>
          <a:xfrm>
            <a:off x="4030558" y="3170383"/>
            <a:ext cx="284952" cy="27699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8</a:t>
            </a:r>
            <a:endParaRPr lang="en-IN" dirty="0"/>
          </a:p>
        </p:txBody>
      </p:sp>
    </p:spTree>
    <p:extLst>
      <p:ext uri="{BB962C8B-B14F-4D97-AF65-F5344CB8AC3E}">
        <p14:creationId xmlns:p14="http://schemas.microsoft.com/office/powerpoint/2010/main" val="34839913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662" y="313526"/>
            <a:ext cx="7796463" cy="557338"/>
          </a:xfrm>
        </p:spPr>
        <p:txBody>
          <a:bodyPr/>
          <a:lstStyle/>
          <a:p>
            <a:r>
              <a:rPr lang="en-US" sz="2600" b="1" dirty="0">
                <a:solidFill>
                  <a:schemeClr val="accent2">
                    <a:lumMod val="75000"/>
                  </a:schemeClr>
                </a:solidFill>
                <a:latin typeface="Georgia" panose="02040502050405020303" pitchFamily="18" charset="0"/>
              </a:rPr>
              <a:t>Mobile (1/2)</a:t>
            </a:r>
            <a:endParaRPr lang="en-IN" sz="2600" b="1" dirty="0">
              <a:solidFill>
                <a:schemeClr val="accent2">
                  <a:lumMod val="75000"/>
                </a:schemeClr>
              </a:solidFill>
              <a:latin typeface="Georgia" panose="02040502050405020303" pitchFamily="18" charset="0"/>
            </a:endParaRPr>
          </a:p>
        </p:txBody>
      </p:sp>
      <p:sp>
        <p:nvSpPr>
          <p:cNvPr id="3" name="Content Placeholder 2"/>
          <p:cNvSpPr>
            <a:spLocks noGrp="1"/>
          </p:cNvSpPr>
          <p:nvPr>
            <p:ph idx="1"/>
          </p:nvPr>
        </p:nvSpPr>
        <p:spPr>
          <a:xfrm>
            <a:off x="1600181" y="1473205"/>
            <a:ext cx="5969020" cy="4203695"/>
          </a:xfrm>
        </p:spPr>
        <p:txBody>
          <a:bodyPr>
            <a:noAutofit/>
          </a:bodyPr>
          <a:lstStyle/>
          <a:p>
            <a:pPr algn="just">
              <a:lnSpc>
                <a:spcPct val="100000"/>
              </a:lnSpc>
              <a:spcAft>
                <a:spcPts val="600"/>
              </a:spcAft>
            </a:pPr>
            <a:r>
              <a:rPr lang="en-IN" sz="1800" b="1" dirty="0">
                <a:latin typeface="Georgia" pitchFamily="18" charset="0"/>
              </a:rPr>
              <a:t>1.166 billion mobile telephone subscribers</a:t>
            </a:r>
            <a:r>
              <a:rPr lang="en-IN" sz="1800" dirty="0">
                <a:latin typeface="Georgia" pitchFamily="18" charset="0"/>
              </a:rPr>
              <a:t> in India - 54% in urban areas and 45% in rural areas; ~</a:t>
            </a:r>
            <a:r>
              <a:rPr lang="en-IN" sz="1800" b="1" dirty="0">
                <a:latin typeface="Georgia" pitchFamily="18" charset="0"/>
              </a:rPr>
              <a:t>1 billion smart phones</a:t>
            </a:r>
          </a:p>
          <a:p>
            <a:pPr algn="just">
              <a:lnSpc>
                <a:spcPct val="100000"/>
              </a:lnSpc>
              <a:spcAft>
                <a:spcPts val="600"/>
              </a:spcAft>
            </a:pPr>
            <a:r>
              <a:rPr lang="en-IN" sz="1800" b="1" dirty="0">
                <a:latin typeface="Georgia" pitchFamily="18" charset="0"/>
              </a:rPr>
              <a:t>Second largest </a:t>
            </a:r>
            <a:r>
              <a:rPr lang="en-IN" sz="1800" dirty="0">
                <a:latin typeface="Georgia" pitchFamily="18" charset="0"/>
              </a:rPr>
              <a:t>mobile network in the world</a:t>
            </a:r>
          </a:p>
          <a:p>
            <a:pPr marL="0" indent="0" algn="just">
              <a:lnSpc>
                <a:spcPct val="100000"/>
              </a:lnSpc>
              <a:spcAft>
                <a:spcPts val="600"/>
              </a:spcAft>
              <a:buNone/>
            </a:pPr>
            <a:r>
              <a:rPr lang="en-IN" sz="1800" dirty="0">
                <a:latin typeface="Georgia" pitchFamily="18" charset="0"/>
              </a:rPr>
              <a:t>with most affordable tariffs (APPU&lt;2USD)</a:t>
            </a:r>
          </a:p>
          <a:p>
            <a:pPr algn="just">
              <a:lnSpc>
                <a:spcPct val="100000"/>
              </a:lnSpc>
              <a:spcAft>
                <a:spcPts val="600"/>
              </a:spcAft>
            </a:pPr>
            <a:r>
              <a:rPr lang="en-US" sz="1800" dirty="0">
                <a:latin typeface="Georgia" pitchFamily="18" charset="0"/>
              </a:rPr>
              <a:t>Tele-density in India is </a:t>
            </a:r>
            <a:r>
              <a:rPr lang="en-US" sz="1800" b="1" dirty="0">
                <a:latin typeface="Georgia" pitchFamily="18" charset="0"/>
              </a:rPr>
              <a:t>85.8% </a:t>
            </a:r>
            <a:r>
              <a:rPr lang="en-US" sz="1800" dirty="0">
                <a:latin typeface="Georgia" pitchFamily="18" charset="0"/>
              </a:rPr>
              <a:t>(April 2024)</a:t>
            </a:r>
          </a:p>
          <a:p>
            <a:pPr algn="just">
              <a:lnSpc>
                <a:spcPct val="100000"/>
              </a:lnSpc>
              <a:spcAft>
                <a:spcPts val="600"/>
              </a:spcAft>
            </a:pPr>
            <a:r>
              <a:rPr lang="en-US" sz="1800" dirty="0">
                <a:latin typeface="Georgia" pitchFamily="18" charset="0"/>
              </a:rPr>
              <a:t>Mobile as C2G and G2C communication tool</a:t>
            </a:r>
          </a:p>
          <a:p>
            <a:pPr algn="just">
              <a:lnSpc>
                <a:spcPct val="100000"/>
              </a:lnSpc>
              <a:spcAft>
                <a:spcPts val="600"/>
              </a:spcAft>
            </a:pPr>
            <a:r>
              <a:rPr lang="en-US" sz="1800" dirty="0">
                <a:latin typeface="Georgia" pitchFamily="18" charset="0"/>
              </a:rPr>
              <a:t>About 2,077 services (908 Central, 1169 State) available on </a:t>
            </a:r>
            <a:r>
              <a:rPr lang="en-US" sz="1800" b="1" dirty="0">
                <a:latin typeface="Georgia" pitchFamily="18" charset="0"/>
              </a:rPr>
              <a:t>UMANG </a:t>
            </a:r>
            <a:r>
              <a:rPr lang="en-US" sz="1600" dirty="0">
                <a:latin typeface="Georgia" pitchFamily="18" charset="0"/>
              </a:rPr>
              <a:t>(Unified Mobile Application for New Age Governance)</a:t>
            </a:r>
          </a:p>
          <a:p>
            <a:pPr algn="just">
              <a:lnSpc>
                <a:spcPct val="100000"/>
              </a:lnSpc>
              <a:spcAft>
                <a:spcPts val="600"/>
              </a:spcAft>
            </a:pPr>
            <a:r>
              <a:rPr lang="en-US" sz="1800" dirty="0">
                <a:latin typeface="Georgia" pitchFamily="18" charset="0"/>
              </a:rPr>
              <a:t>Self mode services on smart phones + Assisted mode for citizens without smart phones</a:t>
            </a:r>
            <a:r>
              <a:rPr lang="en-US" sz="1800" b="1" dirty="0">
                <a:latin typeface="Georgia" pitchFamily="18" charset="0"/>
              </a:rPr>
              <a:t> </a:t>
            </a:r>
            <a:r>
              <a:rPr lang="en-US" sz="1800" dirty="0">
                <a:latin typeface="Georgia" pitchFamily="18" charset="0"/>
              </a:rPr>
              <a:t>at Common Service </a:t>
            </a:r>
            <a:r>
              <a:rPr lang="en-US" sz="1800" dirty="0" err="1">
                <a:latin typeface="Georgia" pitchFamily="18" charset="0"/>
              </a:rPr>
              <a:t>Centres</a:t>
            </a:r>
            <a:r>
              <a:rPr lang="en-US" sz="1800" dirty="0">
                <a:latin typeface="Georgia" pitchFamily="18" charset="0"/>
              </a:rPr>
              <a:t> across India</a:t>
            </a:r>
            <a:endParaRPr lang="en-IN" sz="1800" dirty="0">
              <a:latin typeface="Georgia" pitchFamily="18" charset="0"/>
            </a:endParaRPr>
          </a:p>
        </p:txBody>
      </p:sp>
      <p:sp>
        <p:nvSpPr>
          <p:cNvPr id="4" name="Slide Number Placeholder 3"/>
          <p:cNvSpPr>
            <a:spLocks noGrp="1"/>
          </p:cNvSpPr>
          <p:nvPr>
            <p:ph type="sldNum" sz="quarter" idx="12"/>
          </p:nvPr>
        </p:nvSpPr>
        <p:spPr/>
        <p:txBody>
          <a:bodyPr/>
          <a:lstStyle/>
          <a:p>
            <a:fld id="{CC3A53C5-5DF4-46B6-93FB-1F989BF1F341}" type="slidenum">
              <a:rPr lang="en-US" smtClean="0"/>
              <a:pPr/>
              <a:t>18</a:t>
            </a:fld>
            <a:endParaRPr lang="en-US"/>
          </a:p>
        </p:txBody>
      </p:sp>
      <p:pic>
        <p:nvPicPr>
          <p:cNvPr id="5" name="Picture 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0" y="28875"/>
            <a:ext cx="1035726" cy="1019416"/>
          </a:xfrm>
          <a:prstGeom prst="rect">
            <a:avLst/>
          </a:prstGeom>
        </p:spPr>
      </p:pic>
      <p:pic>
        <p:nvPicPr>
          <p:cNvPr id="11" name="Picture 10">
            <a:extLst>
              <a:ext uri="{FF2B5EF4-FFF2-40B4-BE49-F238E27FC236}">
                <a16:creationId xmlns:a16="http://schemas.microsoft.com/office/drawing/2014/main" id="{4ED65C64-962D-4754-A36C-0E3ACE023F10}"/>
              </a:ext>
            </a:extLst>
          </p:cNvPr>
          <p:cNvPicPr>
            <a:picLocks noChangeAspect="1"/>
          </p:cNvPicPr>
          <p:nvPr/>
        </p:nvPicPr>
        <p:blipFill rotWithShape="1">
          <a:blip r:embed="rId3"/>
          <a:srcRect l="15186" t="5653" r="48055" b="32460"/>
          <a:stretch/>
        </p:blipFill>
        <p:spPr>
          <a:xfrm>
            <a:off x="7950200" y="1536701"/>
            <a:ext cx="3302000" cy="4749800"/>
          </a:xfrm>
          <a:prstGeom prst="rect">
            <a:avLst/>
          </a:prstGeom>
        </p:spPr>
      </p:pic>
    </p:spTree>
    <p:extLst>
      <p:ext uri="{BB962C8B-B14F-4D97-AF65-F5344CB8AC3E}">
        <p14:creationId xmlns:p14="http://schemas.microsoft.com/office/powerpoint/2010/main" val="389274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7109774" y="4625712"/>
            <a:ext cx="710969" cy="14102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itle 1">
            <a:extLst>
              <a:ext uri="{FF2B5EF4-FFF2-40B4-BE49-F238E27FC236}">
                <a16:creationId xmlns:a16="http://schemas.microsoft.com/office/drawing/2014/main" id="{2974C0E7-AB49-409D-9076-13B6EAB11252}"/>
              </a:ext>
            </a:extLst>
          </p:cNvPr>
          <p:cNvSpPr>
            <a:spLocks noGrp="1"/>
          </p:cNvSpPr>
          <p:nvPr>
            <p:ph type="title"/>
          </p:nvPr>
        </p:nvSpPr>
        <p:spPr>
          <a:xfrm>
            <a:off x="2688662" y="313526"/>
            <a:ext cx="7796463" cy="557338"/>
          </a:xfrm>
        </p:spPr>
        <p:txBody>
          <a:bodyPr/>
          <a:lstStyle/>
          <a:p>
            <a:r>
              <a:rPr lang="en-US" sz="2600" b="1" dirty="0">
                <a:solidFill>
                  <a:schemeClr val="accent2">
                    <a:lumMod val="75000"/>
                  </a:schemeClr>
                </a:solidFill>
                <a:latin typeface="Georgia" panose="02040502050405020303" pitchFamily="18" charset="0"/>
              </a:rPr>
              <a:t>Mobile (2/2)</a:t>
            </a:r>
            <a:endParaRPr lang="en-IN" sz="2600" b="1" dirty="0">
              <a:solidFill>
                <a:schemeClr val="accent2">
                  <a:lumMod val="75000"/>
                </a:schemeClr>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CC3A53C5-5DF4-46B6-93FB-1F989BF1F341}" type="slidenum">
              <a:rPr lang="en-US" smtClean="0"/>
              <a:pPr/>
              <a:t>19</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782" b="26348"/>
          <a:stretch/>
        </p:blipFill>
        <p:spPr>
          <a:xfrm>
            <a:off x="1731473" y="1664150"/>
            <a:ext cx="2522085" cy="413551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781" b="6269"/>
          <a:stretch/>
        </p:blipFill>
        <p:spPr>
          <a:xfrm>
            <a:off x="4824202" y="1706128"/>
            <a:ext cx="2325237" cy="382488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179" b="7860"/>
          <a:stretch/>
        </p:blipFill>
        <p:spPr>
          <a:xfrm>
            <a:off x="7834391" y="1719776"/>
            <a:ext cx="2478655" cy="4360460"/>
          </a:xfrm>
          <a:prstGeom prst="rect">
            <a:avLst/>
          </a:prstGeom>
        </p:spPr>
      </p:pic>
      <p:sp>
        <p:nvSpPr>
          <p:cNvPr id="8" name="Rectangle 7"/>
          <p:cNvSpPr/>
          <p:nvPr/>
        </p:nvSpPr>
        <p:spPr>
          <a:xfrm>
            <a:off x="3017420" y="2323785"/>
            <a:ext cx="674187" cy="102358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6360709" y="4182155"/>
            <a:ext cx="674187" cy="102358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3762237" y="2726397"/>
            <a:ext cx="985201" cy="14330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BC3C8D8B-50ED-4A29-A1E7-C80C6A56A376}"/>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0" y="28875"/>
            <a:ext cx="1035726" cy="1019416"/>
          </a:xfrm>
          <a:prstGeom prst="rect">
            <a:avLst/>
          </a:prstGeom>
        </p:spPr>
      </p:pic>
      <p:sp>
        <p:nvSpPr>
          <p:cNvPr id="2" name="TextBox 1">
            <a:extLst>
              <a:ext uri="{FF2B5EF4-FFF2-40B4-BE49-F238E27FC236}">
                <a16:creationId xmlns:a16="http://schemas.microsoft.com/office/drawing/2014/main" id="{D26D317C-7653-4004-8331-FD477D2C52CD}"/>
              </a:ext>
            </a:extLst>
          </p:cNvPr>
          <p:cNvSpPr txBox="1"/>
          <p:nvPr/>
        </p:nvSpPr>
        <p:spPr>
          <a:xfrm>
            <a:off x="1743905" y="6056327"/>
            <a:ext cx="6007065" cy="646331"/>
          </a:xfrm>
          <a:prstGeom prst="rect">
            <a:avLst/>
          </a:prstGeom>
          <a:noFill/>
        </p:spPr>
        <p:txBody>
          <a:bodyPr wrap="square" rtlCol="0">
            <a:spAutoFit/>
          </a:bodyPr>
          <a:lstStyle/>
          <a:p>
            <a:r>
              <a:rPr lang="en-IN" dirty="0">
                <a:latin typeface="Georgia" panose="02040502050405020303" pitchFamily="18" charset="0"/>
              </a:rPr>
              <a:t>UMANG is well catalogued, available in 23 languages at </a:t>
            </a:r>
            <a:r>
              <a:rPr lang="en-IN" dirty="0">
                <a:latin typeface="Georgia" panose="02040502050405020303" pitchFamily="18" charset="0"/>
                <a:hlinkClick r:id="rId6"/>
              </a:rPr>
              <a:t>https://web.umang.gov.in/ </a:t>
            </a:r>
            <a:endParaRPr lang="en-IN" dirty="0">
              <a:latin typeface="Georgia" panose="02040502050405020303" pitchFamily="18" charset="0"/>
            </a:endParaRPr>
          </a:p>
        </p:txBody>
      </p:sp>
    </p:spTree>
    <p:extLst>
      <p:ext uri="{BB962C8B-B14F-4D97-AF65-F5344CB8AC3E}">
        <p14:creationId xmlns:p14="http://schemas.microsoft.com/office/powerpoint/2010/main" val="38748424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pPr/>
              <a:t>2</a:t>
            </a:fld>
            <a:endParaRPr lang="en-US" dirty="0"/>
          </a:p>
        </p:txBody>
      </p:sp>
      <p:sp>
        <p:nvSpPr>
          <p:cNvPr id="3" name="Title 2"/>
          <p:cNvSpPr>
            <a:spLocks noGrp="1"/>
          </p:cNvSpPr>
          <p:nvPr>
            <p:ph type="title"/>
          </p:nvPr>
        </p:nvSpPr>
        <p:spPr>
          <a:xfrm>
            <a:off x="1652140" y="355502"/>
            <a:ext cx="9078613" cy="557338"/>
          </a:xfrm>
        </p:spPr>
        <p:txBody>
          <a:bodyPr>
            <a:normAutofit fontScale="90000"/>
          </a:bodyPr>
          <a:lstStyle/>
          <a:p>
            <a:r>
              <a:rPr lang="en-US" b="1" dirty="0">
                <a:solidFill>
                  <a:schemeClr val="accent2">
                    <a:lumMod val="75000"/>
                  </a:schemeClr>
                </a:solidFill>
                <a:latin typeface="Book Antiqua" panose="02040602050305030304" pitchFamily="18" charset="0"/>
                <a:ea typeface="+mn-ea"/>
                <a:cs typeface="+mn-cs"/>
              </a:rPr>
              <a:t>Direct Benefit Transfer (DBT)- </a:t>
            </a:r>
            <a:r>
              <a:rPr lang="en-US" sz="3600" b="1" dirty="0">
                <a:solidFill>
                  <a:schemeClr val="accent2">
                    <a:lumMod val="75000"/>
                  </a:schemeClr>
                </a:solidFill>
                <a:latin typeface="Book Antiqua" panose="02040602050305030304" pitchFamily="18" charset="0"/>
                <a:ea typeface="+mn-ea"/>
                <a:cs typeface="+mn-cs"/>
              </a:rPr>
              <a:t>Genesis</a:t>
            </a:r>
          </a:p>
        </p:txBody>
      </p:sp>
      <p:sp>
        <p:nvSpPr>
          <p:cNvPr id="24" name="TextBox 23"/>
          <p:cNvSpPr txBox="1"/>
          <p:nvPr/>
        </p:nvSpPr>
        <p:spPr>
          <a:xfrm>
            <a:off x="1772767" y="3600427"/>
            <a:ext cx="8539100" cy="2159758"/>
          </a:xfrm>
          <a:prstGeom prst="rect">
            <a:avLst/>
          </a:prstGeom>
          <a:noFill/>
        </p:spPr>
        <p:txBody>
          <a:bodyPr wrap="square" rtlCol="0">
            <a:spAutoFit/>
          </a:bodyPr>
          <a:lstStyle/>
          <a:p>
            <a:r>
              <a:rPr lang="en-US" sz="2400" b="1" dirty="0">
                <a:solidFill>
                  <a:schemeClr val="accent2">
                    <a:lumMod val="75000"/>
                  </a:schemeClr>
                </a:solidFill>
                <a:latin typeface="Georgia" panose="02040502050405020303" pitchFamily="18" charset="0"/>
              </a:rPr>
              <a:t>DBT Mission</a:t>
            </a:r>
            <a:endParaRPr lang="en-US" sz="2000" b="1" dirty="0">
              <a:latin typeface="Georgia" panose="02040502050405020303" pitchFamily="18" charset="0"/>
            </a:endParaRPr>
          </a:p>
          <a:p>
            <a:pPr algn="just"/>
            <a:r>
              <a:rPr lang="en-US" sz="2000" b="1" dirty="0">
                <a:solidFill>
                  <a:schemeClr val="accent2">
                    <a:lumMod val="75000"/>
                  </a:schemeClr>
                </a:solidFill>
                <a:latin typeface="Georgia" panose="02040502050405020303" pitchFamily="18" charset="0"/>
              </a:rPr>
              <a:t>  </a:t>
            </a:r>
            <a:endParaRPr lang="en-US" sz="2000" dirty="0">
              <a:solidFill>
                <a:schemeClr val="accent2">
                  <a:lumMod val="75000"/>
                </a:schemeClr>
              </a:solidFill>
              <a:latin typeface="Georgia" panose="02040502050405020303" pitchFamily="18" charset="0"/>
            </a:endParaRPr>
          </a:p>
          <a:p>
            <a:pPr marL="357188" lvl="1" indent="-342900">
              <a:lnSpc>
                <a:spcPct val="125000"/>
              </a:lnSpc>
              <a:buFont typeface="Wingdings" panose="05000000000000000000" pitchFamily="2" charset="2"/>
              <a:buChar char="§"/>
            </a:pPr>
            <a:r>
              <a:rPr lang="en-US" dirty="0">
                <a:latin typeface="Georgia" panose="02040502050405020303" pitchFamily="18" charset="0"/>
              </a:rPr>
              <a:t>Nodal Point for Implementation of DBT in India</a:t>
            </a:r>
          </a:p>
          <a:p>
            <a:pPr marL="357188" lvl="1" indent="-342900">
              <a:lnSpc>
                <a:spcPct val="125000"/>
              </a:lnSpc>
              <a:buFont typeface="Wingdings" panose="05000000000000000000" pitchFamily="2" charset="2"/>
              <a:buChar char="§"/>
            </a:pPr>
            <a:r>
              <a:rPr lang="en-US" dirty="0">
                <a:latin typeface="Georgia" panose="02040502050405020303" pitchFamily="18" charset="0"/>
              </a:rPr>
              <a:t>Initially created in Planning Commission (now NITI Aayog) in 2012</a:t>
            </a:r>
          </a:p>
          <a:p>
            <a:pPr marL="357188" lvl="1" indent="-342900">
              <a:lnSpc>
                <a:spcPct val="125000"/>
              </a:lnSpc>
              <a:buFont typeface="Wingdings" panose="05000000000000000000" pitchFamily="2" charset="2"/>
              <a:buChar char="§"/>
            </a:pPr>
            <a:r>
              <a:rPr lang="en-US" dirty="0">
                <a:latin typeface="Georgia" panose="02040502050405020303" pitchFamily="18" charset="0"/>
              </a:rPr>
              <a:t>Transferred to Department of Expenditure in July, 2013</a:t>
            </a:r>
          </a:p>
          <a:p>
            <a:pPr marL="357188" lvl="1" indent="-342900">
              <a:lnSpc>
                <a:spcPct val="125000"/>
              </a:lnSpc>
              <a:buFont typeface="Wingdings" panose="05000000000000000000" pitchFamily="2" charset="2"/>
              <a:buChar char="§"/>
            </a:pPr>
            <a:r>
              <a:rPr lang="en-US" dirty="0">
                <a:latin typeface="Georgia" panose="02040502050405020303" pitchFamily="18" charset="0"/>
              </a:rPr>
              <a:t>Transferred to Cabinet Secretariat in September, 2015</a:t>
            </a:r>
          </a:p>
        </p:txBody>
      </p:sp>
      <p:sp>
        <p:nvSpPr>
          <p:cNvPr id="25" name="Rectangle 24"/>
          <p:cNvSpPr/>
          <p:nvPr/>
        </p:nvSpPr>
        <p:spPr>
          <a:xfrm>
            <a:off x="1807945" y="1701062"/>
            <a:ext cx="8398042" cy="1631216"/>
          </a:xfrm>
          <a:prstGeom prst="rect">
            <a:avLst/>
          </a:prstGeom>
          <a:solidFill>
            <a:schemeClr val="accent4">
              <a:lumMod val="20000"/>
              <a:lumOff val="80000"/>
            </a:schemeClr>
          </a:solidFill>
        </p:spPr>
        <p:txBody>
          <a:bodyPr wrap="square">
            <a:spAutoFit/>
          </a:bodyPr>
          <a:lstStyle/>
          <a:p>
            <a:pPr marL="342900" indent="-342900">
              <a:buFont typeface="Arial" panose="020B0604020202020204" pitchFamily="34" charset="0"/>
              <a:buChar char="•"/>
            </a:pPr>
            <a:r>
              <a:rPr lang="en-IN" sz="2000" i="1" dirty="0">
                <a:latin typeface="Georgia" panose="02040502050405020303" pitchFamily="18" charset="0"/>
              </a:rPr>
              <a:t>Launched about a decade ago as a good governance reform initiative aimed at improving public service delivery to ensure that the benefits are delivered efficiently and timely. </a:t>
            </a:r>
          </a:p>
          <a:p>
            <a:pPr marL="342900" indent="-342900">
              <a:buFont typeface="Arial" panose="020B0604020202020204" pitchFamily="34" charset="0"/>
              <a:buChar char="•"/>
            </a:pPr>
            <a:endParaRPr lang="en-IN" sz="2000" i="1" dirty="0">
              <a:latin typeface="Georgia" panose="02040502050405020303" pitchFamily="18" charset="0"/>
            </a:endParaRPr>
          </a:p>
          <a:p>
            <a:pPr marL="342900" indent="-342900">
              <a:buFont typeface="Arial" panose="020B0604020202020204" pitchFamily="34" charset="0"/>
              <a:buChar char="•"/>
            </a:pPr>
            <a:r>
              <a:rPr lang="en-IN" sz="2000" i="1" dirty="0">
                <a:latin typeface="Georgia" panose="02040502050405020303" pitchFamily="18" charset="0"/>
              </a:rPr>
              <a:t>Tool for re-engineering Government processes.</a:t>
            </a:r>
          </a:p>
        </p:txBody>
      </p:sp>
    </p:spTree>
    <p:extLst>
      <p:ext uri="{BB962C8B-B14F-4D97-AF65-F5344CB8AC3E}">
        <p14:creationId xmlns:p14="http://schemas.microsoft.com/office/powerpoint/2010/main" val="101352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6140-C09E-49E9-AB3C-645DE411AE91}"/>
              </a:ext>
            </a:extLst>
          </p:cNvPr>
          <p:cNvSpPr>
            <a:spLocks noGrp="1"/>
          </p:cNvSpPr>
          <p:nvPr>
            <p:ph type="title"/>
          </p:nvPr>
        </p:nvSpPr>
        <p:spPr>
          <a:xfrm>
            <a:off x="171451" y="365127"/>
            <a:ext cx="10060978" cy="557338"/>
          </a:xfrm>
        </p:spPr>
        <p:txBody>
          <a:bodyPr>
            <a:normAutofit fontScale="90000"/>
          </a:bodyPr>
          <a:lstStyle/>
          <a:p>
            <a:r>
              <a:rPr lang="en-IN" b="1" dirty="0">
                <a:solidFill>
                  <a:schemeClr val="accent2">
                    <a:lumMod val="75000"/>
                  </a:schemeClr>
                </a:solidFill>
                <a:latin typeface="Georgia" panose="02040502050405020303" pitchFamily="18" charset="0"/>
              </a:rPr>
              <a:t>DBT casting a wide social security net</a:t>
            </a:r>
          </a:p>
        </p:txBody>
      </p:sp>
      <p:sp>
        <p:nvSpPr>
          <p:cNvPr id="4" name="Slide Number Placeholder 3">
            <a:extLst>
              <a:ext uri="{FF2B5EF4-FFF2-40B4-BE49-F238E27FC236}">
                <a16:creationId xmlns:a16="http://schemas.microsoft.com/office/drawing/2014/main" id="{48D475C9-8342-4CC9-9071-5E5CFD3A59AB}"/>
              </a:ext>
            </a:extLst>
          </p:cNvPr>
          <p:cNvSpPr>
            <a:spLocks noGrp="1"/>
          </p:cNvSpPr>
          <p:nvPr>
            <p:ph type="sldNum" sz="quarter" idx="12"/>
          </p:nvPr>
        </p:nvSpPr>
        <p:spPr/>
        <p:txBody>
          <a:bodyPr/>
          <a:lstStyle/>
          <a:p>
            <a:fld id="{CC3A53C5-5DF4-46B6-93FB-1F989BF1F341}" type="slidenum">
              <a:rPr lang="en-US" smtClean="0"/>
              <a:pPr/>
              <a:t>20</a:t>
            </a:fld>
            <a:endParaRPr lang="en-US"/>
          </a:p>
        </p:txBody>
      </p:sp>
      <p:sp>
        <p:nvSpPr>
          <p:cNvPr id="5" name="Freeform 38">
            <a:extLst>
              <a:ext uri="{FF2B5EF4-FFF2-40B4-BE49-F238E27FC236}">
                <a16:creationId xmlns:a16="http://schemas.microsoft.com/office/drawing/2014/main" id="{9EF43311-4754-42A8-BBE1-A223CBD77D94}"/>
              </a:ext>
            </a:extLst>
          </p:cNvPr>
          <p:cNvSpPr>
            <a:spLocks noEditPoints="1"/>
          </p:cNvSpPr>
          <p:nvPr/>
        </p:nvSpPr>
        <p:spPr bwMode="auto">
          <a:xfrm flipH="1">
            <a:off x="6568882" y="2933580"/>
            <a:ext cx="122068" cy="13796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36 h 228"/>
              <a:gd name="T12" fmla="*/ 36 w 228"/>
              <a:gd name="T13" fmla="*/ 114 h 228"/>
              <a:gd name="T14" fmla="*/ 114 w 228"/>
              <a:gd name="T15" fmla="*/ 192 h 228"/>
              <a:gd name="T16" fmla="*/ 192 w 228"/>
              <a:gd name="T17" fmla="*/ 114 h 228"/>
              <a:gd name="T18" fmla="*/ 114 w 228"/>
              <a:gd name="T19" fmla="*/ 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close/>
                <a:moveTo>
                  <a:pt x="114" y="36"/>
                </a:moveTo>
                <a:cubicBezTo>
                  <a:pt x="71" y="36"/>
                  <a:pt x="36" y="71"/>
                  <a:pt x="36" y="114"/>
                </a:cubicBezTo>
                <a:cubicBezTo>
                  <a:pt x="36" y="157"/>
                  <a:pt x="71" y="192"/>
                  <a:pt x="114" y="192"/>
                </a:cubicBezTo>
                <a:cubicBezTo>
                  <a:pt x="157" y="192"/>
                  <a:pt x="192" y="157"/>
                  <a:pt x="192" y="114"/>
                </a:cubicBezTo>
                <a:cubicBezTo>
                  <a:pt x="192" y="71"/>
                  <a:pt x="157" y="36"/>
                  <a:pt x="114"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87CCE8B-FCE7-4300-9080-6066F1F1755A}"/>
              </a:ext>
            </a:extLst>
          </p:cNvPr>
          <p:cNvGrpSpPr/>
          <p:nvPr/>
        </p:nvGrpSpPr>
        <p:grpSpPr>
          <a:xfrm>
            <a:off x="1676405" y="2785538"/>
            <a:ext cx="3847737" cy="1134925"/>
            <a:chOff x="329510" y="2778384"/>
            <a:chExt cx="5004006" cy="1305893"/>
          </a:xfrm>
        </p:grpSpPr>
        <p:sp>
          <p:nvSpPr>
            <p:cNvPr id="7" name="Oval 61">
              <a:extLst>
                <a:ext uri="{FF2B5EF4-FFF2-40B4-BE49-F238E27FC236}">
                  <a16:creationId xmlns:a16="http://schemas.microsoft.com/office/drawing/2014/main" id="{FF87971D-D563-4AA9-8D41-0A04BB8D626F}"/>
                </a:ext>
              </a:extLst>
            </p:cNvPr>
            <p:cNvSpPr>
              <a:spLocks noChangeArrowheads="1"/>
            </p:cNvSpPr>
            <p:nvPr/>
          </p:nvSpPr>
          <p:spPr bwMode="auto">
            <a:xfrm flipH="1">
              <a:off x="4847741" y="3630251"/>
              <a:ext cx="133350" cy="131763"/>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8" name="Freeform 63">
              <a:extLst>
                <a:ext uri="{FF2B5EF4-FFF2-40B4-BE49-F238E27FC236}">
                  <a16:creationId xmlns:a16="http://schemas.microsoft.com/office/drawing/2014/main" id="{F7E51BDC-A4C3-4B69-BC63-9B29B54599C7}"/>
                </a:ext>
              </a:extLst>
            </p:cNvPr>
            <p:cNvSpPr>
              <a:spLocks/>
            </p:cNvSpPr>
            <p:nvPr/>
          </p:nvSpPr>
          <p:spPr bwMode="auto">
            <a:xfrm flipH="1">
              <a:off x="374676" y="3679464"/>
              <a:ext cx="4451004" cy="25400"/>
            </a:xfrm>
            <a:custGeom>
              <a:avLst/>
              <a:gdLst>
                <a:gd name="T0" fmla="*/ 4588 w 4606"/>
                <a:gd name="T1" fmla="*/ 36 h 36"/>
                <a:gd name="T2" fmla="*/ 18 w 4606"/>
                <a:gd name="T3" fmla="*/ 36 h 36"/>
                <a:gd name="T4" fmla="*/ 0 w 4606"/>
                <a:gd name="T5" fmla="*/ 18 h 36"/>
                <a:gd name="T6" fmla="*/ 18 w 4606"/>
                <a:gd name="T7" fmla="*/ 0 h 36"/>
                <a:gd name="T8" fmla="*/ 4588 w 4606"/>
                <a:gd name="T9" fmla="*/ 0 h 36"/>
                <a:gd name="T10" fmla="*/ 4606 w 4606"/>
                <a:gd name="T11" fmla="*/ 18 h 36"/>
                <a:gd name="T12" fmla="*/ 4588 w 460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606" h="36">
                  <a:moveTo>
                    <a:pt x="4588" y="36"/>
                  </a:moveTo>
                  <a:cubicBezTo>
                    <a:pt x="18" y="36"/>
                    <a:pt x="18" y="36"/>
                    <a:pt x="18" y="36"/>
                  </a:cubicBezTo>
                  <a:cubicBezTo>
                    <a:pt x="8" y="36"/>
                    <a:pt x="0" y="28"/>
                    <a:pt x="0" y="18"/>
                  </a:cubicBezTo>
                  <a:cubicBezTo>
                    <a:pt x="0" y="8"/>
                    <a:pt x="8" y="0"/>
                    <a:pt x="18" y="0"/>
                  </a:cubicBezTo>
                  <a:cubicBezTo>
                    <a:pt x="4588" y="0"/>
                    <a:pt x="4588" y="0"/>
                    <a:pt x="4588" y="0"/>
                  </a:cubicBezTo>
                  <a:cubicBezTo>
                    <a:pt x="4598" y="0"/>
                    <a:pt x="4606" y="8"/>
                    <a:pt x="4606" y="18"/>
                  </a:cubicBezTo>
                  <a:cubicBezTo>
                    <a:pt x="4606" y="28"/>
                    <a:pt x="4598" y="36"/>
                    <a:pt x="4588" y="36"/>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9" name="Freeform 60">
              <a:extLst>
                <a:ext uri="{FF2B5EF4-FFF2-40B4-BE49-F238E27FC236}">
                  <a16:creationId xmlns:a16="http://schemas.microsoft.com/office/drawing/2014/main" id="{462E284F-6415-4B00-A1BA-2351B229BAA8}"/>
                </a:ext>
              </a:extLst>
            </p:cNvPr>
            <p:cNvSpPr>
              <a:spLocks/>
            </p:cNvSpPr>
            <p:nvPr/>
          </p:nvSpPr>
          <p:spPr bwMode="auto">
            <a:xfrm flipH="1">
              <a:off x="4808054" y="3301639"/>
              <a:ext cx="525462" cy="782638"/>
            </a:xfrm>
            <a:custGeom>
              <a:avLst/>
              <a:gdLst>
                <a:gd name="T0" fmla="*/ 349 w 760"/>
                <a:gd name="T1" fmla="*/ 1130 h 1130"/>
                <a:gd name="T2" fmla="*/ 760 w 760"/>
                <a:gd name="T3" fmla="*/ 1130 h 1130"/>
                <a:gd name="T4" fmla="*/ 291 w 760"/>
                <a:gd name="T5" fmla="*/ 0 h 1130"/>
                <a:gd name="T6" fmla="*/ 0 w 760"/>
                <a:gd name="T7" fmla="*/ 291 h 1130"/>
                <a:gd name="T8" fmla="*/ 349 w 760"/>
                <a:gd name="T9" fmla="*/ 1130 h 1130"/>
              </a:gdLst>
              <a:ahLst/>
              <a:cxnLst>
                <a:cxn ang="0">
                  <a:pos x="T0" y="T1"/>
                </a:cxn>
                <a:cxn ang="0">
                  <a:pos x="T2" y="T3"/>
                </a:cxn>
                <a:cxn ang="0">
                  <a:pos x="T4" y="T5"/>
                </a:cxn>
                <a:cxn ang="0">
                  <a:pos x="T6" y="T7"/>
                </a:cxn>
                <a:cxn ang="0">
                  <a:pos x="T8" y="T9"/>
                </a:cxn>
              </a:cxnLst>
              <a:rect l="0" t="0" r="r" b="b"/>
              <a:pathLst>
                <a:path w="760" h="1130">
                  <a:moveTo>
                    <a:pt x="349" y="1130"/>
                  </a:moveTo>
                  <a:cubicBezTo>
                    <a:pt x="760" y="1130"/>
                    <a:pt x="760" y="1130"/>
                    <a:pt x="760" y="1130"/>
                  </a:cubicBezTo>
                  <a:cubicBezTo>
                    <a:pt x="719" y="703"/>
                    <a:pt x="550" y="314"/>
                    <a:pt x="291" y="0"/>
                  </a:cubicBezTo>
                  <a:cubicBezTo>
                    <a:pt x="0" y="291"/>
                    <a:pt x="0" y="291"/>
                    <a:pt x="0" y="291"/>
                  </a:cubicBezTo>
                  <a:cubicBezTo>
                    <a:pt x="187" y="528"/>
                    <a:pt x="311" y="816"/>
                    <a:pt x="349" y="1130"/>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dirty="0">
                <a:solidFill>
                  <a:srgbClr val="595959"/>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2E66AAF-9A74-4796-B45C-6198E0C2A997}"/>
                </a:ext>
              </a:extLst>
            </p:cNvPr>
            <p:cNvSpPr txBox="1"/>
            <p:nvPr/>
          </p:nvSpPr>
          <p:spPr>
            <a:xfrm>
              <a:off x="329510" y="2778384"/>
              <a:ext cx="3887999" cy="923717"/>
            </a:xfrm>
            <a:prstGeom prst="rect">
              <a:avLst/>
            </a:prstGeom>
            <a:noFill/>
          </p:spPr>
          <p:txBody>
            <a:bodyPr wrap="square">
              <a:spAutoFit/>
            </a:bodyPr>
            <a:lstStyle/>
            <a:p>
              <a:pPr algn="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Farmer income support + Fertiliser support</a:t>
              </a:r>
            </a:p>
            <a:p>
              <a:pPr algn="r" defTabSz="685800">
                <a:spcAft>
                  <a:spcPts val="450"/>
                </a:spcAft>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Annual quasi-UBI of Rs 6000 to nearly 110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eligible farmers +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multivariety</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subsidized fertilisers to 65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farmers</a:t>
              </a:r>
              <a:endParaRPr lang="en-US" sz="1050" b="1" kern="0" dirty="0">
                <a:solidFill>
                  <a:srgbClr val="5A5A5A"/>
                </a:solidFill>
                <a:latin typeface="Calibri" panose="020F0502020204030204" pitchFamily="34" charset="0"/>
                <a:ea typeface="Trebuchet MS"/>
                <a:cs typeface="Calibri" panose="020F0502020204030204" pitchFamily="34" charset="0"/>
                <a:sym typeface="Trebuchet MS"/>
              </a:endParaRPr>
            </a:p>
          </p:txBody>
        </p:sp>
        <p:sp>
          <p:nvSpPr>
            <p:cNvPr id="11" name="Freeform 5">
              <a:extLst>
                <a:ext uri="{FF2B5EF4-FFF2-40B4-BE49-F238E27FC236}">
                  <a16:creationId xmlns:a16="http://schemas.microsoft.com/office/drawing/2014/main" id="{F0D9A2D8-8AD5-4EFD-86B4-3DEDA2E4D481}"/>
                </a:ext>
              </a:extLst>
            </p:cNvPr>
            <p:cNvSpPr>
              <a:spLocks noEditPoints="1"/>
            </p:cNvSpPr>
            <p:nvPr/>
          </p:nvSpPr>
          <p:spPr bwMode="auto">
            <a:xfrm>
              <a:off x="4200525" y="2864112"/>
              <a:ext cx="561585" cy="589752"/>
            </a:xfrm>
            <a:custGeom>
              <a:avLst/>
              <a:gdLst>
                <a:gd name="T0" fmla="*/ 271 w 273"/>
                <a:gd name="T1" fmla="*/ 48 h 287"/>
                <a:gd name="T2" fmla="*/ 242 w 273"/>
                <a:gd name="T3" fmla="*/ 33 h 287"/>
                <a:gd name="T4" fmla="*/ 215 w 273"/>
                <a:gd name="T5" fmla="*/ 59 h 287"/>
                <a:gd name="T6" fmla="*/ 185 w 273"/>
                <a:gd name="T7" fmla="*/ 27 h 287"/>
                <a:gd name="T8" fmla="*/ 117 w 273"/>
                <a:gd name="T9" fmla="*/ 79 h 287"/>
                <a:gd name="T10" fmla="*/ 42 w 273"/>
                <a:gd name="T11" fmla="*/ 172 h 287"/>
                <a:gd name="T12" fmla="*/ 1 w 273"/>
                <a:gd name="T13" fmla="*/ 192 h 287"/>
                <a:gd name="T14" fmla="*/ 24 w 273"/>
                <a:gd name="T15" fmla="*/ 212 h 287"/>
                <a:gd name="T16" fmla="*/ 94 w 273"/>
                <a:gd name="T17" fmla="*/ 284 h 287"/>
                <a:gd name="T18" fmla="*/ 94 w 273"/>
                <a:gd name="T19" fmla="*/ 228 h 287"/>
                <a:gd name="T20" fmla="*/ 91 w 273"/>
                <a:gd name="T21" fmla="*/ 168 h 287"/>
                <a:gd name="T22" fmla="*/ 159 w 273"/>
                <a:gd name="T23" fmla="*/ 171 h 287"/>
                <a:gd name="T24" fmla="*/ 201 w 273"/>
                <a:gd name="T25" fmla="*/ 161 h 287"/>
                <a:gd name="T26" fmla="*/ 227 w 273"/>
                <a:gd name="T27" fmla="*/ 284 h 287"/>
                <a:gd name="T28" fmla="*/ 250 w 273"/>
                <a:gd name="T29" fmla="*/ 287 h 287"/>
                <a:gd name="T30" fmla="*/ 205 w 273"/>
                <a:gd name="T31" fmla="*/ 155 h 287"/>
                <a:gd name="T32" fmla="*/ 195 w 273"/>
                <a:gd name="T33" fmla="*/ 141 h 287"/>
                <a:gd name="T34" fmla="*/ 206 w 273"/>
                <a:gd name="T35" fmla="*/ 137 h 287"/>
                <a:gd name="T36" fmla="*/ 232 w 273"/>
                <a:gd name="T37" fmla="*/ 81 h 287"/>
                <a:gd name="T38" fmla="*/ 269 w 273"/>
                <a:gd name="T39" fmla="*/ 128 h 287"/>
                <a:gd name="T40" fmla="*/ 247 w 273"/>
                <a:gd name="T41" fmla="*/ 196 h 287"/>
                <a:gd name="T42" fmla="*/ 255 w 273"/>
                <a:gd name="T43" fmla="*/ 39 h 287"/>
                <a:gd name="T44" fmla="*/ 224 w 273"/>
                <a:gd name="T45" fmla="*/ 45 h 287"/>
                <a:gd name="T46" fmla="*/ 138 w 273"/>
                <a:gd name="T47" fmla="*/ 133 h 287"/>
                <a:gd name="T48" fmla="*/ 132 w 273"/>
                <a:gd name="T49" fmla="*/ 126 h 287"/>
                <a:gd name="T50" fmla="*/ 125 w 273"/>
                <a:gd name="T51" fmla="*/ 104 h 287"/>
                <a:gd name="T52" fmla="*/ 127 w 273"/>
                <a:gd name="T53" fmla="*/ 76 h 287"/>
                <a:gd name="T54" fmla="*/ 132 w 273"/>
                <a:gd name="T55" fmla="*/ 75 h 287"/>
                <a:gd name="T56" fmla="*/ 174 w 273"/>
                <a:gd name="T57" fmla="*/ 67 h 287"/>
                <a:gd name="T58" fmla="*/ 181 w 273"/>
                <a:gd name="T59" fmla="*/ 73 h 287"/>
                <a:gd name="T60" fmla="*/ 119 w 273"/>
                <a:gd name="T61" fmla="*/ 52 h 287"/>
                <a:gd name="T62" fmla="*/ 188 w 273"/>
                <a:gd name="T63" fmla="*/ 59 h 287"/>
                <a:gd name="T64" fmla="*/ 190 w 273"/>
                <a:gd name="T65" fmla="*/ 70 h 287"/>
                <a:gd name="T66" fmla="*/ 186 w 273"/>
                <a:gd name="T67" fmla="*/ 69 h 287"/>
                <a:gd name="T68" fmla="*/ 181 w 273"/>
                <a:gd name="T69" fmla="*/ 65 h 287"/>
                <a:gd name="T70" fmla="*/ 191 w 273"/>
                <a:gd name="T71" fmla="*/ 51 h 287"/>
                <a:gd name="T72" fmla="*/ 137 w 273"/>
                <a:gd name="T73" fmla="*/ 68 h 287"/>
                <a:gd name="T74" fmla="*/ 130 w 273"/>
                <a:gd name="T75" fmla="*/ 70 h 287"/>
                <a:gd name="T76" fmla="*/ 189 w 273"/>
                <a:gd name="T77" fmla="*/ 35 h 287"/>
                <a:gd name="T78" fmla="*/ 163 w 273"/>
                <a:gd name="T79" fmla="*/ 28 h 287"/>
                <a:gd name="T80" fmla="*/ 117 w 273"/>
                <a:gd name="T81" fmla="*/ 85 h 287"/>
                <a:gd name="T82" fmla="*/ 8 w 273"/>
                <a:gd name="T83" fmla="*/ 191 h 287"/>
                <a:gd name="T84" fmla="*/ 24 w 273"/>
                <a:gd name="T85" fmla="*/ 196 h 287"/>
                <a:gd name="T86" fmla="*/ 125 w 273"/>
                <a:gd name="T87" fmla="*/ 125 h 287"/>
                <a:gd name="T88" fmla="*/ 88 w 273"/>
                <a:gd name="T89" fmla="*/ 163 h 287"/>
                <a:gd name="T90" fmla="*/ 82 w 273"/>
                <a:gd name="T91" fmla="*/ 272 h 287"/>
                <a:gd name="T92" fmla="*/ 58 w 273"/>
                <a:gd name="T93" fmla="*/ 238 h 287"/>
                <a:gd name="T94" fmla="*/ 94 w 273"/>
                <a:gd name="T95" fmla="*/ 254 h 287"/>
                <a:gd name="T96" fmla="*/ 117 w 273"/>
                <a:gd name="T97" fmla="*/ 151 h 287"/>
                <a:gd name="T98" fmla="*/ 149 w 273"/>
                <a:gd name="T99" fmla="*/ 158 h 287"/>
                <a:gd name="T100" fmla="*/ 159 w 273"/>
                <a:gd name="T101" fmla="*/ 165 h 287"/>
                <a:gd name="T102" fmla="*/ 156 w 273"/>
                <a:gd name="T103" fmla="*/ 156 h 287"/>
                <a:gd name="T104" fmla="*/ 176 w 273"/>
                <a:gd name="T105" fmla="*/ 141 h 287"/>
                <a:gd name="T106" fmla="*/ 193 w 273"/>
                <a:gd name="T107" fmla="*/ 109 h 287"/>
                <a:gd name="T108" fmla="*/ 194 w 273"/>
                <a:gd name="T109" fmla="*/ 74 h 287"/>
                <a:gd name="T110" fmla="*/ 194 w 273"/>
                <a:gd name="T111" fmla="*/ 102 h 287"/>
                <a:gd name="T112" fmla="*/ 206 w 273"/>
                <a:gd name="T113" fmla="*/ 72 h 287"/>
                <a:gd name="T114" fmla="*/ 233 w 273"/>
                <a:gd name="T115" fmla="*/ 75 h 287"/>
                <a:gd name="T116" fmla="*/ 221 w 273"/>
                <a:gd name="T117" fmla="*/ 54 h 287"/>
                <a:gd name="T118" fmla="*/ 246 w 273"/>
                <a:gd name="T119" fmla="*/ 37 h 287"/>
                <a:gd name="T120" fmla="*/ 260 w 273"/>
                <a:gd name="T121" fmla="*/ 57 h 287"/>
                <a:gd name="T122" fmla="*/ 266 w 273"/>
                <a:gd name="T123" fmla="*/ 123 h 287"/>
                <a:gd name="T124" fmla="*/ 266 w 273"/>
                <a:gd name="T125" fmla="*/ 12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 h="287">
                  <a:moveTo>
                    <a:pt x="273" y="120"/>
                  </a:moveTo>
                  <a:cubicBezTo>
                    <a:pt x="264" y="62"/>
                    <a:pt x="264" y="62"/>
                    <a:pt x="264" y="62"/>
                  </a:cubicBezTo>
                  <a:cubicBezTo>
                    <a:pt x="265" y="62"/>
                    <a:pt x="265" y="60"/>
                    <a:pt x="266" y="59"/>
                  </a:cubicBezTo>
                  <a:cubicBezTo>
                    <a:pt x="266" y="57"/>
                    <a:pt x="266" y="56"/>
                    <a:pt x="265" y="54"/>
                  </a:cubicBezTo>
                  <a:cubicBezTo>
                    <a:pt x="267" y="53"/>
                    <a:pt x="267" y="53"/>
                    <a:pt x="267" y="53"/>
                  </a:cubicBezTo>
                  <a:cubicBezTo>
                    <a:pt x="269" y="52"/>
                    <a:pt x="270" y="50"/>
                    <a:pt x="271" y="48"/>
                  </a:cubicBezTo>
                  <a:cubicBezTo>
                    <a:pt x="271" y="46"/>
                    <a:pt x="271" y="44"/>
                    <a:pt x="270" y="42"/>
                  </a:cubicBezTo>
                  <a:cubicBezTo>
                    <a:pt x="265" y="35"/>
                    <a:pt x="265" y="35"/>
                    <a:pt x="265" y="35"/>
                  </a:cubicBezTo>
                  <a:cubicBezTo>
                    <a:pt x="263" y="31"/>
                    <a:pt x="258" y="30"/>
                    <a:pt x="255" y="33"/>
                  </a:cubicBezTo>
                  <a:cubicBezTo>
                    <a:pt x="252" y="34"/>
                    <a:pt x="252" y="34"/>
                    <a:pt x="252" y="34"/>
                  </a:cubicBezTo>
                  <a:cubicBezTo>
                    <a:pt x="250" y="31"/>
                    <a:pt x="246" y="30"/>
                    <a:pt x="242" y="33"/>
                  </a:cubicBezTo>
                  <a:cubicBezTo>
                    <a:pt x="242" y="33"/>
                    <a:pt x="242" y="33"/>
                    <a:pt x="242" y="33"/>
                  </a:cubicBezTo>
                  <a:cubicBezTo>
                    <a:pt x="193" y="2"/>
                    <a:pt x="193" y="2"/>
                    <a:pt x="193" y="2"/>
                  </a:cubicBezTo>
                  <a:cubicBezTo>
                    <a:pt x="191" y="0"/>
                    <a:pt x="187" y="0"/>
                    <a:pt x="185" y="2"/>
                  </a:cubicBezTo>
                  <a:cubicBezTo>
                    <a:pt x="181" y="4"/>
                    <a:pt x="180" y="8"/>
                    <a:pt x="182" y="11"/>
                  </a:cubicBezTo>
                  <a:cubicBezTo>
                    <a:pt x="182" y="11"/>
                    <a:pt x="182" y="11"/>
                    <a:pt x="182" y="12"/>
                  </a:cubicBezTo>
                  <a:cubicBezTo>
                    <a:pt x="215" y="51"/>
                    <a:pt x="215" y="51"/>
                    <a:pt x="215" y="51"/>
                  </a:cubicBezTo>
                  <a:cubicBezTo>
                    <a:pt x="214" y="53"/>
                    <a:pt x="214" y="56"/>
                    <a:pt x="215" y="59"/>
                  </a:cubicBezTo>
                  <a:cubicBezTo>
                    <a:pt x="203" y="67"/>
                    <a:pt x="203" y="67"/>
                    <a:pt x="203" y="67"/>
                  </a:cubicBezTo>
                  <a:cubicBezTo>
                    <a:pt x="197" y="57"/>
                    <a:pt x="197" y="57"/>
                    <a:pt x="197" y="57"/>
                  </a:cubicBezTo>
                  <a:cubicBezTo>
                    <a:pt x="197" y="57"/>
                    <a:pt x="197" y="57"/>
                    <a:pt x="197" y="57"/>
                  </a:cubicBezTo>
                  <a:cubicBezTo>
                    <a:pt x="197" y="48"/>
                    <a:pt x="197" y="48"/>
                    <a:pt x="197" y="48"/>
                  </a:cubicBezTo>
                  <a:cubicBezTo>
                    <a:pt x="198" y="41"/>
                    <a:pt x="197" y="35"/>
                    <a:pt x="194" y="31"/>
                  </a:cubicBezTo>
                  <a:cubicBezTo>
                    <a:pt x="191" y="28"/>
                    <a:pt x="187" y="27"/>
                    <a:pt x="185" y="27"/>
                  </a:cubicBezTo>
                  <a:cubicBezTo>
                    <a:pt x="164" y="22"/>
                    <a:pt x="164" y="22"/>
                    <a:pt x="164" y="22"/>
                  </a:cubicBezTo>
                  <a:cubicBezTo>
                    <a:pt x="162" y="22"/>
                    <a:pt x="149" y="18"/>
                    <a:pt x="146" y="18"/>
                  </a:cubicBezTo>
                  <a:cubicBezTo>
                    <a:pt x="123" y="13"/>
                    <a:pt x="115" y="34"/>
                    <a:pt x="115" y="34"/>
                  </a:cubicBezTo>
                  <a:cubicBezTo>
                    <a:pt x="115" y="35"/>
                    <a:pt x="110" y="51"/>
                    <a:pt x="114" y="65"/>
                  </a:cubicBezTo>
                  <a:cubicBezTo>
                    <a:pt x="114" y="67"/>
                    <a:pt x="115" y="69"/>
                    <a:pt x="117" y="71"/>
                  </a:cubicBezTo>
                  <a:cubicBezTo>
                    <a:pt x="117" y="73"/>
                    <a:pt x="117" y="76"/>
                    <a:pt x="117" y="79"/>
                  </a:cubicBezTo>
                  <a:cubicBezTo>
                    <a:pt x="109" y="80"/>
                    <a:pt x="108" y="84"/>
                    <a:pt x="107" y="86"/>
                  </a:cubicBezTo>
                  <a:cubicBezTo>
                    <a:pt x="106" y="92"/>
                    <a:pt x="107" y="106"/>
                    <a:pt x="113" y="108"/>
                  </a:cubicBezTo>
                  <a:cubicBezTo>
                    <a:pt x="115" y="108"/>
                    <a:pt x="116" y="108"/>
                    <a:pt x="118" y="108"/>
                  </a:cubicBezTo>
                  <a:cubicBezTo>
                    <a:pt x="118" y="108"/>
                    <a:pt x="119" y="108"/>
                    <a:pt x="120" y="108"/>
                  </a:cubicBezTo>
                  <a:cubicBezTo>
                    <a:pt x="120" y="112"/>
                    <a:pt x="121" y="116"/>
                    <a:pt x="122" y="119"/>
                  </a:cubicBezTo>
                  <a:cubicBezTo>
                    <a:pt x="42" y="172"/>
                    <a:pt x="42" y="172"/>
                    <a:pt x="42" y="172"/>
                  </a:cubicBezTo>
                  <a:cubicBezTo>
                    <a:pt x="41" y="170"/>
                    <a:pt x="41" y="168"/>
                    <a:pt x="39" y="166"/>
                  </a:cubicBezTo>
                  <a:cubicBezTo>
                    <a:pt x="39" y="165"/>
                    <a:pt x="38" y="164"/>
                    <a:pt x="37" y="164"/>
                  </a:cubicBezTo>
                  <a:cubicBezTo>
                    <a:pt x="37" y="164"/>
                    <a:pt x="36" y="164"/>
                    <a:pt x="35" y="165"/>
                  </a:cubicBezTo>
                  <a:cubicBezTo>
                    <a:pt x="2" y="188"/>
                    <a:pt x="2" y="188"/>
                    <a:pt x="2" y="188"/>
                  </a:cubicBezTo>
                  <a:cubicBezTo>
                    <a:pt x="1" y="188"/>
                    <a:pt x="0" y="189"/>
                    <a:pt x="0" y="189"/>
                  </a:cubicBezTo>
                  <a:cubicBezTo>
                    <a:pt x="0" y="190"/>
                    <a:pt x="0" y="191"/>
                    <a:pt x="1" y="192"/>
                  </a:cubicBezTo>
                  <a:cubicBezTo>
                    <a:pt x="2" y="194"/>
                    <a:pt x="5" y="196"/>
                    <a:pt x="7" y="197"/>
                  </a:cubicBezTo>
                  <a:cubicBezTo>
                    <a:pt x="6" y="201"/>
                    <a:pt x="6" y="205"/>
                    <a:pt x="8" y="208"/>
                  </a:cubicBezTo>
                  <a:cubicBezTo>
                    <a:pt x="10" y="211"/>
                    <a:pt x="12" y="213"/>
                    <a:pt x="15" y="213"/>
                  </a:cubicBezTo>
                  <a:cubicBezTo>
                    <a:pt x="16" y="214"/>
                    <a:pt x="17" y="214"/>
                    <a:pt x="18" y="214"/>
                  </a:cubicBezTo>
                  <a:cubicBezTo>
                    <a:pt x="20" y="214"/>
                    <a:pt x="22" y="213"/>
                    <a:pt x="24" y="212"/>
                  </a:cubicBezTo>
                  <a:cubicBezTo>
                    <a:pt x="24" y="212"/>
                    <a:pt x="24" y="212"/>
                    <a:pt x="24" y="212"/>
                  </a:cubicBezTo>
                  <a:cubicBezTo>
                    <a:pt x="48" y="262"/>
                    <a:pt x="48" y="262"/>
                    <a:pt x="48" y="262"/>
                  </a:cubicBezTo>
                  <a:cubicBezTo>
                    <a:pt x="48" y="263"/>
                    <a:pt x="55" y="283"/>
                    <a:pt x="68" y="285"/>
                  </a:cubicBezTo>
                  <a:cubicBezTo>
                    <a:pt x="69" y="285"/>
                    <a:pt x="70" y="285"/>
                    <a:pt x="71" y="285"/>
                  </a:cubicBezTo>
                  <a:cubicBezTo>
                    <a:pt x="76" y="285"/>
                    <a:pt x="82" y="282"/>
                    <a:pt x="87" y="276"/>
                  </a:cubicBezTo>
                  <a:cubicBezTo>
                    <a:pt x="87" y="275"/>
                    <a:pt x="91" y="271"/>
                    <a:pt x="94" y="266"/>
                  </a:cubicBezTo>
                  <a:cubicBezTo>
                    <a:pt x="94" y="284"/>
                    <a:pt x="94" y="284"/>
                    <a:pt x="94" y="284"/>
                  </a:cubicBezTo>
                  <a:cubicBezTo>
                    <a:pt x="94" y="285"/>
                    <a:pt x="95" y="287"/>
                    <a:pt x="97" y="287"/>
                  </a:cubicBezTo>
                  <a:cubicBezTo>
                    <a:pt x="98" y="287"/>
                    <a:pt x="100" y="285"/>
                    <a:pt x="100" y="284"/>
                  </a:cubicBezTo>
                  <a:cubicBezTo>
                    <a:pt x="100" y="221"/>
                    <a:pt x="100" y="221"/>
                    <a:pt x="100" y="221"/>
                  </a:cubicBezTo>
                  <a:cubicBezTo>
                    <a:pt x="100" y="219"/>
                    <a:pt x="98" y="218"/>
                    <a:pt x="97" y="218"/>
                  </a:cubicBezTo>
                  <a:cubicBezTo>
                    <a:pt x="95" y="218"/>
                    <a:pt x="94" y="219"/>
                    <a:pt x="94" y="221"/>
                  </a:cubicBezTo>
                  <a:cubicBezTo>
                    <a:pt x="94" y="228"/>
                    <a:pt x="94" y="228"/>
                    <a:pt x="94" y="228"/>
                  </a:cubicBezTo>
                  <a:cubicBezTo>
                    <a:pt x="64" y="228"/>
                    <a:pt x="64" y="228"/>
                    <a:pt x="64" y="228"/>
                  </a:cubicBezTo>
                  <a:cubicBezTo>
                    <a:pt x="64" y="227"/>
                    <a:pt x="64" y="226"/>
                    <a:pt x="64" y="225"/>
                  </a:cubicBezTo>
                  <a:cubicBezTo>
                    <a:pt x="64" y="225"/>
                    <a:pt x="64" y="224"/>
                    <a:pt x="64" y="224"/>
                  </a:cubicBezTo>
                  <a:cubicBezTo>
                    <a:pt x="64" y="213"/>
                    <a:pt x="64" y="199"/>
                    <a:pt x="66" y="192"/>
                  </a:cubicBezTo>
                  <a:cubicBezTo>
                    <a:pt x="67" y="187"/>
                    <a:pt x="70" y="183"/>
                    <a:pt x="74" y="179"/>
                  </a:cubicBezTo>
                  <a:cubicBezTo>
                    <a:pt x="91" y="168"/>
                    <a:pt x="91" y="168"/>
                    <a:pt x="91" y="168"/>
                  </a:cubicBezTo>
                  <a:cubicBezTo>
                    <a:pt x="99" y="164"/>
                    <a:pt x="109" y="161"/>
                    <a:pt x="120" y="159"/>
                  </a:cubicBezTo>
                  <a:cubicBezTo>
                    <a:pt x="153" y="171"/>
                    <a:pt x="153" y="171"/>
                    <a:pt x="153" y="171"/>
                  </a:cubicBezTo>
                  <a:cubicBezTo>
                    <a:pt x="153" y="284"/>
                    <a:pt x="153" y="284"/>
                    <a:pt x="153" y="284"/>
                  </a:cubicBezTo>
                  <a:cubicBezTo>
                    <a:pt x="153" y="285"/>
                    <a:pt x="155" y="287"/>
                    <a:pt x="156" y="287"/>
                  </a:cubicBezTo>
                  <a:cubicBezTo>
                    <a:pt x="158" y="287"/>
                    <a:pt x="159" y="285"/>
                    <a:pt x="159" y="284"/>
                  </a:cubicBezTo>
                  <a:cubicBezTo>
                    <a:pt x="159" y="171"/>
                    <a:pt x="159" y="171"/>
                    <a:pt x="159" y="171"/>
                  </a:cubicBezTo>
                  <a:cubicBezTo>
                    <a:pt x="191" y="158"/>
                    <a:pt x="191" y="158"/>
                    <a:pt x="191" y="158"/>
                  </a:cubicBezTo>
                  <a:cubicBezTo>
                    <a:pt x="193" y="158"/>
                    <a:pt x="194" y="159"/>
                    <a:pt x="195" y="160"/>
                  </a:cubicBezTo>
                  <a:cubicBezTo>
                    <a:pt x="195" y="284"/>
                    <a:pt x="195" y="284"/>
                    <a:pt x="195" y="284"/>
                  </a:cubicBezTo>
                  <a:cubicBezTo>
                    <a:pt x="195" y="285"/>
                    <a:pt x="196" y="287"/>
                    <a:pt x="198" y="287"/>
                  </a:cubicBezTo>
                  <a:cubicBezTo>
                    <a:pt x="200" y="287"/>
                    <a:pt x="201" y="285"/>
                    <a:pt x="201" y="284"/>
                  </a:cubicBezTo>
                  <a:cubicBezTo>
                    <a:pt x="201" y="161"/>
                    <a:pt x="201" y="161"/>
                    <a:pt x="201" y="161"/>
                  </a:cubicBezTo>
                  <a:cubicBezTo>
                    <a:pt x="202" y="161"/>
                    <a:pt x="203" y="161"/>
                    <a:pt x="204" y="161"/>
                  </a:cubicBezTo>
                  <a:cubicBezTo>
                    <a:pt x="206" y="161"/>
                    <a:pt x="209" y="161"/>
                    <a:pt x="212" y="161"/>
                  </a:cubicBezTo>
                  <a:cubicBezTo>
                    <a:pt x="222" y="162"/>
                    <a:pt x="227" y="163"/>
                    <a:pt x="227" y="164"/>
                  </a:cubicBezTo>
                  <a:cubicBezTo>
                    <a:pt x="227" y="165"/>
                    <a:pt x="227" y="167"/>
                    <a:pt x="227" y="169"/>
                  </a:cubicBezTo>
                  <a:cubicBezTo>
                    <a:pt x="227" y="169"/>
                    <a:pt x="227" y="169"/>
                    <a:pt x="227" y="169"/>
                  </a:cubicBezTo>
                  <a:cubicBezTo>
                    <a:pt x="227" y="284"/>
                    <a:pt x="227" y="284"/>
                    <a:pt x="227" y="284"/>
                  </a:cubicBezTo>
                  <a:cubicBezTo>
                    <a:pt x="227" y="285"/>
                    <a:pt x="228" y="287"/>
                    <a:pt x="230" y="287"/>
                  </a:cubicBezTo>
                  <a:cubicBezTo>
                    <a:pt x="232" y="287"/>
                    <a:pt x="233" y="285"/>
                    <a:pt x="233" y="284"/>
                  </a:cubicBezTo>
                  <a:cubicBezTo>
                    <a:pt x="233" y="240"/>
                    <a:pt x="233" y="240"/>
                    <a:pt x="233" y="240"/>
                  </a:cubicBezTo>
                  <a:cubicBezTo>
                    <a:pt x="247" y="240"/>
                    <a:pt x="247" y="240"/>
                    <a:pt x="247" y="240"/>
                  </a:cubicBezTo>
                  <a:cubicBezTo>
                    <a:pt x="247" y="284"/>
                    <a:pt x="247" y="284"/>
                    <a:pt x="247" y="284"/>
                  </a:cubicBezTo>
                  <a:cubicBezTo>
                    <a:pt x="247" y="285"/>
                    <a:pt x="249" y="287"/>
                    <a:pt x="250" y="287"/>
                  </a:cubicBezTo>
                  <a:cubicBezTo>
                    <a:pt x="252" y="287"/>
                    <a:pt x="253" y="285"/>
                    <a:pt x="253" y="284"/>
                  </a:cubicBezTo>
                  <a:cubicBezTo>
                    <a:pt x="253" y="196"/>
                    <a:pt x="253" y="196"/>
                    <a:pt x="253" y="196"/>
                  </a:cubicBezTo>
                  <a:cubicBezTo>
                    <a:pt x="253" y="195"/>
                    <a:pt x="253" y="177"/>
                    <a:pt x="233" y="167"/>
                  </a:cubicBezTo>
                  <a:cubicBezTo>
                    <a:pt x="233" y="165"/>
                    <a:pt x="233" y="164"/>
                    <a:pt x="233" y="164"/>
                  </a:cubicBezTo>
                  <a:cubicBezTo>
                    <a:pt x="233" y="156"/>
                    <a:pt x="222" y="156"/>
                    <a:pt x="212" y="155"/>
                  </a:cubicBezTo>
                  <a:cubicBezTo>
                    <a:pt x="209" y="155"/>
                    <a:pt x="207" y="155"/>
                    <a:pt x="205" y="155"/>
                  </a:cubicBezTo>
                  <a:cubicBezTo>
                    <a:pt x="204" y="155"/>
                    <a:pt x="204" y="155"/>
                    <a:pt x="203" y="155"/>
                  </a:cubicBezTo>
                  <a:cubicBezTo>
                    <a:pt x="203" y="155"/>
                    <a:pt x="203" y="155"/>
                    <a:pt x="202" y="155"/>
                  </a:cubicBezTo>
                  <a:cubicBezTo>
                    <a:pt x="199" y="155"/>
                    <a:pt x="197" y="154"/>
                    <a:pt x="195" y="153"/>
                  </a:cubicBezTo>
                  <a:cubicBezTo>
                    <a:pt x="195" y="143"/>
                    <a:pt x="195" y="143"/>
                    <a:pt x="195" y="143"/>
                  </a:cubicBezTo>
                  <a:cubicBezTo>
                    <a:pt x="195" y="143"/>
                    <a:pt x="195" y="143"/>
                    <a:pt x="195" y="143"/>
                  </a:cubicBezTo>
                  <a:cubicBezTo>
                    <a:pt x="195" y="142"/>
                    <a:pt x="195" y="142"/>
                    <a:pt x="195" y="141"/>
                  </a:cubicBezTo>
                  <a:cubicBezTo>
                    <a:pt x="195" y="140"/>
                    <a:pt x="193" y="139"/>
                    <a:pt x="191" y="139"/>
                  </a:cubicBezTo>
                  <a:cubicBezTo>
                    <a:pt x="191" y="139"/>
                    <a:pt x="188" y="140"/>
                    <a:pt x="184" y="142"/>
                  </a:cubicBezTo>
                  <a:cubicBezTo>
                    <a:pt x="181" y="140"/>
                    <a:pt x="181" y="137"/>
                    <a:pt x="180" y="136"/>
                  </a:cubicBezTo>
                  <a:cubicBezTo>
                    <a:pt x="185" y="130"/>
                    <a:pt x="188" y="124"/>
                    <a:pt x="191" y="118"/>
                  </a:cubicBezTo>
                  <a:cubicBezTo>
                    <a:pt x="200" y="134"/>
                    <a:pt x="200" y="134"/>
                    <a:pt x="200" y="134"/>
                  </a:cubicBezTo>
                  <a:cubicBezTo>
                    <a:pt x="201" y="136"/>
                    <a:pt x="204" y="137"/>
                    <a:pt x="206" y="137"/>
                  </a:cubicBezTo>
                  <a:cubicBezTo>
                    <a:pt x="207" y="137"/>
                    <a:pt x="208" y="137"/>
                    <a:pt x="209" y="136"/>
                  </a:cubicBezTo>
                  <a:cubicBezTo>
                    <a:pt x="229" y="125"/>
                    <a:pt x="229" y="125"/>
                    <a:pt x="229" y="125"/>
                  </a:cubicBezTo>
                  <a:cubicBezTo>
                    <a:pt x="232" y="123"/>
                    <a:pt x="233" y="119"/>
                    <a:pt x="231" y="116"/>
                  </a:cubicBezTo>
                  <a:cubicBezTo>
                    <a:pt x="215" y="87"/>
                    <a:pt x="215" y="87"/>
                    <a:pt x="215" y="87"/>
                  </a:cubicBezTo>
                  <a:cubicBezTo>
                    <a:pt x="228" y="78"/>
                    <a:pt x="228" y="78"/>
                    <a:pt x="228" y="78"/>
                  </a:cubicBezTo>
                  <a:cubicBezTo>
                    <a:pt x="229" y="80"/>
                    <a:pt x="231" y="81"/>
                    <a:pt x="232" y="81"/>
                  </a:cubicBezTo>
                  <a:cubicBezTo>
                    <a:pt x="233" y="81"/>
                    <a:pt x="233" y="81"/>
                    <a:pt x="234" y="81"/>
                  </a:cubicBezTo>
                  <a:cubicBezTo>
                    <a:pt x="235" y="81"/>
                    <a:pt x="236" y="81"/>
                    <a:pt x="237" y="80"/>
                  </a:cubicBezTo>
                  <a:cubicBezTo>
                    <a:pt x="260" y="126"/>
                    <a:pt x="260" y="126"/>
                    <a:pt x="260" y="126"/>
                  </a:cubicBezTo>
                  <a:cubicBezTo>
                    <a:pt x="260" y="127"/>
                    <a:pt x="260" y="127"/>
                    <a:pt x="260" y="127"/>
                  </a:cubicBezTo>
                  <a:cubicBezTo>
                    <a:pt x="261" y="128"/>
                    <a:pt x="263" y="129"/>
                    <a:pt x="265" y="129"/>
                  </a:cubicBezTo>
                  <a:cubicBezTo>
                    <a:pt x="266" y="129"/>
                    <a:pt x="268" y="129"/>
                    <a:pt x="269" y="128"/>
                  </a:cubicBezTo>
                  <a:cubicBezTo>
                    <a:pt x="272" y="126"/>
                    <a:pt x="273" y="123"/>
                    <a:pt x="273" y="120"/>
                  </a:cubicBezTo>
                  <a:close/>
                  <a:moveTo>
                    <a:pt x="247" y="196"/>
                  </a:moveTo>
                  <a:cubicBezTo>
                    <a:pt x="247" y="234"/>
                    <a:pt x="247" y="234"/>
                    <a:pt x="247" y="234"/>
                  </a:cubicBezTo>
                  <a:cubicBezTo>
                    <a:pt x="233" y="234"/>
                    <a:pt x="233" y="234"/>
                    <a:pt x="233" y="234"/>
                  </a:cubicBezTo>
                  <a:cubicBezTo>
                    <a:pt x="233" y="174"/>
                    <a:pt x="233" y="174"/>
                    <a:pt x="233" y="174"/>
                  </a:cubicBezTo>
                  <a:cubicBezTo>
                    <a:pt x="247" y="182"/>
                    <a:pt x="247" y="195"/>
                    <a:pt x="247" y="196"/>
                  </a:cubicBezTo>
                  <a:close/>
                  <a:moveTo>
                    <a:pt x="260" y="38"/>
                  </a:moveTo>
                  <a:cubicBezTo>
                    <a:pt x="265" y="46"/>
                    <a:pt x="265" y="46"/>
                    <a:pt x="265" y="46"/>
                  </a:cubicBezTo>
                  <a:cubicBezTo>
                    <a:pt x="265" y="46"/>
                    <a:pt x="265" y="46"/>
                    <a:pt x="265" y="46"/>
                  </a:cubicBezTo>
                  <a:cubicBezTo>
                    <a:pt x="265" y="46"/>
                    <a:pt x="265" y="47"/>
                    <a:pt x="264" y="48"/>
                  </a:cubicBezTo>
                  <a:cubicBezTo>
                    <a:pt x="262" y="49"/>
                    <a:pt x="262" y="49"/>
                    <a:pt x="262" y="49"/>
                  </a:cubicBezTo>
                  <a:cubicBezTo>
                    <a:pt x="255" y="39"/>
                    <a:pt x="255" y="39"/>
                    <a:pt x="255" y="39"/>
                  </a:cubicBezTo>
                  <a:cubicBezTo>
                    <a:pt x="258" y="38"/>
                    <a:pt x="258" y="38"/>
                    <a:pt x="258" y="38"/>
                  </a:cubicBezTo>
                  <a:cubicBezTo>
                    <a:pt x="259" y="37"/>
                    <a:pt x="259" y="37"/>
                    <a:pt x="260" y="38"/>
                  </a:cubicBezTo>
                  <a:close/>
                  <a:moveTo>
                    <a:pt x="188" y="7"/>
                  </a:moveTo>
                  <a:cubicBezTo>
                    <a:pt x="188" y="7"/>
                    <a:pt x="189" y="7"/>
                    <a:pt x="189" y="7"/>
                  </a:cubicBezTo>
                  <a:cubicBezTo>
                    <a:pt x="236" y="37"/>
                    <a:pt x="236" y="37"/>
                    <a:pt x="236" y="37"/>
                  </a:cubicBezTo>
                  <a:cubicBezTo>
                    <a:pt x="224" y="45"/>
                    <a:pt x="224" y="45"/>
                    <a:pt x="224" y="45"/>
                  </a:cubicBezTo>
                  <a:cubicBezTo>
                    <a:pt x="220" y="47"/>
                    <a:pt x="220" y="47"/>
                    <a:pt x="220" y="47"/>
                  </a:cubicBezTo>
                  <a:cubicBezTo>
                    <a:pt x="187" y="8"/>
                    <a:pt x="187" y="8"/>
                    <a:pt x="187" y="8"/>
                  </a:cubicBezTo>
                  <a:cubicBezTo>
                    <a:pt x="187" y="8"/>
                    <a:pt x="187" y="7"/>
                    <a:pt x="188" y="7"/>
                  </a:cubicBezTo>
                  <a:close/>
                  <a:moveTo>
                    <a:pt x="172" y="135"/>
                  </a:moveTo>
                  <a:cubicBezTo>
                    <a:pt x="168" y="140"/>
                    <a:pt x="163" y="142"/>
                    <a:pt x="159" y="142"/>
                  </a:cubicBezTo>
                  <a:cubicBezTo>
                    <a:pt x="150" y="141"/>
                    <a:pt x="144" y="139"/>
                    <a:pt x="138" y="133"/>
                  </a:cubicBezTo>
                  <a:cubicBezTo>
                    <a:pt x="137" y="132"/>
                    <a:pt x="137" y="132"/>
                    <a:pt x="136" y="131"/>
                  </a:cubicBezTo>
                  <a:cubicBezTo>
                    <a:pt x="136" y="131"/>
                    <a:pt x="136" y="131"/>
                    <a:pt x="136" y="131"/>
                  </a:cubicBezTo>
                  <a:cubicBezTo>
                    <a:pt x="136" y="130"/>
                    <a:pt x="135" y="130"/>
                    <a:pt x="135" y="129"/>
                  </a:cubicBezTo>
                  <a:cubicBezTo>
                    <a:pt x="134" y="129"/>
                    <a:pt x="134" y="129"/>
                    <a:pt x="134" y="128"/>
                  </a:cubicBezTo>
                  <a:cubicBezTo>
                    <a:pt x="134" y="128"/>
                    <a:pt x="133" y="127"/>
                    <a:pt x="133" y="127"/>
                  </a:cubicBezTo>
                  <a:cubicBezTo>
                    <a:pt x="133" y="126"/>
                    <a:pt x="133" y="126"/>
                    <a:pt x="132" y="126"/>
                  </a:cubicBezTo>
                  <a:cubicBezTo>
                    <a:pt x="132" y="125"/>
                    <a:pt x="131" y="124"/>
                    <a:pt x="131" y="123"/>
                  </a:cubicBezTo>
                  <a:cubicBezTo>
                    <a:pt x="131" y="123"/>
                    <a:pt x="131" y="123"/>
                    <a:pt x="131" y="123"/>
                  </a:cubicBezTo>
                  <a:cubicBezTo>
                    <a:pt x="130" y="122"/>
                    <a:pt x="130" y="122"/>
                    <a:pt x="130" y="121"/>
                  </a:cubicBezTo>
                  <a:cubicBezTo>
                    <a:pt x="129" y="121"/>
                    <a:pt x="129" y="120"/>
                    <a:pt x="129" y="120"/>
                  </a:cubicBezTo>
                  <a:cubicBezTo>
                    <a:pt x="127" y="116"/>
                    <a:pt x="126" y="110"/>
                    <a:pt x="125" y="104"/>
                  </a:cubicBezTo>
                  <a:cubicBezTo>
                    <a:pt x="125" y="104"/>
                    <a:pt x="125" y="104"/>
                    <a:pt x="125" y="104"/>
                  </a:cubicBezTo>
                  <a:cubicBezTo>
                    <a:pt x="124" y="98"/>
                    <a:pt x="123" y="90"/>
                    <a:pt x="123" y="82"/>
                  </a:cubicBezTo>
                  <a:cubicBezTo>
                    <a:pt x="123" y="79"/>
                    <a:pt x="123" y="77"/>
                    <a:pt x="123" y="75"/>
                  </a:cubicBezTo>
                  <a:cubicBezTo>
                    <a:pt x="123" y="75"/>
                    <a:pt x="123" y="75"/>
                    <a:pt x="123" y="75"/>
                  </a:cubicBezTo>
                  <a:cubicBezTo>
                    <a:pt x="124" y="75"/>
                    <a:pt x="124" y="75"/>
                    <a:pt x="125" y="75"/>
                  </a:cubicBezTo>
                  <a:cubicBezTo>
                    <a:pt x="125" y="75"/>
                    <a:pt x="125" y="75"/>
                    <a:pt x="126" y="75"/>
                  </a:cubicBezTo>
                  <a:cubicBezTo>
                    <a:pt x="126" y="76"/>
                    <a:pt x="127" y="76"/>
                    <a:pt x="127" y="76"/>
                  </a:cubicBezTo>
                  <a:cubicBezTo>
                    <a:pt x="127" y="76"/>
                    <a:pt x="128" y="76"/>
                    <a:pt x="128" y="76"/>
                  </a:cubicBezTo>
                  <a:cubicBezTo>
                    <a:pt x="128" y="76"/>
                    <a:pt x="128" y="76"/>
                    <a:pt x="129" y="76"/>
                  </a:cubicBezTo>
                  <a:cubicBezTo>
                    <a:pt x="129" y="76"/>
                    <a:pt x="129" y="76"/>
                    <a:pt x="130" y="76"/>
                  </a:cubicBezTo>
                  <a:cubicBezTo>
                    <a:pt x="130" y="76"/>
                    <a:pt x="130" y="76"/>
                    <a:pt x="130" y="76"/>
                  </a:cubicBezTo>
                  <a:cubicBezTo>
                    <a:pt x="131" y="76"/>
                    <a:pt x="131" y="76"/>
                    <a:pt x="132" y="75"/>
                  </a:cubicBezTo>
                  <a:cubicBezTo>
                    <a:pt x="132" y="75"/>
                    <a:pt x="132" y="75"/>
                    <a:pt x="132" y="75"/>
                  </a:cubicBezTo>
                  <a:cubicBezTo>
                    <a:pt x="136" y="75"/>
                    <a:pt x="138" y="74"/>
                    <a:pt x="139" y="74"/>
                  </a:cubicBezTo>
                  <a:cubicBezTo>
                    <a:pt x="139" y="74"/>
                    <a:pt x="139" y="74"/>
                    <a:pt x="139" y="74"/>
                  </a:cubicBezTo>
                  <a:cubicBezTo>
                    <a:pt x="139" y="74"/>
                    <a:pt x="139" y="74"/>
                    <a:pt x="139" y="74"/>
                  </a:cubicBezTo>
                  <a:cubicBezTo>
                    <a:pt x="139" y="74"/>
                    <a:pt x="140" y="74"/>
                    <a:pt x="140" y="74"/>
                  </a:cubicBezTo>
                  <a:cubicBezTo>
                    <a:pt x="172" y="64"/>
                    <a:pt x="172" y="64"/>
                    <a:pt x="172" y="64"/>
                  </a:cubicBezTo>
                  <a:cubicBezTo>
                    <a:pt x="173" y="65"/>
                    <a:pt x="174" y="66"/>
                    <a:pt x="174" y="67"/>
                  </a:cubicBezTo>
                  <a:cubicBezTo>
                    <a:pt x="175" y="67"/>
                    <a:pt x="175" y="67"/>
                    <a:pt x="175" y="67"/>
                  </a:cubicBezTo>
                  <a:cubicBezTo>
                    <a:pt x="176" y="68"/>
                    <a:pt x="176" y="69"/>
                    <a:pt x="177" y="69"/>
                  </a:cubicBezTo>
                  <a:cubicBezTo>
                    <a:pt x="177" y="69"/>
                    <a:pt x="177" y="70"/>
                    <a:pt x="177" y="70"/>
                  </a:cubicBezTo>
                  <a:cubicBezTo>
                    <a:pt x="178" y="70"/>
                    <a:pt x="178" y="71"/>
                    <a:pt x="179" y="71"/>
                  </a:cubicBezTo>
                  <a:cubicBezTo>
                    <a:pt x="179" y="71"/>
                    <a:pt x="179" y="71"/>
                    <a:pt x="179" y="72"/>
                  </a:cubicBezTo>
                  <a:cubicBezTo>
                    <a:pt x="180" y="72"/>
                    <a:pt x="180" y="72"/>
                    <a:pt x="181" y="73"/>
                  </a:cubicBezTo>
                  <a:cubicBezTo>
                    <a:pt x="181" y="73"/>
                    <a:pt x="181" y="73"/>
                    <a:pt x="181" y="73"/>
                  </a:cubicBezTo>
                  <a:cubicBezTo>
                    <a:pt x="182" y="73"/>
                    <a:pt x="182" y="74"/>
                    <a:pt x="183" y="74"/>
                  </a:cubicBezTo>
                  <a:cubicBezTo>
                    <a:pt x="185" y="75"/>
                    <a:pt x="187" y="76"/>
                    <a:pt x="188" y="76"/>
                  </a:cubicBezTo>
                  <a:cubicBezTo>
                    <a:pt x="188" y="83"/>
                    <a:pt x="188" y="93"/>
                    <a:pt x="187" y="104"/>
                  </a:cubicBezTo>
                  <a:cubicBezTo>
                    <a:pt x="186" y="118"/>
                    <a:pt x="179" y="129"/>
                    <a:pt x="172" y="135"/>
                  </a:cubicBezTo>
                  <a:close/>
                  <a:moveTo>
                    <a:pt x="119" y="52"/>
                  </a:moveTo>
                  <a:cubicBezTo>
                    <a:pt x="126" y="50"/>
                    <a:pt x="155" y="43"/>
                    <a:pt x="171" y="30"/>
                  </a:cubicBezTo>
                  <a:cubicBezTo>
                    <a:pt x="178" y="32"/>
                    <a:pt x="178" y="32"/>
                    <a:pt x="178" y="32"/>
                  </a:cubicBezTo>
                  <a:cubicBezTo>
                    <a:pt x="160" y="49"/>
                    <a:pt x="128" y="57"/>
                    <a:pt x="119" y="59"/>
                  </a:cubicBezTo>
                  <a:cubicBezTo>
                    <a:pt x="119" y="56"/>
                    <a:pt x="119" y="54"/>
                    <a:pt x="119" y="52"/>
                  </a:cubicBezTo>
                  <a:close/>
                  <a:moveTo>
                    <a:pt x="190" y="61"/>
                  </a:moveTo>
                  <a:cubicBezTo>
                    <a:pt x="190" y="60"/>
                    <a:pt x="189" y="59"/>
                    <a:pt x="188" y="59"/>
                  </a:cubicBezTo>
                  <a:cubicBezTo>
                    <a:pt x="191" y="58"/>
                    <a:pt x="191" y="58"/>
                    <a:pt x="191" y="58"/>
                  </a:cubicBezTo>
                  <a:lnTo>
                    <a:pt x="190" y="61"/>
                  </a:lnTo>
                  <a:close/>
                  <a:moveTo>
                    <a:pt x="182" y="61"/>
                  </a:moveTo>
                  <a:cubicBezTo>
                    <a:pt x="184" y="63"/>
                    <a:pt x="187" y="66"/>
                    <a:pt x="190" y="68"/>
                  </a:cubicBezTo>
                  <a:cubicBezTo>
                    <a:pt x="190" y="70"/>
                    <a:pt x="190" y="70"/>
                    <a:pt x="190" y="70"/>
                  </a:cubicBezTo>
                  <a:cubicBezTo>
                    <a:pt x="190" y="70"/>
                    <a:pt x="190" y="70"/>
                    <a:pt x="190" y="70"/>
                  </a:cubicBezTo>
                  <a:cubicBezTo>
                    <a:pt x="190" y="70"/>
                    <a:pt x="189" y="70"/>
                    <a:pt x="189" y="70"/>
                  </a:cubicBezTo>
                  <a:cubicBezTo>
                    <a:pt x="189" y="70"/>
                    <a:pt x="189" y="70"/>
                    <a:pt x="189" y="70"/>
                  </a:cubicBezTo>
                  <a:cubicBezTo>
                    <a:pt x="189" y="70"/>
                    <a:pt x="188" y="70"/>
                    <a:pt x="188" y="70"/>
                  </a:cubicBezTo>
                  <a:cubicBezTo>
                    <a:pt x="188" y="70"/>
                    <a:pt x="188" y="70"/>
                    <a:pt x="188" y="69"/>
                  </a:cubicBezTo>
                  <a:cubicBezTo>
                    <a:pt x="187" y="69"/>
                    <a:pt x="187" y="69"/>
                    <a:pt x="187" y="69"/>
                  </a:cubicBezTo>
                  <a:cubicBezTo>
                    <a:pt x="186" y="69"/>
                    <a:pt x="186" y="69"/>
                    <a:pt x="186" y="69"/>
                  </a:cubicBezTo>
                  <a:cubicBezTo>
                    <a:pt x="186" y="69"/>
                    <a:pt x="185" y="69"/>
                    <a:pt x="185" y="68"/>
                  </a:cubicBezTo>
                  <a:cubicBezTo>
                    <a:pt x="185" y="68"/>
                    <a:pt x="185" y="68"/>
                    <a:pt x="185" y="68"/>
                  </a:cubicBezTo>
                  <a:cubicBezTo>
                    <a:pt x="184" y="68"/>
                    <a:pt x="184" y="67"/>
                    <a:pt x="183" y="67"/>
                  </a:cubicBezTo>
                  <a:cubicBezTo>
                    <a:pt x="183" y="67"/>
                    <a:pt x="183" y="67"/>
                    <a:pt x="183" y="67"/>
                  </a:cubicBezTo>
                  <a:cubicBezTo>
                    <a:pt x="182" y="66"/>
                    <a:pt x="182" y="66"/>
                    <a:pt x="181" y="65"/>
                  </a:cubicBezTo>
                  <a:cubicBezTo>
                    <a:pt x="181" y="65"/>
                    <a:pt x="181" y="65"/>
                    <a:pt x="181" y="65"/>
                  </a:cubicBezTo>
                  <a:cubicBezTo>
                    <a:pt x="180" y="64"/>
                    <a:pt x="179" y="63"/>
                    <a:pt x="179" y="62"/>
                  </a:cubicBezTo>
                  <a:cubicBezTo>
                    <a:pt x="179" y="62"/>
                    <a:pt x="178" y="62"/>
                    <a:pt x="178" y="62"/>
                  </a:cubicBezTo>
                  <a:cubicBezTo>
                    <a:pt x="178" y="62"/>
                    <a:pt x="178" y="62"/>
                    <a:pt x="178" y="62"/>
                  </a:cubicBezTo>
                  <a:lnTo>
                    <a:pt x="182" y="61"/>
                  </a:lnTo>
                  <a:close/>
                  <a:moveTo>
                    <a:pt x="191" y="48"/>
                  </a:moveTo>
                  <a:cubicBezTo>
                    <a:pt x="191" y="51"/>
                    <a:pt x="191" y="51"/>
                    <a:pt x="191" y="51"/>
                  </a:cubicBezTo>
                  <a:cubicBezTo>
                    <a:pt x="173" y="58"/>
                    <a:pt x="173" y="58"/>
                    <a:pt x="173" y="58"/>
                  </a:cubicBezTo>
                  <a:cubicBezTo>
                    <a:pt x="173" y="58"/>
                    <a:pt x="173" y="58"/>
                    <a:pt x="173" y="58"/>
                  </a:cubicBezTo>
                  <a:cubicBezTo>
                    <a:pt x="138" y="68"/>
                    <a:pt x="138" y="68"/>
                    <a:pt x="138" y="68"/>
                  </a:cubicBezTo>
                  <a:cubicBezTo>
                    <a:pt x="138" y="68"/>
                    <a:pt x="138" y="68"/>
                    <a:pt x="138" y="68"/>
                  </a:cubicBezTo>
                  <a:cubicBezTo>
                    <a:pt x="138" y="68"/>
                    <a:pt x="138" y="68"/>
                    <a:pt x="138" y="68"/>
                  </a:cubicBezTo>
                  <a:cubicBezTo>
                    <a:pt x="138" y="68"/>
                    <a:pt x="137" y="68"/>
                    <a:pt x="137" y="68"/>
                  </a:cubicBezTo>
                  <a:cubicBezTo>
                    <a:pt x="137" y="68"/>
                    <a:pt x="136" y="69"/>
                    <a:pt x="135" y="69"/>
                  </a:cubicBezTo>
                  <a:cubicBezTo>
                    <a:pt x="135" y="69"/>
                    <a:pt x="135" y="69"/>
                    <a:pt x="135" y="69"/>
                  </a:cubicBezTo>
                  <a:cubicBezTo>
                    <a:pt x="135" y="69"/>
                    <a:pt x="134" y="69"/>
                    <a:pt x="133" y="69"/>
                  </a:cubicBezTo>
                  <a:cubicBezTo>
                    <a:pt x="133" y="69"/>
                    <a:pt x="133" y="69"/>
                    <a:pt x="133" y="69"/>
                  </a:cubicBezTo>
                  <a:cubicBezTo>
                    <a:pt x="132" y="69"/>
                    <a:pt x="132" y="70"/>
                    <a:pt x="131" y="70"/>
                  </a:cubicBezTo>
                  <a:cubicBezTo>
                    <a:pt x="131" y="70"/>
                    <a:pt x="131" y="70"/>
                    <a:pt x="130" y="70"/>
                  </a:cubicBezTo>
                  <a:cubicBezTo>
                    <a:pt x="130" y="70"/>
                    <a:pt x="129" y="70"/>
                    <a:pt x="129" y="70"/>
                  </a:cubicBezTo>
                  <a:cubicBezTo>
                    <a:pt x="129" y="70"/>
                    <a:pt x="129" y="70"/>
                    <a:pt x="129" y="70"/>
                  </a:cubicBezTo>
                  <a:cubicBezTo>
                    <a:pt x="126" y="70"/>
                    <a:pt x="123" y="69"/>
                    <a:pt x="122" y="68"/>
                  </a:cubicBezTo>
                  <a:cubicBezTo>
                    <a:pt x="121" y="67"/>
                    <a:pt x="120" y="66"/>
                    <a:pt x="120" y="64"/>
                  </a:cubicBezTo>
                  <a:cubicBezTo>
                    <a:pt x="130" y="62"/>
                    <a:pt x="166" y="54"/>
                    <a:pt x="185" y="33"/>
                  </a:cubicBezTo>
                  <a:cubicBezTo>
                    <a:pt x="186" y="33"/>
                    <a:pt x="188" y="33"/>
                    <a:pt x="189" y="35"/>
                  </a:cubicBezTo>
                  <a:cubicBezTo>
                    <a:pt x="191" y="37"/>
                    <a:pt x="192" y="42"/>
                    <a:pt x="191" y="48"/>
                  </a:cubicBezTo>
                  <a:close/>
                  <a:moveTo>
                    <a:pt x="140" y="23"/>
                  </a:moveTo>
                  <a:cubicBezTo>
                    <a:pt x="141" y="23"/>
                    <a:pt x="143" y="23"/>
                    <a:pt x="145" y="24"/>
                  </a:cubicBezTo>
                  <a:cubicBezTo>
                    <a:pt x="147" y="24"/>
                    <a:pt x="158" y="27"/>
                    <a:pt x="162" y="28"/>
                  </a:cubicBezTo>
                  <a:cubicBezTo>
                    <a:pt x="162" y="28"/>
                    <a:pt x="162" y="28"/>
                    <a:pt x="162" y="28"/>
                  </a:cubicBezTo>
                  <a:cubicBezTo>
                    <a:pt x="163" y="28"/>
                    <a:pt x="163" y="28"/>
                    <a:pt x="163" y="28"/>
                  </a:cubicBezTo>
                  <a:cubicBezTo>
                    <a:pt x="149" y="38"/>
                    <a:pt x="127" y="44"/>
                    <a:pt x="119" y="46"/>
                  </a:cubicBezTo>
                  <a:cubicBezTo>
                    <a:pt x="120" y="40"/>
                    <a:pt x="121" y="36"/>
                    <a:pt x="121" y="36"/>
                  </a:cubicBezTo>
                  <a:cubicBezTo>
                    <a:pt x="121" y="35"/>
                    <a:pt x="126" y="23"/>
                    <a:pt x="140" y="23"/>
                  </a:cubicBezTo>
                  <a:close/>
                  <a:moveTo>
                    <a:pt x="115" y="102"/>
                  </a:moveTo>
                  <a:cubicBezTo>
                    <a:pt x="114" y="101"/>
                    <a:pt x="112" y="93"/>
                    <a:pt x="113" y="88"/>
                  </a:cubicBezTo>
                  <a:cubicBezTo>
                    <a:pt x="113" y="87"/>
                    <a:pt x="115" y="86"/>
                    <a:pt x="117" y="85"/>
                  </a:cubicBezTo>
                  <a:cubicBezTo>
                    <a:pt x="117" y="91"/>
                    <a:pt x="118" y="97"/>
                    <a:pt x="119" y="102"/>
                  </a:cubicBezTo>
                  <a:cubicBezTo>
                    <a:pt x="117" y="102"/>
                    <a:pt x="116" y="102"/>
                    <a:pt x="115" y="102"/>
                  </a:cubicBezTo>
                  <a:close/>
                  <a:moveTo>
                    <a:pt x="36" y="172"/>
                  </a:moveTo>
                  <a:cubicBezTo>
                    <a:pt x="37" y="176"/>
                    <a:pt x="36" y="182"/>
                    <a:pt x="31" y="184"/>
                  </a:cubicBezTo>
                  <a:cubicBezTo>
                    <a:pt x="21" y="191"/>
                    <a:pt x="21" y="191"/>
                    <a:pt x="21" y="191"/>
                  </a:cubicBezTo>
                  <a:cubicBezTo>
                    <a:pt x="17" y="194"/>
                    <a:pt x="11" y="194"/>
                    <a:pt x="8" y="191"/>
                  </a:cubicBezTo>
                  <a:lnTo>
                    <a:pt x="36" y="172"/>
                  </a:lnTo>
                  <a:close/>
                  <a:moveTo>
                    <a:pt x="17" y="207"/>
                  </a:moveTo>
                  <a:cubicBezTo>
                    <a:pt x="15" y="207"/>
                    <a:pt x="14" y="206"/>
                    <a:pt x="13" y="205"/>
                  </a:cubicBezTo>
                  <a:cubicBezTo>
                    <a:pt x="12" y="203"/>
                    <a:pt x="12" y="202"/>
                    <a:pt x="12" y="200"/>
                  </a:cubicBezTo>
                  <a:cubicBezTo>
                    <a:pt x="16" y="200"/>
                    <a:pt x="20" y="200"/>
                    <a:pt x="23" y="197"/>
                  </a:cubicBezTo>
                  <a:cubicBezTo>
                    <a:pt x="24" y="196"/>
                    <a:pt x="24" y="196"/>
                    <a:pt x="24" y="196"/>
                  </a:cubicBezTo>
                  <a:cubicBezTo>
                    <a:pt x="24" y="196"/>
                    <a:pt x="24" y="196"/>
                    <a:pt x="24" y="196"/>
                  </a:cubicBezTo>
                  <a:cubicBezTo>
                    <a:pt x="35" y="189"/>
                    <a:pt x="35" y="189"/>
                    <a:pt x="35" y="189"/>
                  </a:cubicBezTo>
                  <a:cubicBezTo>
                    <a:pt x="35" y="189"/>
                    <a:pt x="35" y="189"/>
                    <a:pt x="35" y="189"/>
                  </a:cubicBezTo>
                  <a:cubicBezTo>
                    <a:pt x="37" y="188"/>
                    <a:pt x="37" y="188"/>
                    <a:pt x="37" y="188"/>
                  </a:cubicBezTo>
                  <a:cubicBezTo>
                    <a:pt x="40" y="186"/>
                    <a:pt x="42" y="182"/>
                    <a:pt x="43" y="179"/>
                  </a:cubicBezTo>
                  <a:cubicBezTo>
                    <a:pt x="125" y="125"/>
                    <a:pt x="125" y="125"/>
                    <a:pt x="125" y="125"/>
                  </a:cubicBezTo>
                  <a:cubicBezTo>
                    <a:pt x="125" y="125"/>
                    <a:pt x="125" y="126"/>
                    <a:pt x="125" y="126"/>
                  </a:cubicBezTo>
                  <a:cubicBezTo>
                    <a:pt x="126" y="127"/>
                    <a:pt x="127" y="129"/>
                    <a:pt x="128" y="130"/>
                  </a:cubicBezTo>
                  <a:cubicBezTo>
                    <a:pt x="128" y="130"/>
                    <a:pt x="128" y="131"/>
                    <a:pt x="129" y="131"/>
                  </a:cubicBezTo>
                  <a:cubicBezTo>
                    <a:pt x="130" y="132"/>
                    <a:pt x="130" y="133"/>
                    <a:pt x="131" y="134"/>
                  </a:cubicBezTo>
                  <a:cubicBezTo>
                    <a:pt x="131" y="134"/>
                    <a:pt x="131" y="134"/>
                    <a:pt x="131" y="134"/>
                  </a:cubicBezTo>
                  <a:cubicBezTo>
                    <a:pt x="88" y="163"/>
                    <a:pt x="88" y="163"/>
                    <a:pt x="88" y="163"/>
                  </a:cubicBezTo>
                  <a:cubicBezTo>
                    <a:pt x="81" y="166"/>
                    <a:pt x="75" y="170"/>
                    <a:pt x="70" y="175"/>
                  </a:cubicBezTo>
                  <a:cubicBezTo>
                    <a:pt x="21" y="207"/>
                    <a:pt x="21" y="207"/>
                    <a:pt x="21" y="207"/>
                  </a:cubicBezTo>
                  <a:cubicBezTo>
                    <a:pt x="20" y="208"/>
                    <a:pt x="18" y="208"/>
                    <a:pt x="17" y="207"/>
                  </a:cubicBezTo>
                  <a:close/>
                  <a:moveTo>
                    <a:pt x="94" y="254"/>
                  </a:moveTo>
                  <a:cubicBezTo>
                    <a:pt x="94" y="254"/>
                    <a:pt x="94" y="254"/>
                    <a:pt x="94" y="254"/>
                  </a:cubicBezTo>
                  <a:cubicBezTo>
                    <a:pt x="92" y="259"/>
                    <a:pt x="85" y="269"/>
                    <a:pt x="82" y="272"/>
                  </a:cubicBezTo>
                  <a:cubicBezTo>
                    <a:pt x="78" y="277"/>
                    <a:pt x="73" y="280"/>
                    <a:pt x="69" y="279"/>
                  </a:cubicBezTo>
                  <a:cubicBezTo>
                    <a:pt x="62" y="278"/>
                    <a:pt x="56" y="265"/>
                    <a:pt x="54" y="260"/>
                  </a:cubicBezTo>
                  <a:cubicBezTo>
                    <a:pt x="29" y="208"/>
                    <a:pt x="29" y="208"/>
                    <a:pt x="29" y="208"/>
                  </a:cubicBezTo>
                  <a:cubicBezTo>
                    <a:pt x="43" y="200"/>
                    <a:pt x="43" y="200"/>
                    <a:pt x="43" y="200"/>
                  </a:cubicBezTo>
                  <a:cubicBezTo>
                    <a:pt x="58" y="225"/>
                    <a:pt x="58" y="225"/>
                    <a:pt x="58" y="225"/>
                  </a:cubicBezTo>
                  <a:cubicBezTo>
                    <a:pt x="58" y="232"/>
                    <a:pt x="58" y="238"/>
                    <a:pt x="58" y="238"/>
                  </a:cubicBezTo>
                  <a:cubicBezTo>
                    <a:pt x="58" y="240"/>
                    <a:pt x="59" y="241"/>
                    <a:pt x="61" y="241"/>
                  </a:cubicBezTo>
                  <a:cubicBezTo>
                    <a:pt x="61" y="241"/>
                    <a:pt x="61" y="241"/>
                    <a:pt x="61" y="241"/>
                  </a:cubicBezTo>
                  <a:cubicBezTo>
                    <a:pt x="62" y="241"/>
                    <a:pt x="64" y="240"/>
                    <a:pt x="64" y="238"/>
                  </a:cubicBezTo>
                  <a:cubicBezTo>
                    <a:pt x="64" y="238"/>
                    <a:pt x="64" y="236"/>
                    <a:pt x="64" y="234"/>
                  </a:cubicBezTo>
                  <a:cubicBezTo>
                    <a:pt x="94" y="234"/>
                    <a:pt x="94" y="234"/>
                    <a:pt x="94" y="234"/>
                  </a:cubicBezTo>
                  <a:lnTo>
                    <a:pt x="94" y="254"/>
                  </a:lnTo>
                  <a:close/>
                  <a:moveTo>
                    <a:pt x="60" y="190"/>
                  </a:moveTo>
                  <a:cubicBezTo>
                    <a:pt x="59" y="196"/>
                    <a:pt x="58" y="205"/>
                    <a:pt x="58" y="214"/>
                  </a:cubicBezTo>
                  <a:cubicBezTo>
                    <a:pt x="48" y="196"/>
                    <a:pt x="48" y="196"/>
                    <a:pt x="48" y="196"/>
                  </a:cubicBezTo>
                  <a:cubicBezTo>
                    <a:pt x="61" y="188"/>
                    <a:pt x="61" y="188"/>
                    <a:pt x="61" y="188"/>
                  </a:cubicBezTo>
                  <a:cubicBezTo>
                    <a:pt x="61" y="189"/>
                    <a:pt x="60" y="189"/>
                    <a:pt x="60" y="190"/>
                  </a:cubicBezTo>
                  <a:close/>
                  <a:moveTo>
                    <a:pt x="117" y="151"/>
                  </a:moveTo>
                  <a:cubicBezTo>
                    <a:pt x="117" y="154"/>
                    <a:pt x="117" y="154"/>
                    <a:pt x="117" y="154"/>
                  </a:cubicBezTo>
                  <a:cubicBezTo>
                    <a:pt x="115" y="154"/>
                    <a:pt x="113" y="154"/>
                    <a:pt x="111" y="155"/>
                  </a:cubicBezTo>
                  <a:lnTo>
                    <a:pt x="117" y="151"/>
                  </a:lnTo>
                  <a:close/>
                  <a:moveTo>
                    <a:pt x="123" y="147"/>
                  </a:moveTo>
                  <a:cubicBezTo>
                    <a:pt x="124" y="147"/>
                    <a:pt x="124" y="147"/>
                    <a:pt x="124" y="147"/>
                  </a:cubicBezTo>
                  <a:cubicBezTo>
                    <a:pt x="130" y="149"/>
                    <a:pt x="144" y="154"/>
                    <a:pt x="149" y="158"/>
                  </a:cubicBezTo>
                  <a:cubicBezTo>
                    <a:pt x="152" y="160"/>
                    <a:pt x="153" y="162"/>
                    <a:pt x="153" y="164"/>
                  </a:cubicBezTo>
                  <a:cubicBezTo>
                    <a:pt x="153" y="164"/>
                    <a:pt x="153" y="165"/>
                    <a:pt x="153" y="165"/>
                  </a:cubicBezTo>
                  <a:cubicBezTo>
                    <a:pt x="123" y="154"/>
                    <a:pt x="123" y="154"/>
                    <a:pt x="123" y="154"/>
                  </a:cubicBezTo>
                  <a:lnTo>
                    <a:pt x="123" y="147"/>
                  </a:lnTo>
                  <a:close/>
                  <a:moveTo>
                    <a:pt x="189" y="152"/>
                  </a:moveTo>
                  <a:cubicBezTo>
                    <a:pt x="159" y="165"/>
                    <a:pt x="159" y="165"/>
                    <a:pt x="159" y="165"/>
                  </a:cubicBezTo>
                  <a:cubicBezTo>
                    <a:pt x="159" y="165"/>
                    <a:pt x="159" y="164"/>
                    <a:pt x="159" y="164"/>
                  </a:cubicBezTo>
                  <a:cubicBezTo>
                    <a:pt x="159" y="162"/>
                    <a:pt x="160" y="160"/>
                    <a:pt x="163" y="158"/>
                  </a:cubicBezTo>
                  <a:cubicBezTo>
                    <a:pt x="167" y="154"/>
                    <a:pt x="181" y="149"/>
                    <a:pt x="189" y="146"/>
                  </a:cubicBezTo>
                  <a:lnTo>
                    <a:pt x="189" y="152"/>
                  </a:lnTo>
                  <a:close/>
                  <a:moveTo>
                    <a:pt x="159" y="153"/>
                  </a:moveTo>
                  <a:cubicBezTo>
                    <a:pt x="158" y="154"/>
                    <a:pt x="157" y="155"/>
                    <a:pt x="156" y="156"/>
                  </a:cubicBezTo>
                  <a:cubicBezTo>
                    <a:pt x="155" y="155"/>
                    <a:pt x="154" y="154"/>
                    <a:pt x="153" y="153"/>
                  </a:cubicBezTo>
                  <a:cubicBezTo>
                    <a:pt x="148" y="149"/>
                    <a:pt x="137" y="145"/>
                    <a:pt x="130" y="143"/>
                  </a:cubicBezTo>
                  <a:cubicBezTo>
                    <a:pt x="135" y="139"/>
                    <a:pt x="135" y="139"/>
                    <a:pt x="135" y="139"/>
                  </a:cubicBezTo>
                  <a:cubicBezTo>
                    <a:pt x="142" y="145"/>
                    <a:pt x="150" y="147"/>
                    <a:pt x="159" y="148"/>
                  </a:cubicBezTo>
                  <a:cubicBezTo>
                    <a:pt x="159" y="148"/>
                    <a:pt x="159" y="148"/>
                    <a:pt x="159" y="148"/>
                  </a:cubicBezTo>
                  <a:cubicBezTo>
                    <a:pt x="164" y="148"/>
                    <a:pt x="170" y="145"/>
                    <a:pt x="176" y="141"/>
                  </a:cubicBezTo>
                  <a:cubicBezTo>
                    <a:pt x="176" y="142"/>
                    <a:pt x="177" y="143"/>
                    <a:pt x="178" y="144"/>
                  </a:cubicBezTo>
                  <a:cubicBezTo>
                    <a:pt x="171" y="147"/>
                    <a:pt x="163" y="150"/>
                    <a:pt x="159" y="153"/>
                  </a:cubicBezTo>
                  <a:close/>
                  <a:moveTo>
                    <a:pt x="226" y="120"/>
                  </a:moveTo>
                  <a:cubicBezTo>
                    <a:pt x="206" y="131"/>
                    <a:pt x="206" y="131"/>
                    <a:pt x="206" y="131"/>
                  </a:cubicBezTo>
                  <a:cubicBezTo>
                    <a:pt x="206" y="131"/>
                    <a:pt x="206" y="131"/>
                    <a:pt x="205" y="131"/>
                  </a:cubicBezTo>
                  <a:cubicBezTo>
                    <a:pt x="193" y="109"/>
                    <a:pt x="193" y="109"/>
                    <a:pt x="193" y="109"/>
                  </a:cubicBezTo>
                  <a:cubicBezTo>
                    <a:pt x="193" y="109"/>
                    <a:pt x="193" y="108"/>
                    <a:pt x="193" y="108"/>
                  </a:cubicBezTo>
                  <a:cubicBezTo>
                    <a:pt x="194" y="108"/>
                    <a:pt x="195" y="108"/>
                    <a:pt x="196" y="108"/>
                  </a:cubicBezTo>
                  <a:cubicBezTo>
                    <a:pt x="197" y="108"/>
                    <a:pt x="199" y="108"/>
                    <a:pt x="200" y="108"/>
                  </a:cubicBezTo>
                  <a:cubicBezTo>
                    <a:pt x="207" y="106"/>
                    <a:pt x="207" y="92"/>
                    <a:pt x="207" y="86"/>
                  </a:cubicBezTo>
                  <a:cubicBezTo>
                    <a:pt x="206" y="82"/>
                    <a:pt x="201" y="79"/>
                    <a:pt x="194" y="79"/>
                  </a:cubicBezTo>
                  <a:cubicBezTo>
                    <a:pt x="194" y="77"/>
                    <a:pt x="194" y="76"/>
                    <a:pt x="194" y="74"/>
                  </a:cubicBezTo>
                  <a:cubicBezTo>
                    <a:pt x="194" y="74"/>
                    <a:pt x="195" y="74"/>
                    <a:pt x="195" y="74"/>
                  </a:cubicBezTo>
                  <a:cubicBezTo>
                    <a:pt x="195" y="74"/>
                    <a:pt x="196" y="73"/>
                    <a:pt x="196" y="72"/>
                  </a:cubicBezTo>
                  <a:cubicBezTo>
                    <a:pt x="196" y="68"/>
                    <a:pt x="196" y="68"/>
                    <a:pt x="196" y="68"/>
                  </a:cubicBezTo>
                  <a:cubicBezTo>
                    <a:pt x="226" y="119"/>
                    <a:pt x="226" y="119"/>
                    <a:pt x="226" y="119"/>
                  </a:cubicBezTo>
                  <a:cubicBezTo>
                    <a:pt x="226" y="119"/>
                    <a:pt x="226" y="120"/>
                    <a:pt x="226" y="120"/>
                  </a:cubicBezTo>
                  <a:close/>
                  <a:moveTo>
                    <a:pt x="194" y="102"/>
                  </a:moveTo>
                  <a:cubicBezTo>
                    <a:pt x="195" y="97"/>
                    <a:pt x="195" y="91"/>
                    <a:pt x="195" y="85"/>
                  </a:cubicBezTo>
                  <a:cubicBezTo>
                    <a:pt x="198" y="85"/>
                    <a:pt x="200" y="86"/>
                    <a:pt x="201" y="88"/>
                  </a:cubicBezTo>
                  <a:cubicBezTo>
                    <a:pt x="202" y="93"/>
                    <a:pt x="200" y="101"/>
                    <a:pt x="199" y="102"/>
                  </a:cubicBezTo>
                  <a:cubicBezTo>
                    <a:pt x="197" y="102"/>
                    <a:pt x="196" y="102"/>
                    <a:pt x="194" y="102"/>
                  </a:cubicBezTo>
                  <a:close/>
                  <a:moveTo>
                    <a:pt x="212" y="82"/>
                  </a:moveTo>
                  <a:cubicBezTo>
                    <a:pt x="206" y="72"/>
                    <a:pt x="206" y="72"/>
                    <a:pt x="206" y="72"/>
                  </a:cubicBezTo>
                  <a:cubicBezTo>
                    <a:pt x="218" y="64"/>
                    <a:pt x="218" y="64"/>
                    <a:pt x="218" y="64"/>
                  </a:cubicBezTo>
                  <a:cubicBezTo>
                    <a:pt x="223" y="71"/>
                    <a:pt x="223" y="71"/>
                    <a:pt x="223" y="71"/>
                  </a:cubicBezTo>
                  <a:cubicBezTo>
                    <a:pt x="225" y="73"/>
                    <a:pt x="225" y="73"/>
                    <a:pt x="225" y="73"/>
                  </a:cubicBezTo>
                  <a:lnTo>
                    <a:pt x="212" y="82"/>
                  </a:lnTo>
                  <a:close/>
                  <a:moveTo>
                    <a:pt x="234" y="75"/>
                  </a:moveTo>
                  <a:cubicBezTo>
                    <a:pt x="233" y="75"/>
                    <a:pt x="233" y="75"/>
                    <a:pt x="233" y="75"/>
                  </a:cubicBezTo>
                  <a:cubicBezTo>
                    <a:pt x="231" y="72"/>
                    <a:pt x="231" y="72"/>
                    <a:pt x="231" y="72"/>
                  </a:cubicBezTo>
                  <a:cubicBezTo>
                    <a:pt x="231" y="72"/>
                    <a:pt x="231" y="72"/>
                    <a:pt x="231" y="72"/>
                  </a:cubicBezTo>
                  <a:cubicBezTo>
                    <a:pt x="222" y="58"/>
                    <a:pt x="222" y="58"/>
                    <a:pt x="222" y="58"/>
                  </a:cubicBezTo>
                  <a:cubicBezTo>
                    <a:pt x="222" y="58"/>
                    <a:pt x="222" y="58"/>
                    <a:pt x="222" y="58"/>
                  </a:cubicBezTo>
                  <a:cubicBezTo>
                    <a:pt x="220" y="56"/>
                    <a:pt x="220" y="56"/>
                    <a:pt x="220" y="56"/>
                  </a:cubicBezTo>
                  <a:cubicBezTo>
                    <a:pt x="220" y="55"/>
                    <a:pt x="220" y="54"/>
                    <a:pt x="221" y="54"/>
                  </a:cubicBezTo>
                  <a:cubicBezTo>
                    <a:pt x="221" y="54"/>
                    <a:pt x="221" y="54"/>
                    <a:pt x="221" y="54"/>
                  </a:cubicBezTo>
                  <a:cubicBezTo>
                    <a:pt x="221" y="54"/>
                    <a:pt x="221" y="54"/>
                    <a:pt x="221" y="54"/>
                  </a:cubicBezTo>
                  <a:cubicBezTo>
                    <a:pt x="244" y="39"/>
                    <a:pt x="244" y="39"/>
                    <a:pt x="244" y="39"/>
                  </a:cubicBezTo>
                  <a:cubicBezTo>
                    <a:pt x="244" y="39"/>
                    <a:pt x="244" y="39"/>
                    <a:pt x="244" y="39"/>
                  </a:cubicBezTo>
                  <a:cubicBezTo>
                    <a:pt x="246" y="38"/>
                    <a:pt x="246" y="38"/>
                    <a:pt x="246" y="38"/>
                  </a:cubicBezTo>
                  <a:cubicBezTo>
                    <a:pt x="246" y="37"/>
                    <a:pt x="246" y="37"/>
                    <a:pt x="246" y="37"/>
                  </a:cubicBezTo>
                  <a:cubicBezTo>
                    <a:pt x="247" y="37"/>
                    <a:pt x="247" y="38"/>
                    <a:pt x="247" y="38"/>
                  </a:cubicBezTo>
                  <a:cubicBezTo>
                    <a:pt x="249" y="40"/>
                    <a:pt x="249" y="40"/>
                    <a:pt x="249" y="40"/>
                  </a:cubicBezTo>
                  <a:cubicBezTo>
                    <a:pt x="249" y="40"/>
                    <a:pt x="249" y="40"/>
                    <a:pt x="249" y="40"/>
                  </a:cubicBezTo>
                  <a:cubicBezTo>
                    <a:pt x="258" y="55"/>
                    <a:pt x="258" y="55"/>
                    <a:pt x="258" y="55"/>
                  </a:cubicBezTo>
                  <a:cubicBezTo>
                    <a:pt x="258" y="55"/>
                    <a:pt x="258" y="55"/>
                    <a:pt x="258" y="55"/>
                  </a:cubicBezTo>
                  <a:cubicBezTo>
                    <a:pt x="260" y="57"/>
                    <a:pt x="260" y="57"/>
                    <a:pt x="260" y="57"/>
                  </a:cubicBezTo>
                  <a:cubicBezTo>
                    <a:pt x="260" y="57"/>
                    <a:pt x="260" y="58"/>
                    <a:pt x="260" y="58"/>
                  </a:cubicBezTo>
                  <a:cubicBezTo>
                    <a:pt x="260" y="58"/>
                    <a:pt x="260" y="58"/>
                    <a:pt x="259" y="58"/>
                  </a:cubicBezTo>
                  <a:cubicBezTo>
                    <a:pt x="259" y="58"/>
                    <a:pt x="259" y="58"/>
                    <a:pt x="259" y="58"/>
                  </a:cubicBezTo>
                  <a:cubicBezTo>
                    <a:pt x="234" y="75"/>
                    <a:pt x="234" y="75"/>
                    <a:pt x="234" y="75"/>
                  </a:cubicBezTo>
                  <a:cubicBezTo>
                    <a:pt x="234" y="75"/>
                    <a:pt x="234" y="75"/>
                    <a:pt x="234" y="75"/>
                  </a:cubicBezTo>
                  <a:close/>
                  <a:moveTo>
                    <a:pt x="266" y="123"/>
                  </a:moveTo>
                  <a:cubicBezTo>
                    <a:pt x="265" y="123"/>
                    <a:pt x="265" y="123"/>
                    <a:pt x="265" y="123"/>
                  </a:cubicBezTo>
                  <a:cubicBezTo>
                    <a:pt x="242" y="77"/>
                    <a:pt x="242" y="77"/>
                    <a:pt x="242" y="77"/>
                  </a:cubicBezTo>
                  <a:cubicBezTo>
                    <a:pt x="258" y="66"/>
                    <a:pt x="258" y="66"/>
                    <a:pt x="258" y="66"/>
                  </a:cubicBezTo>
                  <a:cubicBezTo>
                    <a:pt x="267" y="121"/>
                    <a:pt x="267" y="121"/>
                    <a:pt x="267" y="121"/>
                  </a:cubicBezTo>
                  <a:cubicBezTo>
                    <a:pt x="267" y="121"/>
                    <a:pt x="267" y="122"/>
                    <a:pt x="267" y="122"/>
                  </a:cubicBezTo>
                  <a:cubicBezTo>
                    <a:pt x="267" y="122"/>
                    <a:pt x="267" y="122"/>
                    <a:pt x="266" y="123"/>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nvGrpSpPr>
          <p:cNvPr id="12" name="Group 11">
            <a:extLst>
              <a:ext uri="{FF2B5EF4-FFF2-40B4-BE49-F238E27FC236}">
                <a16:creationId xmlns:a16="http://schemas.microsoft.com/office/drawing/2014/main" id="{AE4E95AE-DBD5-43A6-AC26-DECC6C79BD04}"/>
              </a:ext>
            </a:extLst>
          </p:cNvPr>
          <p:cNvGrpSpPr/>
          <p:nvPr/>
        </p:nvGrpSpPr>
        <p:grpSpPr>
          <a:xfrm>
            <a:off x="1528561" y="3595017"/>
            <a:ext cx="3995581" cy="1124355"/>
            <a:chOff x="137238" y="3855759"/>
            <a:chExt cx="5196278" cy="1293730"/>
          </a:xfrm>
        </p:grpSpPr>
        <p:sp>
          <p:nvSpPr>
            <p:cNvPr id="13" name="Oval 57">
              <a:extLst>
                <a:ext uri="{FF2B5EF4-FFF2-40B4-BE49-F238E27FC236}">
                  <a16:creationId xmlns:a16="http://schemas.microsoft.com/office/drawing/2014/main" id="{A409E815-AE48-41AF-B91E-DF81199BB51B}"/>
                </a:ext>
              </a:extLst>
            </p:cNvPr>
            <p:cNvSpPr>
              <a:spLocks noChangeArrowheads="1"/>
            </p:cNvSpPr>
            <p:nvPr/>
          </p:nvSpPr>
          <p:spPr bwMode="auto">
            <a:xfrm flipH="1">
              <a:off x="4836629" y="4720864"/>
              <a:ext cx="131762" cy="131763"/>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DD678FF9-3389-4583-AE61-1589F5681F0C}"/>
                </a:ext>
              </a:extLst>
            </p:cNvPr>
            <p:cNvGrpSpPr/>
            <p:nvPr/>
          </p:nvGrpSpPr>
          <p:grpSpPr>
            <a:xfrm>
              <a:off x="137238" y="3855759"/>
              <a:ext cx="5196278" cy="1293730"/>
              <a:chOff x="137238" y="3855759"/>
              <a:chExt cx="5196278" cy="1293730"/>
            </a:xfrm>
          </p:grpSpPr>
          <p:sp>
            <p:nvSpPr>
              <p:cNvPr id="15" name="Freeform 56">
                <a:extLst>
                  <a:ext uri="{FF2B5EF4-FFF2-40B4-BE49-F238E27FC236}">
                    <a16:creationId xmlns:a16="http://schemas.microsoft.com/office/drawing/2014/main" id="{F32D35E3-7E12-40EF-B408-A013BD02F9A3}"/>
                  </a:ext>
                </a:extLst>
              </p:cNvPr>
              <p:cNvSpPr>
                <a:spLocks/>
              </p:cNvSpPr>
              <p:nvPr/>
            </p:nvSpPr>
            <p:spPr bwMode="auto">
              <a:xfrm flipH="1">
                <a:off x="4808054" y="4366851"/>
                <a:ext cx="525462" cy="782638"/>
              </a:xfrm>
              <a:custGeom>
                <a:avLst/>
                <a:gdLst>
                  <a:gd name="T0" fmla="*/ 349 w 760"/>
                  <a:gd name="T1" fmla="*/ 0 h 1130"/>
                  <a:gd name="T2" fmla="*/ 0 w 760"/>
                  <a:gd name="T3" fmla="*/ 839 h 1130"/>
                  <a:gd name="T4" fmla="*/ 291 w 760"/>
                  <a:gd name="T5" fmla="*/ 1130 h 1130"/>
                  <a:gd name="T6" fmla="*/ 760 w 760"/>
                  <a:gd name="T7" fmla="*/ 0 h 1130"/>
                  <a:gd name="T8" fmla="*/ 349 w 760"/>
                  <a:gd name="T9" fmla="*/ 0 h 1130"/>
                </a:gdLst>
                <a:ahLst/>
                <a:cxnLst>
                  <a:cxn ang="0">
                    <a:pos x="T0" y="T1"/>
                  </a:cxn>
                  <a:cxn ang="0">
                    <a:pos x="T2" y="T3"/>
                  </a:cxn>
                  <a:cxn ang="0">
                    <a:pos x="T4" y="T5"/>
                  </a:cxn>
                  <a:cxn ang="0">
                    <a:pos x="T6" y="T7"/>
                  </a:cxn>
                  <a:cxn ang="0">
                    <a:pos x="T8" y="T9"/>
                  </a:cxn>
                </a:cxnLst>
                <a:rect l="0" t="0" r="r" b="b"/>
                <a:pathLst>
                  <a:path w="760" h="1130">
                    <a:moveTo>
                      <a:pt x="349" y="0"/>
                    </a:moveTo>
                    <a:cubicBezTo>
                      <a:pt x="311" y="314"/>
                      <a:pt x="187" y="601"/>
                      <a:pt x="0" y="839"/>
                    </a:cubicBezTo>
                    <a:cubicBezTo>
                      <a:pt x="291" y="1130"/>
                      <a:pt x="291" y="1130"/>
                      <a:pt x="291" y="1130"/>
                    </a:cubicBezTo>
                    <a:cubicBezTo>
                      <a:pt x="550" y="816"/>
                      <a:pt x="719" y="426"/>
                      <a:pt x="760" y="0"/>
                    </a:cubicBezTo>
                    <a:lnTo>
                      <a:pt x="349" y="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16" name="Freeform 59">
                <a:extLst>
                  <a:ext uri="{FF2B5EF4-FFF2-40B4-BE49-F238E27FC236}">
                    <a16:creationId xmlns:a16="http://schemas.microsoft.com/office/drawing/2014/main" id="{E6D91516-0ABC-4164-AFC7-0BE2D0149941}"/>
                  </a:ext>
                </a:extLst>
              </p:cNvPr>
              <p:cNvSpPr>
                <a:spLocks/>
              </p:cNvSpPr>
              <p:nvPr/>
            </p:nvSpPr>
            <p:spPr bwMode="auto">
              <a:xfrm flipH="1">
                <a:off x="442913" y="4770076"/>
                <a:ext cx="4451004" cy="25400"/>
              </a:xfrm>
              <a:custGeom>
                <a:avLst/>
                <a:gdLst>
                  <a:gd name="T0" fmla="*/ 4630 w 4649"/>
                  <a:gd name="T1" fmla="*/ 36 h 36"/>
                  <a:gd name="T2" fmla="*/ 19 w 4649"/>
                  <a:gd name="T3" fmla="*/ 36 h 36"/>
                  <a:gd name="T4" fmla="*/ 1 w 4649"/>
                  <a:gd name="T5" fmla="*/ 20 h 36"/>
                  <a:gd name="T6" fmla="*/ 19 w 4649"/>
                  <a:gd name="T7" fmla="*/ 0 h 36"/>
                  <a:gd name="T8" fmla="*/ 4629 w 4649"/>
                  <a:gd name="T9" fmla="*/ 0 h 36"/>
                  <a:gd name="T10" fmla="*/ 4648 w 4649"/>
                  <a:gd name="T11" fmla="*/ 16 h 36"/>
                  <a:gd name="T12" fmla="*/ 4630 w 464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649" h="36">
                    <a:moveTo>
                      <a:pt x="4630" y="36"/>
                    </a:moveTo>
                    <a:cubicBezTo>
                      <a:pt x="19" y="36"/>
                      <a:pt x="19" y="36"/>
                      <a:pt x="19" y="36"/>
                    </a:cubicBezTo>
                    <a:cubicBezTo>
                      <a:pt x="10" y="36"/>
                      <a:pt x="2" y="29"/>
                      <a:pt x="1" y="20"/>
                    </a:cubicBezTo>
                    <a:cubicBezTo>
                      <a:pt x="0" y="9"/>
                      <a:pt x="8" y="0"/>
                      <a:pt x="19" y="0"/>
                    </a:cubicBezTo>
                    <a:cubicBezTo>
                      <a:pt x="4629" y="0"/>
                      <a:pt x="4629" y="0"/>
                      <a:pt x="4629" y="0"/>
                    </a:cubicBezTo>
                    <a:cubicBezTo>
                      <a:pt x="4639" y="0"/>
                      <a:pt x="4647" y="7"/>
                      <a:pt x="4648" y="16"/>
                    </a:cubicBezTo>
                    <a:cubicBezTo>
                      <a:pt x="4649" y="27"/>
                      <a:pt x="4641" y="36"/>
                      <a:pt x="4630" y="36"/>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17" name="Freeform 58">
                <a:extLst>
                  <a:ext uri="{FF2B5EF4-FFF2-40B4-BE49-F238E27FC236}">
                    <a16:creationId xmlns:a16="http://schemas.microsoft.com/office/drawing/2014/main" id="{4CA1D227-5260-4B79-96B4-B9B2643564F7}"/>
                  </a:ext>
                </a:extLst>
              </p:cNvPr>
              <p:cNvSpPr>
                <a:spLocks noEditPoints="1"/>
              </p:cNvSpPr>
              <p:nvPr/>
            </p:nvSpPr>
            <p:spPr bwMode="auto">
              <a:xfrm flipH="1">
                <a:off x="4823929" y="4708164"/>
                <a:ext cx="157162" cy="157163"/>
              </a:xfrm>
              <a:custGeom>
                <a:avLst/>
                <a:gdLst>
                  <a:gd name="T0" fmla="*/ 114 w 227"/>
                  <a:gd name="T1" fmla="*/ 227 h 227"/>
                  <a:gd name="T2" fmla="*/ 0 w 227"/>
                  <a:gd name="T3" fmla="*/ 113 h 227"/>
                  <a:gd name="T4" fmla="*/ 114 w 227"/>
                  <a:gd name="T5" fmla="*/ 0 h 227"/>
                  <a:gd name="T6" fmla="*/ 227 w 227"/>
                  <a:gd name="T7" fmla="*/ 113 h 227"/>
                  <a:gd name="T8" fmla="*/ 114 w 227"/>
                  <a:gd name="T9" fmla="*/ 227 h 227"/>
                  <a:gd name="T10" fmla="*/ 114 w 227"/>
                  <a:gd name="T11" fmla="*/ 36 h 227"/>
                  <a:gd name="T12" fmla="*/ 36 w 227"/>
                  <a:gd name="T13" fmla="*/ 113 h 227"/>
                  <a:gd name="T14" fmla="*/ 114 w 227"/>
                  <a:gd name="T15" fmla="*/ 191 h 227"/>
                  <a:gd name="T16" fmla="*/ 191 w 227"/>
                  <a:gd name="T17" fmla="*/ 113 h 227"/>
                  <a:gd name="T18" fmla="*/ 114 w 227"/>
                  <a:gd name="T19" fmla="*/ 3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27">
                    <a:moveTo>
                      <a:pt x="114" y="227"/>
                    </a:moveTo>
                    <a:cubicBezTo>
                      <a:pt x="51" y="227"/>
                      <a:pt x="0" y="176"/>
                      <a:pt x="0" y="113"/>
                    </a:cubicBezTo>
                    <a:cubicBezTo>
                      <a:pt x="0" y="51"/>
                      <a:pt x="51" y="0"/>
                      <a:pt x="114" y="0"/>
                    </a:cubicBezTo>
                    <a:cubicBezTo>
                      <a:pt x="176" y="0"/>
                      <a:pt x="227" y="51"/>
                      <a:pt x="227" y="113"/>
                    </a:cubicBezTo>
                    <a:cubicBezTo>
                      <a:pt x="227" y="176"/>
                      <a:pt x="176" y="227"/>
                      <a:pt x="114" y="227"/>
                    </a:cubicBezTo>
                    <a:close/>
                    <a:moveTo>
                      <a:pt x="114" y="36"/>
                    </a:moveTo>
                    <a:cubicBezTo>
                      <a:pt x="71" y="36"/>
                      <a:pt x="36" y="71"/>
                      <a:pt x="36" y="113"/>
                    </a:cubicBezTo>
                    <a:cubicBezTo>
                      <a:pt x="36" y="156"/>
                      <a:pt x="71" y="191"/>
                      <a:pt x="114" y="191"/>
                    </a:cubicBezTo>
                    <a:cubicBezTo>
                      <a:pt x="156" y="191"/>
                      <a:pt x="191" y="156"/>
                      <a:pt x="191" y="113"/>
                    </a:cubicBezTo>
                    <a:cubicBezTo>
                      <a:pt x="191" y="71"/>
                      <a:pt x="156" y="36"/>
                      <a:pt x="114"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5DDFB76-52CB-4A84-93FD-D5819148E744}"/>
                  </a:ext>
                </a:extLst>
              </p:cNvPr>
              <p:cNvSpPr txBox="1"/>
              <p:nvPr/>
            </p:nvSpPr>
            <p:spPr>
              <a:xfrm>
                <a:off x="137238" y="3855759"/>
                <a:ext cx="4080271" cy="737793"/>
              </a:xfrm>
              <a:prstGeom prst="rect">
                <a:avLst/>
              </a:prstGeom>
              <a:noFill/>
            </p:spPr>
            <p:txBody>
              <a:bodyPr wrap="square">
                <a:spAutoFit/>
              </a:bodyPr>
              <a:lstStyle/>
              <a:p>
                <a:pPr algn="r" defTabSz="685800">
                  <a:spcAft>
                    <a:spcPts val="450"/>
                  </a:spcAft>
                  <a:buClr>
                    <a:srgbClr val="000000"/>
                  </a:buClr>
                  <a:defRPr/>
                </a:pPr>
                <a:r>
                  <a:rPr lang="en-IN" sz="1050" b="1" kern="0" dirty="0">
                    <a:solidFill>
                      <a:srgbClr val="284181"/>
                    </a:solidFill>
                    <a:latin typeface="Calibri" panose="020F0502020204030204" pitchFamily="34" charset="0"/>
                    <a:ea typeface="Trebuchet MS"/>
                    <a:cs typeface="Calibri" panose="020F0502020204030204" pitchFamily="34" charset="0"/>
                    <a:sym typeface="Trebuchet MS"/>
                  </a:rPr>
                  <a:t>Pensions for the weaker section</a:t>
                </a:r>
              </a:p>
              <a:p>
                <a:pPr algn="r" defTabSz="685800">
                  <a:spcAft>
                    <a:spcPts val="450"/>
                  </a:spcAft>
                  <a:buClr>
                    <a:srgbClr val="000000"/>
                  </a:buClr>
                  <a:defRPr/>
                </a:pPr>
                <a:r>
                  <a:rPr lang="en-IN" sz="1050" kern="0" dirty="0">
                    <a:solidFill>
                      <a:srgbClr val="5A5A5A"/>
                    </a:solidFill>
                    <a:latin typeface="Calibri" panose="020F0502020204030204" pitchFamily="34" charset="0"/>
                    <a:ea typeface="Trebuchet MS"/>
                    <a:cs typeface="Calibri" panose="020F0502020204030204" pitchFamily="34" charset="0"/>
                    <a:sym typeface="Trebuchet MS"/>
                  </a:rPr>
                  <a:t>Nearly 38.4 </a:t>
                </a:r>
                <a:r>
                  <a:rPr lang="en-IN"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IN" sz="1050" kern="0" dirty="0">
                    <a:solidFill>
                      <a:srgbClr val="5A5A5A"/>
                    </a:solidFill>
                    <a:latin typeface="Calibri" panose="020F0502020204030204" pitchFamily="34" charset="0"/>
                    <a:ea typeface="Trebuchet MS"/>
                    <a:cs typeface="Calibri" panose="020F0502020204030204" pitchFamily="34" charset="0"/>
                    <a:sym typeface="Trebuchet MS"/>
                  </a:rPr>
                  <a:t> widows + old aged people + specially abled beneficiaries </a:t>
                </a:r>
              </a:p>
            </p:txBody>
          </p:sp>
          <p:grpSp>
            <p:nvGrpSpPr>
              <p:cNvPr id="19" name="Group 18">
                <a:extLst>
                  <a:ext uri="{FF2B5EF4-FFF2-40B4-BE49-F238E27FC236}">
                    <a16:creationId xmlns:a16="http://schemas.microsoft.com/office/drawing/2014/main" id="{310B8CD3-7931-4D55-A3A2-AAACD1FD4E77}"/>
                  </a:ext>
                </a:extLst>
              </p:cNvPr>
              <p:cNvGrpSpPr>
                <a:grpSpLocks noChangeAspect="1"/>
              </p:cNvGrpSpPr>
              <p:nvPr/>
            </p:nvGrpSpPr>
            <p:grpSpPr bwMode="auto">
              <a:xfrm>
                <a:off x="4200525" y="3970063"/>
                <a:ext cx="476250" cy="471487"/>
                <a:chOff x="2634" y="2565"/>
                <a:chExt cx="300" cy="297"/>
              </a:xfrm>
              <a:solidFill>
                <a:srgbClr val="284181"/>
              </a:solidFill>
            </p:grpSpPr>
            <p:sp>
              <p:nvSpPr>
                <p:cNvPr id="20" name="Freeform 9">
                  <a:extLst>
                    <a:ext uri="{FF2B5EF4-FFF2-40B4-BE49-F238E27FC236}">
                      <a16:creationId xmlns:a16="http://schemas.microsoft.com/office/drawing/2014/main" id="{45BFC3DA-6A7D-4B5C-8F01-FB1D80665C35}"/>
                    </a:ext>
                  </a:extLst>
                </p:cNvPr>
                <p:cNvSpPr>
                  <a:spLocks noEditPoints="1"/>
                </p:cNvSpPr>
                <p:nvPr/>
              </p:nvSpPr>
              <p:spPr bwMode="auto">
                <a:xfrm>
                  <a:off x="2634" y="2649"/>
                  <a:ext cx="300" cy="213"/>
                </a:xfrm>
                <a:custGeom>
                  <a:avLst/>
                  <a:gdLst>
                    <a:gd name="T0" fmla="*/ 1734 w 1938"/>
                    <a:gd name="T1" fmla="*/ 705 h 1370"/>
                    <a:gd name="T2" fmla="*/ 1728 w 1938"/>
                    <a:gd name="T3" fmla="*/ 0 h 1370"/>
                    <a:gd name="T4" fmla="*/ 192 w 1938"/>
                    <a:gd name="T5" fmla="*/ 832 h 1370"/>
                    <a:gd name="T6" fmla="*/ 0 w 1938"/>
                    <a:gd name="T7" fmla="*/ 832 h 1370"/>
                    <a:gd name="T8" fmla="*/ 426 w 1938"/>
                    <a:gd name="T9" fmla="*/ 1312 h 1370"/>
                    <a:gd name="T10" fmla="*/ 578 w 1938"/>
                    <a:gd name="T11" fmla="*/ 1350 h 1370"/>
                    <a:gd name="T12" fmla="*/ 763 w 1938"/>
                    <a:gd name="T13" fmla="*/ 1368 h 1370"/>
                    <a:gd name="T14" fmla="*/ 1547 w 1938"/>
                    <a:gd name="T15" fmla="*/ 1200 h 1370"/>
                    <a:gd name="T16" fmla="*/ 1907 w 1938"/>
                    <a:gd name="T17" fmla="*/ 748 h 1370"/>
                    <a:gd name="T18" fmla="*/ 64 w 1938"/>
                    <a:gd name="T19" fmla="*/ 1248 h 1370"/>
                    <a:gd name="T20" fmla="*/ 189 w 1938"/>
                    <a:gd name="T21" fmla="*/ 896 h 1370"/>
                    <a:gd name="T22" fmla="*/ 192 w 1938"/>
                    <a:gd name="T23" fmla="*/ 1248 h 1370"/>
                    <a:gd name="T24" fmla="*/ 1664 w 1938"/>
                    <a:gd name="T25" fmla="*/ 64 h 1370"/>
                    <a:gd name="T26" fmla="*/ 256 w 1938"/>
                    <a:gd name="T27" fmla="*/ 128 h 1370"/>
                    <a:gd name="T28" fmla="*/ 256 w 1938"/>
                    <a:gd name="T29" fmla="*/ 192 h 1370"/>
                    <a:gd name="T30" fmla="*/ 1664 w 1938"/>
                    <a:gd name="T31" fmla="*/ 256 h 1370"/>
                    <a:gd name="T32" fmla="*/ 256 w 1938"/>
                    <a:gd name="T33" fmla="*/ 192 h 1370"/>
                    <a:gd name="T34" fmla="*/ 1664 w 1938"/>
                    <a:gd name="T35" fmla="*/ 320 h 1370"/>
                    <a:gd name="T36" fmla="*/ 1600 w 1938"/>
                    <a:gd name="T37" fmla="*/ 810 h 1370"/>
                    <a:gd name="T38" fmla="*/ 1564 w 1938"/>
                    <a:gd name="T39" fmla="*/ 512 h 1370"/>
                    <a:gd name="T40" fmla="*/ 1472 w 1938"/>
                    <a:gd name="T41" fmla="*/ 384 h 1370"/>
                    <a:gd name="T42" fmla="*/ 448 w 1938"/>
                    <a:gd name="T43" fmla="*/ 420 h 1370"/>
                    <a:gd name="T44" fmla="*/ 320 w 1938"/>
                    <a:gd name="T45" fmla="*/ 512 h 1370"/>
                    <a:gd name="T46" fmla="*/ 256 w 1938"/>
                    <a:gd name="T47" fmla="*/ 814 h 1370"/>
                    <a:gd name="T48" fmla="*/ 1128 w 1938"/>
                    <a:gd name="T49" fmla="*/ 780 h 1370"/>
                    <a:gd name="T50" fmla="*/ 1054 w 1938"/>
                    <a:gd name="T51" fmla="*/ 543 h 1370"/>
                    <a:gd name="T52" fmla="*/ 800 w 1938"/>
                    <a:gd name="T53" fmla="*/ 670 h 1370"/>
                    <a:gd name="T54" fmla="*/ 678 w 1938"/>
                    <a:gd name="T55" fmla="*/ 640 h 1370"/>
                    <a:gd name="T56" fmla="*/ 595 w 1938"/>
                    <a:gd name="T57" fmla="*/ 657 h 1370"/>
                    <a:gd name="T58" fmla="*/ 384 w 1938"/>
                    <a:gd name="T59" fmla="*/ 573 h 1370"/>
                    <a:gd name="T60" fmla="*/ 1411 w 1938"/>
                    <a:gd name="T61" fmla="*/ 448 h 1370"/>
                    <a:gd name="T62" fmla="*/ 1536 w 1938"/>
                    <a:gd name="T63" fmla="*/ 861 h 1370"/>
                    <a:gd name="T64" fmla="*/ 1254 w 1938"/>
                    <a:gd name="T65" fmla="*/ 1012 h 1370"/>
                    <a:gd name="T66" fmla="*/ 1216 w 1938"/>
                    <a:gd name="T67" fmla="*/ 908 h 1370"/>
                    <a:gd name="T68" fmla="*/ 1128 w 1938"/>
                    <a:gd name="T69" fmla="*/ 780 h 1370"/>
                    <a:gd name="T70" fmla="*/ 1023 w 1938"/>
                    <a:gd name="T71" fmla="*/ 744 h 1370"/>
                    <a:gd name="T72" fmla="*/ 940 w 1938"/>
                    <a:gd name="T73" fmla="*/ 578 h 1370"/>
                    <a:gd name="T74" fmla="*/ 1056 w 1938"/>
                    <a:gd name="T75" fmla="*/ 672 h 1370"/>
                    <a:gd name="T76" fmla="*/ 1505 w 1938"/>
                    <a:gd name="T77" fmla="*/ 1152 h 1370"/>
                    <a:gd name="T78" fmla="*/ 758 w 1938"/>
                    <a:gd name="T79" fmla="*/ 1304 h 1370"/>
                    <a:gd name="T80" fmla="*/ 478 w 1938"/>
                    <a:gd name="T81" fmla="*/ 1255 h 1370"/>
                    <a:gd name="T82" fmla="*/ 256 w 1938"/>
                    <a:gd name="T83" fmla="*/ 1248 h 1370"/>
                    <a:gd name="T84" fmla="*/ 269 w 1938"/>
                    <a:gd name="T85" fmla="*/ 878 h 1370"/>
                    <a:gd name="T86" fmla="*/ 675 w 1938"/>
                    <a:gd name="T87" fmla="*/ 704 h 1370"/>
                    <a:gd name="T88" fmla="*/ 718 w 1938"/>
                    <a:gd name="T89" fmla="*/ 710 h 1370"/>
                    <a:gd name="T90" fmla="*/ 1151 w 1938"/>
                    <a:gd name="T91" fmla="*/ 901 h 1370"/>
                    <a:gd name="T92" fmla="*/ 1096 w 1938"/>
                    <a:gd name="T93" fmla="*/ 972 h 1370"/>
                    <a:gd name="T94" fmla="*/ 612 w 1938"/>
                    <a:gd name="T95" fmla="*/ 928 h 1370"/>
                    <a:gd name="T96" fmla="*/ 1245 w 1938"/>
                    <a:gd name="T97" fmla="*/ 1076 h 1370"/>
                    <a:gd name="T98" fmla="*/ 1760 w 1938"/>
                    <a:gd name="T99" fmla="*/ 764 h 1370"/>
                    <a:gd name="T100" fmla="*/ 1840 w 1938"/>
                    <a:gd name="T101" fmla="*/ 86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8" h="1370">
                      <a:moveTo>
                        <a:pt x="1907" y="748"/>
                      </a:moveTo>
                      <a:cubicBezTo>
                        <a:pt x="1871" y="688"/>
                        <a:pt x="1794" y="669"/>
                        <a:pt x="1734" y="705"/>
                      </a:cubicBezTo>
                      <a:cubicBezTo>
                        <a:pt x="1732" y="706"/>
                        <a:pt x="1730" y="707"/>
                        <a:pt x="1728" y="708"/>
                      </a:cubicBezTo>
                      <a:cubicBezTo>
                        <a:pt x="1728" y="0"/>
                        <a:pt x="1728" y="0"/>
                        <a:pt x="1728" y="0"/>
                      </a:cubicBezTo>
                      <a:cubicBezTo>
                        <a:pt x="192" y="0"/>
                        <a:pt x="192" y="0"/>
                        <a:pt x="192" y="0"/>
                      </a:cubicBezTo>
                      <a:cubicBezTo>
                        <a:pt x="192" y="832"/>
                        <a:pt x="192" y="832"/>
                        <a:pt x="192" y="832"/>
                      </a:cubicBezTo>
                      <a:cubicBezTo>
                        <a:pt x="191" y="832"/>
                        <a:pt x="190" y="832"/>
                        <a:pt x="189" y="832"/>
                      </a:cubicBezTo>
                      <a:cubicBezTo>
                        <a:pt x="0" y="832"/>
                        <a:pt x="0" y="832"/>
                        <a:pt x="0" y="832"/>
                      </a:cubicBezTo>
                      <a:cubicBezTo>
                        <a:pt x="0" y="1312"/>
                        <a:pt x="0" y="1312"/>
                        <a:pt x="0" y="1312"/>
                      </a:cubicBezTo>
                      <a:cubicBezTo>
                        <a:pt x="426" y="1312"/>
                        <a:pt x="426" y="1312"/>
                        <a:pt x="426" y="1312"/>
                      </a:cubicBezTo>
                      <a:cubicBezTo>
                        <a:pt x="438" y="1312"/>
                        <a:pt x="449" y="1314"/>
                        <a:pt x="461" y="1317"/>
                      </a:cubicBezTo>
                      <a:cubicBezTo>
                        <a:pt x="578" y="1350"/>
                        <a:pt x="578" y="1350"/>
                        <a:pt x="578" y="1350"/>
                      </a:cubicBezTo>
                      <a:cubicBezTo>
                        <a:pt x="624" y="1364"/>
                        <a:pt x="671" y="1370"/>
                        <a:pt x="718" y="1370"/>
                      </a:cubicBezTo>
                      <a:cubicBezTo>
                        <a:pt x="733" y="1370"/>
                        <a:pt x="748" y="1369"/>
                        <a:pt x="763" y="1368"/>
                      </a:cubicBezTo>
                      <a:cubicBezTo>
                        <a:pt x="1254" y="1325"/>
                        <a:pt x="1254" y="1325"/>
                        <a:pt x="1254" y="1325"/>
                      </a:cubicBezTo>
                      <a:cubicBezTo>
                        <a:pt x="1363" y="1316"/>
                        <a:pt x="1466" y="1272"/>
                        <a:pt x="1547" y="1200"/>
                      </a:cubicBezTo>
                      <a:cubicBezTo>
                        <a:pt x="1882" y="908"/>
                        <a:pt x="1882" y="908"/>
                        <a:pt x="1882" y="908"/>
                      </a:cubicBezTo>
                      <a:cubicBezTo>
                        <a:pt x="1928" y="868"/>
                        <a:pt x="1938" y="800"/>
                        <a:pt x="1907" y="748"/>
                      </a:cubicBezTo>
                      <a:close/>
                      <a:moveTo>
                        <a:pt x="192" y="1248"/>
                      </a:moveTo>
                      <a:cubicBezTo>
                        <a:pt x="64" y="1248"/>
                        <a:pt x="64" y="1248"/>
                        <a:pt x="64" y="1248"/>
                      </a:cubicBezTo>
                      <a:cubicBezTo>
                        <a:pt x="64" y="896"/>
                        <a:pt x="64" y="896"/>
                        <a:pt x="64" y="896"/>
                      </a:cubicBezTo>
                      <a:cubicBezTo>
                        <a:pt x="189" y="896"/>
                        <a:pt x="189" y="896"/>
                        <a:pt x="189" y="896"/>
                      </a:cubicBezTo>
                      <a:cubicBezTo>
                        <a:pt x="190" y="896"/>
                        <a:pt x="191" y="896"/>
                        <a:pt x="192" y="896"/>
                      </a:cubicBezTo>
                      <a:lnTo>
                        <a:pt x="192" y="1248"/>
                      </a:lnTo>
                      <a:close/>
                      <a:moveTo>
                        <a:pt x="256" y="64"/>
                      </a:moveTo>
                      <a:cubicBezTo>
                        <a:pt x="1664" y="64"/>
                        <a:pt x="1664" y="64"/>
                        <a:pt x="1664" y="64"/>
                      </a:cubicBezTo>
                      <a:cubicBezTo>
                        <a:pt x="1664" y="128"/>
                        <a:pt x="1664" y="128"/>
                        <a:pt x="1664" y="128"/>
                      </a:cubicBezTo>
                      <a:cubicBezTo>
                        <a:pt x="256" y="128"/>
                        <a:pt x="256" y="128"/>
                        <a:pt x="256" y="128"/>
                      </a:cubicBezTo>
                      <a:lnTo>
                        <a:pt x="256" y="64"/>
                      </a:lnTo>
                      <a:close/>
                      <a:moveTo>
                        <a:pt x="256" y="192"/>
                      </a:moveTo>
                      <a:cubicBezTo>
                        <a:pt x="1664" y="192"/>
                        <a:pt x="1664" y="192"/>
                        <a:pt x="1664" y="192"/>
                      </a:cubicBezTo>
                      <a:cubicBezTo>
                        <a:pt x="1664" y="256"/>
                        <a:pt x="1664" y="256"/>
                        <a:pt x="1664" y="256"/>
                      </a:cubicBezTo>
                      <a:cubicBezTo>
                        <a:pt x="256" y="256"/>
                        <a:pt x="256" y="256"/>
                        <a:pt x="256" y="256"/>
                      </a:cubicBezTo>
                      <a:lnTo>
                        <a:pt x="256" y="192"/>
                      </a:lnTo>
                      <a:close/>
                      <a:moveTo>
                        <a:pt x="256" y="320"/>
                      </a:moveTo>
                      <a:cubicBezTo>
                        <a:pt x="1664" y="320"/>
                        <a:pt x="1664" y="320"/>
                        <a:pt x="1664" y="320"/>
                      </a:cubicBezTo>
                      <a:cubicBezTo>
                        <a:pt x="1664" y="759"/>
                        <a:pt x="1664" y="759"/>
                        <a:pt x="1664" y="759"/>
                      </a:cubicBezTo>
                      <a:cubicBezTo>
                        <a:pt x="1600" y="810"/>
                        <a:pt x="1600" y="810"/>
                        <a:pt x="1600" y="810"/>
                      </a:cubicBezTo>
                      <a:cubicBezTo>
                        <a:pt x="1600" y="512"/>
                        <a:pt x="1600" y="512"/>
                        <a:pt x="1600" y="512"/>
                      </a:cubicBezTo>
                      <a:cubicBezTo>
                        <a:pt x="1564" y="512"/>
                        <a:pt x="1564" y="512"/>
                        <a:pt x="1564" y="512"/>
                      </a:cubicBezTo>
                      <a:cubicBezTo>
                        <a:pt x="1513" y="512"/>
                        <a:pt x="1472" y="471"/>
                        <a:pt x="1472" y="420"/>
                      </a:cubicBezTo>
                      <a:cubicBezTo>
                        <a:pt x="1472" y="384"/>
                        <a:pt x="1472" y="384"/>
                        <a:pt x="1472" y="384"/>
                      </a:cubicBezTo>
                      <a:cubicBezTo>
                        <a:pt x="448" y="384"/>
                        <a:pt x="448" y="384"/>
                        <a:pt x="448" y="384"/>
                      </a:cubicBezTo>
                      <a:cubicBezTo>
                        <a:pt x="448" y="420"/>
                        <a:pt x="448" y="420"/>
                        <a:pt x="448" y="420"/>
                      </a:cubicBezTo>
                      <a:cubicBezTo>
                        <a:pt x="448" y="471"/>
                        <a:pt x="407" y="512"/>
                        <a:pt x="356" y="512"/>
                      </a:cubicBezTo>
                      <a:cubicBezTo>
                        <a:pt x="320" y="512"/>
                        <a:pt x="320" y="512"/>
                        <a:pt x="320" y="512"/>
                      </a:cubicBezTo>
                      <a:cubicBezTo>
                        <a:pt x="320" y="784"/>
                        <a:pt x="320" y="784"/>
                        <a:pt x="320" y="784"/>
                      </a:cubicBezTo>
                      <a:cubicBezTo>
                        <a:pt x="256" y="814"/>
                        <a:pt x="256" y="814"/>
                        <a:pt x="256" y="814"/>
                      </a:cubicBezTo>
                      <a:lnTo>
                        <a:pt x="256" y="320"/>
                      </a:lnTo>
                      <a:close/>
                      <a:moveTo>
                        <a:pt x="1128" y="780"/>
                      </a:moveTo>
                      <a:cubicBezTo>
                        <a:pt x="1089" y="766"/>
                        <a:pt x="1089" y="766"/>
                        <a:pt x="1089" y="766"/>
                      </a:cubicBezTo>
                      <a:cubicBezTo>
                        <a:pt x="1141" y="695"/>
                        <a:pt x="1126" y="595"/>
                        <a:pt x="1054" y="543"/>
                      </a:cubicBezTo>
                      <a:cubicBezTo>
                        <a:pt x="983" y="490"/>
                        <a:pt x="883" y="506"/>
                        <a:pt x="831" y="577"/>
                      </a:cubicBezTo>
                      <a:cubicBezTo>
                        <a:pt x="811" y="604"/>
                        <a:pt x="800" y="637"/>
                        <a:pt x="800" y="670"/>
                      </a:cubicBezTo>
                      <a:cubicBezTo>
                        <a:pt x="739" y="650"/>
                        <a:pt x="739" y="650"/>
                        <a:pt x="739" y="650"/>
                      </a:cubicBezTo>
                      <a:cubicBezTo>
                        <a:pt x="719" y="643"/>
                        <a:pt x="699" y="640"/>
                        <a:pt x="678" y="640"/>
                      </a:cubicBezTo>
                      <a:cubicBezTo>
                        <a:pt x="675" y="640"/>
                        <a:pt x="675" y="640"/>
                        <a:pt x="675" y="640"/>
                      </a:cubicBezTo>
                      <a:cubicBezTo>
                        <a:pt x="648" y="640"/>
                        <a:pt x="620" y="646"/>
                        <a:pt x="595" y="657"/>
                      </a:cubicBezTo>
                      <a:cubicBezTo>
                        <a:pt x="384" y="755"/>
                        <a:pt x="384" y="755"/>
                        <a:pt x="384" y="755"/>
                      </a:cubicBezTo>
                      <a:cubicBezTo>
                        <a:pt x="384" y="573"/>
                        <a:pt x="384" y="573"/>
                        <a:pt x="384" y="573"/>
                      </a:cubicBezTo>
                      <a:cubicBezTo>
                        <a:pt x="448" y="562"/>
                        <a:pt x="498" y="512"/>
                        <a:pt x="510" y="448"/>
                      </a:cubicBezTo>
                      <a:cubicBezTo>
                        <a:pt x="1411" y="448"/>
                        <a:pt x="1411" y="448"/>
                        <a:pt x="1411" y="448"/>
                      </a:cubicBezTo>
                      <a:cubicBezTo>
                        <a:pt x="1422" y="512"/>
                        <a:pt x="1472" y="561"/>
                        <a:pt x="1536" y="573"/>
                      </a:cubicBezTo>
                      <a:cubicBezTo>
                        <a:pt x="1536" y="861"/>
                        <a:pt x="1536" y="861"/>
                        <a:pt x="1536" y="861"/>
                      </a:cubicBezTo>
                      <a:cubicBezTo>
                        <a:pt x="1399" y="971"/>
                        <a:pt x="1399" y="971"/>
                        <a:pt x="1399" y="971"/>
                      </a:cubicBezTo>
                      <a:cubicBezTo>
                        <a:pt x="1358" y="1004"/>
                        <a:pt x="1306" y="1018"/>
                        <a:pt x="1254" y="1012"/>
                      </a:cubicBezTo>
                      <a:cubicBezTo>
                        <a:pt x="1176" y="1002"/>
                        <a:pt x="1176" y="1002"/>
                        <a:pt x="1176" y="1002"/>
                      </a:cubicBezTo>
                      <a:cubicBezTo>
                        <a:pt x="1202" y="978"/>
                        <a:pt x="1216" y="944"/>
                        <a:pt x="1216" y="908"/>
                      </a:cubicBezTo>
                      <a:cubicBezTo>
                        <a:pt x="1216" y="901"/>
                        <a:pt x="1216" y="901"/>
                        <a:pt x="1216" y="901"/>
                      </a:cubicBezTo>
                      <a:cubicBezTo>
                        <a:pt x="1216" y="846"/>
                        <a:pt x="1181" y="797"/>
                        <a:pt x="1128" y="780"/>
                      </a:cubicBezTo>
                      <a:close/>
                      <a:moveTo>
                        <a:pt x="1056" y="672"/>
                      </a:moveTo>
                      <a:cubicBezTo>
                        <a:pt x="1056" y="700"/>
                        <a:pt x="1044" y="726"/>
                        <a:pt x="1023" y="744"/>
                      </a:cubicBezTo>
                      <a:cubicBezTo>
                        <a:pt x="866" y="692"/>
                        <a:pt x="866" y="692"/>
                        <a:pt x="866" y="692"/>
                      </a:cubicBezTo>
                      <a:cubicBezTo>
                        <a:pt x="855" y="640"/>
                        <a:pt x="888" y="589"/>
                        <a:pt x="940" y="578"/>
                      </a:cubicBezTo>
                      <a:cubicBezTo>
                        <a:pt x="992" y="567"/>
                        <a:pt x="1042" y="600"/>
                        <a:pt x="1054" y="652"/>
                      </a:cubicBezTo>
                      <a:cubicBezTo>
                        <a:pt x="1055" y="658"/>
                        <a:pt x="1056" y="665"/>
                        <a:pt x="1056" y="672"/>
                      </a:cubicBezTo>
                      <a:close/>
                      <a:moveTo>
                        <a:pt x="1840" y="860"/>
                      </a:moveTo>
                      <a:cubicBezTo>
                        <a:pt x="1505" y="1152"/>
                        <a:pt x="1505" y="1152"/>
                        <a:pt x="1505" y="1152"/>
                      </a:cubicBezTo>
                      <a:cubicBezTo>
                        <a:pt x="1433" y="1215"/>
                        <a:pt x="1344" y="1254"/>
                        <a:pt x="1249" y="1262"/>
                      </a:cubicBezTo>
                      <a:cubicBezTo>
                        <a:pt x="758" y="1304"/>
                        <a:pt x="758" y="1304"/>
                        <a:pt x="758" y="1304"/>
                      </a:cubicBezTo>
                      <a:cubicBezTo>
                        <a:pt x="703" y="1309"/>
                        <a:pt x="648" y="1304"/>
                        <a:pt x="596" y="1289"/>
                      </a:cubicBezTo>
                      <a:cubicBezTo>
                        <a:pt x="478" y="1255"/>
                        <a:pt x="478" y="1255"/>
                        <a:pt x="478" y="1255"/>
                      </a:cubicBezTo>
                      <a:cubicBezTo>
                        <a:pt x="461" y="1250"/>
                        <a:pt x="444" y="1248"/>
                        <a:pt x="426" y="1248"/>
                      </a:cubicBezTo>
                      <a:cubicBezTo>
                        <a:pt x="256" y="1248"/>
                        <a:pt x="256" y="1248"/>
                        <a:pt x="256" y="1248"/>
                      </a:cubicBezTo>
                      <a:cubicBezTo>
                        <a:pt x="256" y="884"/>
                        <a:pt x="256" y="884"/>
                        <a:pt x="256" y="884"/>
                      </a:cubicBezTo>
                      <a:cubicBezTo>
                        <a:pt x="260" y="882"/>
                        <a:pt x="265" y="880"/>
                        <a:pt x="269" y="878"/>
                      </a:cubicBezTo>
                      <a:cubicBezTo>
                        <a:pt x="621" y="716"/>
                        <a:pt x="621" y="716"/>
                        <a:pt x="621" y="716"/>
                      </a:cubicBezTo>
                      <a:cubicBezTo>
                        <a:pt x="638" y="708"/>
                        <a:pt x="656" y="704"/>
                        <a:pt x="675" y="704"/>
                      </a:cubicBezTo>
                      <a:cubicBezTo>
                        <a:pt x="678" y="704"/>
                        <a:pt x="678" y="704"/>
                        <a:pt x="678" y="704"/>
                      </a:cubicBezTo>
                      <a:cubicBezTo>
                        <a:pt x="691" y="704"/>
                        <a:pt x="705" y="706"/>
                        <a:pt x="718" y="710"/>
                      </a:cubicBezTo>
                      <a:cubicBezTo>
                        <a:pt x="1108" y="840"/>
                        <a:pt x="1108" y="840"/>
                        <a:pt x="1108" y="840"/>
                      </a:cubicBezTo>
                      <a:cubicBezTo>
                        <a:pt x="1134" y="849"/>
                        <a:pt x="1151" y="874"/>
                        <a:pt x="1151" y="901"/>
                      </a:cubicBezTo>
                      <a:cubicBezTo>
                        <a:pt x="1151" y="909"/>
                        <a:pt x="1151" y="909"/>
                        <a:pt x="1151" y="909"/>
                      </a:cubicBezTo>
                      <a:cubicBezTo>
                        <a:pt x="1151" y="940"/>
                        <a:pt x="1128" y="968"/>
                        <a:pt x="1096" y="972"/>
                      </a:cubicBezTo>
                      <a:cubicBezTo>
                        <a:pt x="1025" y="982"/>
                        <a:pt x="1025" y="982"/>
                        <a:pt x="1025" y="982"/>
                      </a:cubicBezTo>
                      <a:cubicBezTo>
                        <a:pt x="612" y="928"/>
                        <a:pt x="612" y="928"/>
                        <a:pt x="612" y="928"/>
                      </a:cubicBezTo>
                      <a:cubicBezTo>
                        <a:pt x="604" y="992"/>
                        <a:pt x="604" y="992"/>
                        <a:pt x="604" y="992"/>
                      </a:cubicBezTo>
                      <a:cubicBezTo>
                        <a:pt x="1245" y="1076"/>
                        <a:pt x="1245" y="1076"/>
                        <a:pt x="1245" y="1076"/>
                      </a:cubicBezTo>
                      <a:cubicBezTo>
                        <a:pt x="1314" y="1084"/>
                        <a:pt x="1384" y="1065"/>
                        <a:pt x="1438" y="1022"/>
                      </a:cubicBezTo>
                      <a:cubicBezTo>
                        <a:pt x="1760" y="764"/>
                        <a:pt x="1760" y="764"/>
                        <a:pt x="1760" y="764"/>
                      </a:cubicBezTo>
                      <a:cubicBezTo>
                        <a:pt x="1786" y="743"/>
                        <a:pt x="1826" y="747"/>
                        <a:pt x="1847" y="774"/>
                      </a:cubicBezTo>
                      <a:cubicBezTo>
                        <a:pt x="1868" y="800"/>
                        <a:pt x="1865" y="838"/>
                        <a:pt x="1840" y="8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dirty="0">
                    <a:solidFill>
                      <a:srgbClr val="595959"/>
                    </a:solidFill>
                    <a:latin typeface="Trebuchet MS"/>
                  </a:endParaRPr>
                </a:p>
              </p:txBody>
            </p:sp>
            <p:sp>
              <p:nvSpPr>
                <p:cNvPr id="21" name="Freeform 10">
                  <a:extLst>
                    <a:ext uri="{FF2B5EF4-FFF2-40B4-BE49-F238E27FC236}">
                      <a16:creationId xmlns:a16="http://schemas.microsoft.com/office/drawing/2014/main" id="{20431B76-257A-4107-A4EA-B40513DB0399}"/>
                    </a:ext>
                  </a:extLst>
                </p:cNvPr>
                <p:cNvSpPr>
                  <a:spLocks noEditPoints="1"/>
                </p:cNvSpPr>
                <p:nvPr/>
              </p:nvSpPr>
              <p:spPr bwMode="auto">
                <a:xfrm>
                  <a:off x="2664" y="2565"/>
                  <a:ext cx="238" cy="70"/>
                </a:xfrm>
                <a:custGeom>
                  <a:avLst/>
                  <a:gdLst>
                    <a:gd name="T0" fmla="*/ 96 w 1536"/>
                    <a:gd name="T1" fmla="*/ 448 h 448"/>
                    <a:gd name="T2" fmla="*/ 1312 w 1536"/>
                    <a:gd name="T3" fmla="*/ 448 h 448"/>
                    <a:gd name="T4" fmla="*/ 1536 w 1536"/>
                    <a:gd name="T5" fmla="*/ 224 h 448"/>
                    <a:gd name="T6" fmla="*/ 1312 w 1536"/>
                    <a:gd name="T7" fmla="*/ 0 h 448"/>
                    <a:gd name="T8" fmla="*/ 1184 w 1536"/>
                    <a:gd name="T9" fmla="*/ 0 h 448"/>
                    <a:gd name="T10" fmla="*/ 1088 w 1536"/>
                    <a:gd name="T11" fmla="*/ 96 h 448"/>
                    <a:gd name="T12" fmla="*/ 1184 w 1536"/>
                    <a:gd name="T13" fmla="*/ 192 h 448"/>
                    <a:gd name="T14" fmla="*/ 1312 w 1536"/>
                    <a:gd name="T15" fmla="*/ 192 h 448"/>
                    <a:gd name="T16" fmla="*/ 1344 w 1536"/>
                    <a:gd name="T17" fmla="*/ 224 h 448"/>
                    <a:gd name="T18" fmla="*/ 1312 w 1536"/>
                    <a:gd name="T19" fmla="*/ 256 h 448"/>
                    <a:gd name="T20" fmla="*/ 96 w 1536"/>
                    <a:gd name="T21" fmla="*/ 256 h 448"/>
                    <a:gd name="T22" fmla="*/ 0 w 1536"/>
                    <a:gd name="T23" fmla="*/ 352 h 448"/>
                    <a:gd name="T24" fmla="*/ 96 w 1536"/>
                    <a:gd name="T25" fmla="*/ 448 h 448"/>
                    <a:gd name="T26" fmla="*/ 1088 w 1536"/>
                    <a:gd name="T27" fmla="*/ 320 h 448"/>
                    <a:gd name="T28" fmla="*/ 1312 w 1536"/>
                    <a:gd name="T29" fmla="*/ 320 h 448"/>
                    <a:gd name="T30" fmla="*/ 1408 w 1536"/>
                    <a:gd name="T31" fmla="*/ 224 h 448"/>
                    <a:gd name="T32" fmla="*/ 1312 w 1536"/>
                    <a:gd name="T33" fmla="*/ 128 h 448"/>
                    <a:gd name="T34" fmla="*/ 1184 w 1536"/>
                    <a:gd name="T35" fmla="*/ 128 h 448"/>
                    <a:gd name="T36" fmla="*/ 1152 w 1536"/>
                    <a:gd name="T37" fmla="*/ 96 h 448"/>
                    <a:gd name="T38" fmla="*/ 1184 w 1536"/>
                    <a:gd name="T39" fmla="*/ 64 h 448"/>
                    <a:gd name="T40" fmla="*/ 1312 w 1536"/>
                    <a:gd name="T41" fmla="*/ 64 h 448"/>
                    <a:gd name="T42" fmla="*/ 1472 w 1536"/>
                    <a:gd name="T43" fmla="*/ 224 h 448"/>
                    <a:gd name="T44" fmla="*/ 1312 w 1536"/>
                    <a:gd name="T45" fmla="*/ 384 h 448"/>
                    <a:gd name="T46" fmla="*/ 1088 w 1536"/>
                    <a:gd name="T47" fmla="*/ 384 h 448"/>
                    <a:gd name="T48" fmla="*/ 1088 w 1536"/>
                    <a:gd name="T49" fmla="*/ 320 h 448"/>
                    <a:gd name="T50" fmla="*/ 224 w 1536"/>
                    <a:gd name="T51" fmla="*/ 320 h 448"/>
                    <a:gd name="T52" fmla="*/ 1024 w 1536"/>
                    <a:gd name="T53" fmla="*/ 320 h 448"/>
                    <a:gd name="T54" fmla="*/ 1024 w 1536"/>
                    <a:gd name="T55" fmla="*/ 384 h 448"/>
                    <a:gd name="T56" fmla="*/ 224 w 1536"/>
                    <a:gd name="T57" fmla="*/ 384 h 448"/>
                    <a:gd name="T58" fmla="*/ 224 w 1536"/>
                    <a:gd name="T59" fmla="*/ 320 h 448"/>
                    <a:gd name="T60" fmla="*/ 96 w 1536"/>
                    <a:gd name="T61" fmla="*/ 320 h 448"/>
                    <a:gd name="T62" fmla="*/ 160 w 1536"/>
                    <a:gd name="T63" fmla="*/ 320 h 448"/>
                    <a:gd name="T64" fmla="*/ 160 w 1536"/>
                    <a:gd name="T65" fmla="*/ 384 h 448"/>
                    <a:gd name="T66" fmla="*/ 96 w 1536"/>
                    <a:gd name="T67" fmla="*/ 384 h 448"/>
                    <a:gd name="T68" fmla="*/ 64 w 1536"/>
                    <a:gd name="T69" fmla="*/ 352 h 448"/>
                    <a:gd name="T70" fmla="*/ 96 w 1536"/>
                    <a:gd name="T71" fmla="*/ 32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6" h="448">
                      <a:moveTo>
                        <a:pt x="96" y="448"/>
                      </a:moveTo>
                      <a:cubicBezTo>
                        <a:pt x="1312" y="448"/>
                        <a:pt x="1312" y="448"/>
                        <a:pt x="1312" y="448"/>
                      </a:cubicBezTo>
                      <a:cubicBezTo>
                        <a:pt x="1436" y="448"/>
                        <a:pt x="1536" y="348"/>
                        <a:pt x="1536" y="224"/>
                      </a:cubicBezTo>
                      <a:cubicBezTo>
                        <a:pt x="1536" y="100"/>
                        <a:pt x="1436" y="0"/>
                        <a:pt x="1312" y="0"/>
                      </a:cubicBezTo>
                      <a:cubicBezTo>
                        <a:pt x="1184" y="0"/>
                        <a:pt x="1184" y="0"/>
                        <a:pt x="1184" y="0"/>
                      </a:cubicBezTo>
                      <a:cubicBezTo>
                        <a:pt x="1131" y="0"/>
                        <a:pt x="1088" y="43"/>
                        <a:pt x="1088" y="96"/>
                      </a:cubicBezTo>
                      <a:cubicBezTo>
                        <a:pt x="1088" y="149"/>
                        <a:pt x="1131" y="192"/>
                        <a:pt x="1184" y="192"/>
                      </a:cubicBezTo>
                      <a:cubicBezTo>
                        <a:pt x="1312" y="192"/>
                        <a:pt x="1312" y="192"/>
                        <a:pt x="1312" y="192"/>
                      </a:cubicBezTo>
                      <a:cubicBezTo>
                        <a:pt x="1330" y="192"/>
                        <a:pt x="1344" y="206"/>
                        <a:pt x="1344" y="224"/>
                      </a:cubicBezTo>
                      <a:cubicBezTo>
                        <a:pt x="1344" y="242"/>
                        <a:pt x="1330" y="256"/>
                        <a:pt x="1312" y="256"/>
                      </a:cubicBezTo>
                      <a:cubicBezTo>
                        <a:pt x="96" y="256"/>
                        <a:pt x="96" y="256"/>
                        <a:pt x="96" y="256"/>
                      </a:cubicBezTo>
                      <a:cubicBezTo>
                        <a:pt x="43" y="256"/>
                        <a:pt x="0" y="299"/>
                        <a:pt x="0" y="352"/>
                      </a:cubicBezTo>
                      <a:cubicBezTo>
                        <a:pt x="0" y="405"/>
                        <a:pt x="43" y="448"/>
                        <a:pt x="96" y="448"/>
                      </a:cubicBezTo>
                      <a:close/>
                      <a:moveTo>
                        <a:pt x="1088" y="320"/>
                      </a:moveTo>
                      <a:cubicBezTo>
                        <a:pt x="1312" y="320"/>
                        <a:pt x="1312" y="320"/>
                        <a:pt x="1312" y="320"/>
                      </a:cubicBezTo>
                      <a:cubicBezTo>
                        <a:pt x="1365" y="320"/>
                        <a:pt x="1408" y="277"/>
                        <a:pt x="1408" y="224"/>
                      </a:cubicBezTo>
                      <a:cubicBezTo>
                        <a:pt x="1408" y="171"/>
                        <a:pt x="1365" y="128"/>
                        <a:pt x="1312" y="128"/>
                      </a:cubicBezTo>
                      <a:cubicBezTo>
                        <a:pt x="1184" y="128"/>
                        <a:pt x="1184" y="128"/>
                        <a:pt x="1184" y="128"/>
                      </a:cubicBezTo>
                      <a:cubicBezTo>
                        <a:pt x="1166" y="128"/>
                        <a:pt x="1152" y="114"/>
                        <a:pt x="1152" y="96"/>
                      </a:cubicBezTo>
                      <a:cubicBezTo>
                        <a:pt x="1152" y="78"/>
                        <a:pt x="1166" y="64"/>
                        <a:pt x="1184" y="64"/>
                      </a:cubicBezTo>
                      <a:cubicBezTo>
                        <a:pt x="1312" y="64"/>
                        <a:pt x="1312" y="64"/>
                        <a:pt x="1312" y="64"/>
                      </a:cubicBezTo>
                      <a:cubicBezTo>
                        <a:pt x="1400" y="64"/>
                        <a:pt x="1472" y="136"/>
                        <a:pt x="1472" y="224"/>
                      </a:cubicBezTo>
                      <a:cubicBezTo>
                        <a:pt x="1472" y="312"/>
                        <a:pt x="1400" y="384"/>
                        <a:pt x="1312" y="384"/>
                      </a:cubicBezTo>
                      <a:cubicBezTo>
                        <a:pt x="1088" y="384"/>
                        <a:pt x="1088" y="384"/>
                        <a:pt x="1088" y="384"/>
                      </a:cubicBezTo>
                      <a:lnTo>
                        <a:pt x="1088" y="320"/>
                      </a:lnTo>
                      <a:close/>
                      <a:moveTo>
                        <a:pt x="224" y="320"/>
                      </a:moveTo>
                      <a:cubicBezTo>
                        <a:pt x="1024" y="320"/>
                        <a:pt x="1024" y="320"/>
                        <a:pt x="1024" y="320"/>
                      </a:cubicBezTo>
                      <a:cubicBezTo>
                        <a:pt x="1024" y="384"/>
                        <a:pt x="1024" y="384"/>
                        <a:pt x="1024" y="384"/>
                      </a:cubicBezTo>
                      <a:cubicBezTo>
                        <a:pt x="224" y="384"/>
                        <a:pt x="224" y="384"/>
                        <a:pt x="224" y="384"/>
                      </a:cubicBezTo>
                      <a:lnTo>
                        <a:pt x="224" y="320"/>
                      </a:lnTo>
                      <a:close/>
                      <a:moveTo>
                        <a:pt x="96" y="320"/>
                      </a:moveTo>
                      <a:cubicBezTo>
                        <a:pt x="160" y="320"/>
                        <a:pt x="160" y="320"/>
                        <a:pt x="160" y="320"/>
                      </a:cubicBezTo>
                      <a:cubicBezTo>
                        <a:pt x="160" y="384"/>
                        <a:pt x="160" y="384"/>
                        <a:pt x="160" y="384"/>
                      </a:cubicBezTo>
                      <a:cubicBezTo>
                        <a:pt x="96" y="384"/>
                        <a:pt x="96" y="384"/>
                        <a:pt x="96" y="384"/>
                      </a:cubicBezTo>
                      <a:cubicBezTo>
                        <a:pt x="78" y="384"/>
                        <a:pt x="64" y="370"/>
                        <a:pt x="64" y="352"/>
                      </a:cubicBezTo>
                      <a:cubicBezTo>
                        <a:pt x="64" y="334"/>
                        <a:pt x="78" y="320"/>
                        <a:pt x="96"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22" name="Rectangle 11">
                  <a:extLst>
                    <a:ext uri="{FF2B5EF4-FFF2-40B4-BE49-F238E27FC236}">
                      <a16:creationId xmlns:a16="http://schemas.microsoft.com/office/drawing/2014/main" id="{88A2120B-E515-46BA-9800-358B3E4EB166}"/>
                    </a:ext>
                  </a:extLst>
                </p:cNvPr>
                <p:cNvSpPr>
                  <a:spLocks noChangeArrowheads="1"/>
                </p:cNvSpPr>
                <p:nvPr/>
              </p:nvSpPr>
              <p:spPr bwMode="auto">
                <a:xfrm>
                  <a:off x="2822" y="2749"/>
                  <a:ext cx="25"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grpSp>
      <p:grpSp>
        <p:nvGrpSpPr>
          <p:cNvPr id="23" name="Group 22">
            <a:extLst>
              <a:ext uri="{FF2B5EF4-FFF2-40B4-BE49-F238E27FC236}">
                <a16:creationId xmlns:a16="http://schemas.microsoft.com/office/drawing/2014/main" id="{6074B57F-2838-4828-954F-2CD1E821247B}"/>
              </a:ext>
            </a:extLst>
          </p:cNvPr>
          <p:cNvGrpSpPr/>
          <p:nvPr/>
        </p:nvGrpSpPr>
        <p:grpSpPr>
          <a:xfrm>
            <a:off x="1524210" y="4419372"/>
            <a:ext cx="4585716" cy="1007841"/>
            <a:chOff x="150813" y="4933611"/>
            <a:chExt cx="5963753" cy="1159665"/>
          </a:xfrm>
        </p:grpSpPr>
        <p:sp>
          <p:nvSpPr>
            <p:cNvPr id="24" name="Freeform 52">
              <a:extLst>
                <a:ext uri="{FF2B5EF4-FFF2-40B4-BE49-F238E27FC236}">
                  <a16:creationId xmlns:a16="http://schemas.microsoft.com/office/drawing/2014/main" id="{CD40D150-DB05-4D80-8B0C-DC077519E50D}"/>
                </a:ext>
              </a:extLst>
            </p:cNvPr>
            <p:cNvSpPr>
              <a:spLocks/>
            </p:cNvSpPr>
            <p:nvPr/>
          </p:nvSpPr>
          <p:spPr bwMode="auto">
            <a:xfrm flipH="1">
              <a:off x="5331929" y="5147901"/>
              <a:ext cx="782637" cy="527050"/>
            </a:xfrm>
            <a:custGeom>
              <a:avLst/>
              <a:gdLst>
                <a:gd name="T0" fmla="*/ 0 w 1130"/>
                <a:gd name="T1" fmla="*/ 349 h 760"/>
                <a:gd name="T2" fmla="*/ 0 w 1130"/>
                <a:gd name="T3" fmla="*/ 760 h 760"/>
                <a:gd name="T4" fmla="*/ 1130 w 1130"/>
                <a:gd name="T5" fmla="*/ 291 h 760"/>
                <a:gd name="T6" fmla="*/ 839 w 1130"/>
                <a:gd name="T7" fmla="*/ 0 h 760"/>
                <a:gd name="T8" fmla="*/ 0 w 1130"/>
                <a:gd name="T9" fmla="*/ 349 h 760"/>
              </a:gdLst>
              <a:ahLst/>
              <a:cxnLst>
                <a:cxn ang="0">
                  <a:pos x="T0" y="T1"/>
                </a:cxn>
                <a:cxn ang="0">
                  <a:pos x="T2" y="T3"/>
                </a:cxn>
                <a:cxn ang="0">
                  <a:pos x="T4" y="T5"/>
                </a:cxn>
                <a:cxn ang="0">
                  <a:pos x="T6" y="T7"/>
                </a:cxn>
                <a:cxn ang="0">
                  <a:pos x="T8" y="T9"/>
                </a:cxn>
              </a:cxnLst>
              <a:rect l="0" t="0" r="r" b="b"/>
              <a:pathLst>
                <a:path w="1130" h="760">
                  <a:moveTo>
                    <a:pt x="0" y="349"/>
                  </a:moveTo>
                  <a:cubicBezTo>
                    <a:pt x="0" y="760"/>
                    <a:pt x="0" y="760"/>
                    <a:pt x="0" y="760"/>
                  </a:cubicBezTo>
                  <a:cubicBezTo>
                    <a:pt x="426" y="718"/>
                    <a:pt x="816" y="549"/>
                    <a:pt x="1130" y="291"/>
                  </a:cubicBezTo>
                  <a:cubicBezTo>
                    <a:pt x="839" y="0"/>
                    <a:pt x="839" y="0"/>
                    <a:pt x="839" y="0"/>
                  </a:cubicBezTo>
                  <a:cubicBezTo>
                    <a:pt x="602" y="186"/>
                    <a:pt x="314" y="311"/>
                    <a:pt x="0" y="349"/>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E69F90AC-0334-4EE8-A639-7C5DA2427858}"/>
                </a:ext>
              </a:extLst>
            </p:cNvPr>
            <p:cNvGrpSpPr/>
            <p:nvPr/>
          </p:nvGrpSpPr>
          <p:grpSpPr>
            <a:xfrm>
              <a:off x="150813" y="4933611"/>
              <a:ext cx="5604980" cy="1159665"/>
              <a:chOff x="150813" y="4933611"/>
              <a:chExt cx="5604980" cy="1159665"/>
            </a:xfrm>
          </p:grpSpPr>
          <p:grpSp>
            <p:nvGrpSpPr>
              <p:cNvPr id="26" name="Group 25">
                <a:extLst>
                  <a:ext uri="{FF2B5EF4-FFF2-40B4-BE49-F238E27FC236}">
                    <a16:creationId xmlns:a16="http://schemas.microsoft.com/office/drawing/2014/main" id="{EEC2F2F3-95B1-41DC-A124-A960C9D96287}"/>
                  </a:ext>
                </a:extLst>
              </p:cNvPr>
              <p:cNvGrpSpPr/>
              <p:nvPr/>
            </p:nvGrpSpPr>
            <p:grpSpPr>
              <a:xfrm>
                <a:off x="442913" y="5460434"/>
                <a:ext cx="5312880" cy="632842"/>
                <a:chOff x="442913" y="5596624"/>
                <a:chExt cx="5312880" cy="632842"/>
              </a:xfrm>
            </p:grpSpPr>
            <p:sp>
              <p:nvSpPr>
                <p:cNvPr id="33" name="Oval 53">
                  <a:extLst>
                    <a:ext uri="{FF2B5EF4-FFF2-40B4-BE49-F238E27FC236}">
                      <a16:creationId xmlns:a16="http://schemas.microsoft.com/office/drawing/2014/main" id="{B7E3D9D3-8EBC-4596-A333-3854AF0BA603}"/>
                    </a:ext>
                  </a:extLst>
                </p:cNvPr>
                <p:cNvSpPr>
                  <a:spLocks noChangeArrowheads="1"/>
                </p:cNvSpPr>
                <p:nvPr/>
              </p:nvSpPr>
              <p:spPr bwMode="auto">
                <a:xfrm flipH="1">
                  <a:off x="5624031" y="5596624"/>
                  <a:ext cx="131762" cy="133350"/>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34" name="Freeform 55">
                  <a:extLst>
                    <a:ext uri="{FF2B5EF4-FFF2-40B4-BE49-F238E27FC236}">
                      <a16:creationId xmlns:a16="http://schemas.microsoft.com/office/drawing/2014/main" id="{ABB1E176-7EED-48B3-A55E-70194E275EF0}"/>
                    </a:ext>
                  </a:extLst>
                </p:cNvPr>
                <p:cNvSpPr>
                  <a:spLocks/>
                </p:cNvSpPr>
                <p:nvPr/>
              </p:nvSpPr>
              <p:spPr bwMode="auto">
                <a:xfrm flipH="1">
                  <a:off x="442913" y="5699241"/>
                  <a:ext cx="5265090" cy="530225"/>
                </a:xfrm>
                <a:custGeom>
                  <a:avLst/>
                  <a:gdLst>
                    <a:gd name="T0" fmla="*/ 5741 w 5767"/>
                    <a:gd name="T1" fmla="*/ 766 h 766"/>
                    <a:gd name="T2" fmla="*/ 18 w 5767"/>
                    <a:gd name="T3" fmla="*/ 766 h 766"/>
                    <a:gd name="T4" fmla="*/ 0 w 5767"/>
                    <a:gd name="T5" fmla="*/ 748 h 766"/>
                    <a:gd name="T6" fmla="*/ 0 w 5767"/>
                    <a:gd name="T7" fmla="*/ 20 h 766"/>
                    <a:gd name="T8" fmla="*/ 16 w 5767"/>
                    <a:gd name="T9" fmla="*/ 1 h 766"/>
                    <a:gd name="T10" fmla="*/ 36 w 5767"/>
                    <a:gd name="T11" fmla="*/ 19 h 766"/>
                    <a:gd name="T12" fmla="*/ 36 w 5767"/>
                    <a:gd name="T13" fmla="*/ 730 h 766"/>
                    <a:gd name="T14" fmla="*/ 5749 w 5767"/>
                    <a:gd name="T15" fmla="*/ 730 h 766"/>
                    <a:gd name="T16" fmla="*/ 5741 w 5767"/>
                    <a:gd name="T17"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7" h="766">
                      <a:moveTo>
                        <a:pt x="5741" y="766"/>
                      </a:moveTo>
                      <a:cubicBezTo>
                        <a:pt x="18" y="766"/>
                        <a:pt x="18" y="766"/>
                        <a:pt x="18" y="766"/>
                      </a:cubicBezTo>
                      <a:cubicBezTo>
                        <a:pt x="8" y="766"/>
                        <a:pt x="0" y="758"/>
                        <a:pt x="0" y="748"/>
                      </a:cubicBezTo>
                      <a:cubicBezTo>
                        <a:pt x="0" y="20"/>
                        <a:pt x="0" y="20"/>
                        <a:pt x="0" y="20"/>
                      </a:cubicBezTo>
                      <a:cubicBezTo>
                        <a:pt x="0" y="10"/>
                        <a:pt x="7" y="2"/>
                        <a:pt x="16" y="1"/>
                      </a:cubicBezTo>
                      <a:cubicBezTo>
                        <a:pt x="27" y="0"/>
                        <a:pt x="36" y="8"/>
                        <a:pt x="36" y="19"/>
                      </a:cubicBezTo>
                      <a:cubicBezTo>
                        <a:pt x="36" y="730"/>
                        <a:pt x="36" y="730"/>
                        <a:pt x="36" y="730"/>
                      </a:cubicBezTo>
                      <a:cubicBezTo>
                        <a:pt x="5749" y="730"/>
                        <a:pt x="5749" y="730"/>
                        <a:pt x="5749" y="730"/>
                      </a:cubicBezTo>
                      <a:cubicBezTo>
                        <a:pt x="5767" y="746"/>
                        <a:pt x="5756" y="766"/>
                        <a:pt x="5741" y="766"/>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sp>
            <p:nvSpPr>
              <p:cNvPr id="27" name="TextBox 26">
                <a:extLst>
                  <a:ext uri="{FF2B5EF4-FFF2-40B4-BE49-F238E27FC236}">
                    <a16:creationId xmlns:a16="http://schemas.microsoft.com/office/drawing/2014/main" id="{A016DF81-872F-45A5-9D40-7FBD77552B4C}"/>
                  </a:ext>
                </a:extLst>
              </p:cNvPr>
              <p:cNvSpPr txBox="1"/>
              <p:nvPr/>
            </p:nvSpPr>
            <p:spPr>
              <a:xfrm>
                <a:off x="150813" y="4933611"/>
                <a:ext cx="4066697" cy="737793"/>
              </a:xfrm>
              <a:prstGeom prst="rect">
                <a:avLst/>
              </a:prstGeom>
              <a:noFill/>
            </p:spPr>
            <p:txBody>
              <a:bodyPr wrap="square">
                <a:spAutoFit/>
              </a:bodyPr>
              <a:lstStyle/>
              <a:p>
                <a:pPr algn="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Wage support scheme (MGNREGA)</a:t>
                </a:r>
              </a:p>
              <a:p>
                <a:pPr algn="r" defTabSz="685800">
                  <a:spcAft>
                    <a:spcPts val="450"/>
                  </a:spcAft>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Wage support for low / unskilled work to 83.4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persons to the tune of Rs 669 bn in 2023-24</a:t>
                </a:r>
                <a:endParaRPr lang="en-US" sz="1050" b="1" kern="0" dirty="0">
                  <a:solidFill>
                    <a:srgbClr val="5A5A5A"/>
                  </a:solidFill>
                  <a:latin typeface="Calibri" panose="020F0502020204030204" pitchFamily="34" charset="0"/>
                  <a:ea typeface="Trebuchet MS"/>
                  <a:cs typeface="Calibri" panose="020F0502020204030204" pitchFamily="34" charset="0"/>
                  <a:sym typeface="Trebuchet MS"/>
                </a:endParaRPr>
              </a:p>
            </p:txBody>
          </p:sp>
          <p:grpSp>
            <p:nvGrpSpPr>
              <p:cNvPr id="28" name="Group 14">
                <a:extLst>
                  <a:ext uri="{FF2B5EF4-FFF2-40B4-BE49-F238E27FC236}">
                    <a16:creationId xmlns:a16="http://schemas.microsoft.com/office/drawing/2014/main" id="{EB370F48-0105-4100-9D1C-EF9622CCEB68}"/>
                  </a:ext>
                </a:extLst>
              </p:cNvPr>
              <p:cNvGrpSpPr>
                <a:grpSpLocks noChangeAspect="1"/>
              </p:cNvGrpSpPr>
              <p:nvPr/>
            </p:nvGrpSpPr>
            <p:grpSpPr bwMode="auto">
              <a:xfrm>
                <a:off x="4198941" y="5162216"/>
                <a:ext cx="585788" cy="587375"/>
                <a:chOff x="2645" y="3267"/>
                <a:chExt cx="369" cy="370"/>
              </a:xfrm>
              <a:solidFill>
                <a:srgbClr val="284181"/>
              </a:solidFill>
            </p:grpSpPr>
            <p:sp>
              <p:nvSpPr>
                <p:cNvPr id="29" name="Freeform 15">
                  <a:extLst>
                    <a:ext uri="{FF2B5EF4-FFF2-40B4-BE49-F238E27FC236}">
                      <a16:creationId xmlns:a16="http://schemas.microsoft.com/office/drawing/2014/main" id="{8D972500-1DAC-41BE-9C4A-D7422BCB1835}"/>
                    </a:ext>
                  </a:extLst>
                </p:cNvPr>
                <p:cNvSpPr>
                  <a:spLocks noEditPoints="1"/>
                </p:cNvSpPr>
                <p:nvPr/>
              </p:nvSpPr>
              <p:spPr bwMode="auto">
                <a:xfrm>
                  <a:off x="2645" y="3267"/>
                  <a:ext cx="369" cy="370"/>
                </a:xfrm>
                <a:custGeom>
                  <a:avLst/>
                  <a:gdLst>
                    <a:gd name="T0" fmla="*/ 267 w 280"/>
                    <a:gd name="T1" fmla="*/ 192 h 280"/>
                    <a:gd name="T2" fmla="*/ 164 w 280"/>
                    <a:gd name="T3" fmla="*/ 168 h 280"/>
                    <a:gd name="T4" fmla="*/ 140 w 280"/>
                    <a:gd name="T5" fmla="*/ 154 h 280"/>
                    <a:gd name="T6" fmla="*/ 165 w 280"/>
                    <a:gd name="T7" fmla="*/ 111 h 280"/>
                    <a:gd name="T8" fmla="*/ 166 w 280"/>
                    <a:gd name="T9" fmla="*/ 78 h 280"/>
                    <a:gd name="T10" fmla="*/ 175 w 280"/>
                    <a:gd name="T11" fmla="*/ 49 h 280"/>
                    <a:gd name="T12" fmla="*/ 136 w 280"/>
                    <a:gd name="T13" fmla="*/ 0 h 280"/>
                    <a:gd name="T14" fmla="*/ 80 w 280"/>
                    <a:gd name="T15" fmla="*/ 4 h 280"/>
                    <a:gd name="T16" fmla="*/ 40 w 280"/>
                    <a:gd name="T17" fmla="*/ 63 h 280"/>
                    <a:gd name="T18" fmla="*/ 28 w 280"/>
                    <a:gd name="T19" fmla="*/ 94 h 280"/>
                    <a:gd name="T20" fmla="*/ 58 w 280"/>
                    <a:gd name="T21" fmla="*/ 147 h 280"/>
                    <a:gd name="T22" fmla="*/ 68 w 280"/>
                    <a:gd name="T23" fmla="*/ 168 h 280"/>
                    <a:gd name="T24" fmla="*/ 0 w 280"/>
                    <a:gd name="T25" fmla="*/ 212 h 280"/>
                    <a:gd name="T26" fmla="*/ 5 w 280"/>
                    <a:gd name="T27" fmla="*/ 252 h 280"/>
                    <a:gd name="T28" fmla="*/ 138 w 280"/>
                    <a:gd name="T29" fmla="*/ 266 h 280"/>
                    <a:gd name="T30" fmla="*/ 267 w 280"/>
                    <a:gd name="T31" fmla="*/ 280 h 280"/>
                    <a:gd name="T32" fmla="*/ 280 w 280"/>
                    <a:gd name="T33" fmla="*/ 205 h 280"/>
                    <a:gd name="T34" fmla="*/ 40 w 280"/>
                    <a:gd name="T35" fmla="*/ 100 h 280"/>
                    <a:gd name="T36" fmla="*/ 40 w 280"/>
                    <a:gd name="T37" fmla="*/ 88 h 280"/>
                    <a:gd name="T38" fmla="*/ 169 w 280"/>
                    <a:gd name="T39" fmla="*/ 94 h 280"/>
                    <a:gd name="T40" fmla="*/ 166 w 280"/>
                    <a:gd name="T41" fmla="*/ 88 h 280"/>
                    <a:gd name="T42" fmla="*/ 95 w 280"/>
                    <a:gd name="T43" fmla="*/ 9 h 280"/>
                    <a:gd name="T44" fmla="*/ 171 w 280"/>
                    <a:gd name="T45" fmla="*/ 39 h 280"/>
                    <a:gd name="T46" fmla="*/ 79 w 280"/>
                    <a:gd name="T47" fmla="*/ 24 h 280"/>
                    <a:gd name="T48" fmla="*/ 49 w 280"/>
                    <a:gd name="T49" fmla="*/ 63 h 280"/>
                    <a:gd name="T50" fmla="*/ 70 w 280"/>
                    <a:gd name="T51" fmla="*/ 24 h 280"/>
                    <a:gd name="T52" fmla="*/ 49 w 280"/>
                    <a:gd name="T53" fmla="*/ 63 h 280"/>
                    <a:gd name="T54" fmla="*/ 65 w 280"/>
                    <a:gd name="T55" fmla="*/ 141 h 280"/>
                    <a:gd name="T56" fmla="*/ 49 w 280"/>
                    <a:gd name="T57" fmla="*/ 72 h 280"/>
                    <a:gd name="T58" fmla="*/ 157 w 280"/>
                    <a:gd name="T59" fmla="*/ 49 h 280"/>
                    <a:gd name="T60" fmla="*/ 141 w 280"/>
                    <a:gd name="T61" fmla="*/ 141 h 280"/>
                    <a:gd name="T62" fmla="*/ 65 w 280"/>
                    <a:gd name="T63" fmla="*/ 141 h 280"/>
                    <a:gd name="T64" fmla="*/ 9 w 280"/>
                    <a:gd name="T65" fmla="*/ 243 h 280"/>
                    <a:gd name="T66" fmla="*/ 44 w 280"/>
                    <a:gd name="T67" fmla="*/ 177 h 280"/>
                    <a:gd name="T68" fmla="*/ 99 w 280"/>
                    <a:gd name="T69" fmla="*/ 195 h 280"/>
                    <a:gd name="T70" fmla="*/ 77 w 280"/>
                    <a:gd name="T71" fmla="*/ 170 h 280"/>
                    <a:gd name="T72" fmla="*/ 103 w 280"/>
                    <a:gd name="T73" fmla="*/ 166 h 280"/>
                    <a:gd name="T74" fmla="*/ 131 w 280"/>
                    <a:gd name="T75" fmla="*/ 170 h 280"/>
                    <a:gd name="T76" fmla="*/ 77 w 280"/>
                    <a:gd name="T77" fmla="*/ 170 h 280"/>
                    <a:gd name="T78" fmla="*/ 138 w 280"/>
                    <a:gd name="T79" fmla="*/ 243 h 280"/>
                    <a:gd name="T80" fmla="*/ 108 w 280"/>
                    <a:gd name="T81" fmla="*/ 195 h 280"/>
                    <a:gd name="T82" fmla="*/ 164 w 280"/>
                    <a:gd name="T83" fmla="*/ 177 h 280"/>
                    <a:gd name="T84" fmla="*/ 151 w 280"/>
                    <a:gd name="T85" fmla="*/ 192 h 280"/>
                    <a:gd name="T86" fmla="*/ 138 w 280"/>
                    <a:gd name="T87" fmla="*/ 205 h 280"/>
                    <a:gd name="T88" fmla="*/ 267 w 280"/>
                    <a:gd name="T89" fmla="*/ 270 h 280"/>
                    <a:gd name="T90" fmla="*/ 147 w 280"/>
                    <a:gd name="T91" fmla="*/ 266 h 280"/>
                    <a:gd name="T92" fmla="*/ 151 w 280"/>
                    <a:gd name="T93" fmla="*/ 201 h 280"/>
                    <a:gd name="T94" fmla="*/ 271 w 280"/>
                    <a:gd name="T95" fmla="*/ 2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280">
                      <a:moveTo>
                        <a:pt x="276" y="196"/>
                      </a:moveTo>
                      <a:cubicBezTo>
                        <a:pt x="274" y="193"/>
                        <a:pt x="270" y="192"/>
                        <a:pt x="267" y="192"/>
                      </a:cubicBezTo>
                      <a:cubicBezTo>
                        <a:pt x="203" y="192"/>
                        <a:pt x="203" y="192"/>
                        <a:pt x="203" y="192"/>
                      </a:cubicBezTo>
                      <a:cubicBezTo>
                        <a:pt x="196" y="177"/>
                        <a:pt x="181" y="168"/>
                        <a:pt x="164" y="168"/>
                      </a:cubicBezTo>
                      <a:cubicBezTo>
                        <a:pt x="140" y="168"/>
                        <a:pt x="140" y="168"/>
                        <a:pt x="140" y="168"/>
                      </a:cubicBezTo>
                      <a:cubicBezTo>
                        <a:pt x="140" y="154"/>
                        <a:pt x="140" y="154"/>
                        <a:pt x="140" y="154"/>
                      </a:cubicBezTo>
                      <a:cubicBezTo>
                        <a:pt x="142" y="152"/>
                        <a:pt x="145" y="150"/>
                        <a:pt x="147" y="147"/>
                      </a:cubicBezTo>
                      <a:cubicBezTo>
                        <a:pt x="157" y="137"/>
                        <a:pt x="163" y="125"/>
                        <a:pt x="165" y="111"/>
                      </a:cubicBezTo>
                      <a:cubicBezTo>
                        <a:pt x="173" y="109"/>
                        <a:pt x="178" y="102"/>
                        <a:pt x="178" y="94"/>
                      </a:cubicBezTo>
                      <a:cubicBezTo>
                        <a:pt x="178" y="87"/>
                        <a:pt x="172" y="80"/>
                        <a:pt x="166" y="78"/>
                      </a:cubicBezTo>
                      <a:cubicBezTo>
                        <a:pt x="166" y="49"/>
                        <a:pt x="166" y="49"/>
                        <a:pt x="166" y="49"/>
                      </a:cubicBezTo>
                      <a:cubicBezTo>
                        <a:pt x="175" y="49"/>
                        <a:pt x="175" y="49"/>
                        <a:pt x="175" y="49"/>
                      </a:cubicBezTo>
                      <a:cubicBezTo>
                        <a:pt x="178" y="48"/>
                        <a:pt x="180" y="46"/>
                        <a:pt x="180" y="44"/>
                      </a:cubicBezTo>
                      <a:cubicBezTo>
                        <a:pt x="180" y="19"/>
                        <a:pt x="160" y="0"/>
                        <a:pt x="136" y="0"/>
                      </a:cubicBezTo>
                      <a:cubicBezTo>
                        <a:pt x="95" y="0"/>
                        <a:pt x="95" y="0"/>
                        <a:pt x="95" y="0"/>
                      </a:cubicBezTo>
                      <a:cubicBezTo>
                        <a:pt x="90" y="0"/>
                        <a:pt x="85" y="1"/>
                        <a:pt x="80" y="4"/>
                      </a:cubicBezTo>
                      <a:cubicBezTo>
                        <a:pt x="69" y="9"/>
                        <a:pt x="59" y="16"/>
                        <a:pt x="51" y="27"/>
                      </a:cubicBezTo>
                      <a:cubicBezTo>
                        <a:pt x="44" y="37"/>
                        <a:pt x="40" y="50"/>
                        <a:pt x="40" y="63"/>
                      </a:cubicBezTo>
                      <a:cubicBezTo>
                        <a:pt x="40" y="78"/>
                        <a:pt x="40" y="78"/>
                        <a:pt x="40" y="78"/>
                      </a:cubicBezTo>
                      <a:cubicBezTo>
                        <a:pt x="33" y="80"/>
                        <a:pt x="28" y="87"/>
                        <a:pt x="28" y="94"/>
                      </a:cubicBezTo>
                      <a:cubicBezTo>
                        <a:pt x="28" y="102"/>
                        <a:pt x="33" y="109"/>
                        <a:pt x="41" y="111"/>
                      </a:cubicBezTo>
                      <a:cubicBezTo>
                        <a:pt x="42" y="125"/>
                        <a:pt x="49" y="137"/>
                        <a:pt x="58" y="147"/>
                      </a:cubicBezTo>
                      <a:cubicBezTo>
                        <a:pt x="61" y="151"/>
                        <a:pt x="65" y="153"/>
                        <a:pt x="68" y="156"/>
                      </a:cubicBezTo>
                      <a:cubicBezTo>
                        <a:pt x="68" y="168"/>
                        <a:pt x="68" y="168"/>
                        <a:pt x="68" y="168"/>
                      </a:cubicBezTo>
                      <a:cubicBezTo>
                        <a:pt x="44" y="168"/>
                        <a:pt x="44" y="168"/>
                        <a:pt x="44" y="168"/>
                      </a:cubicBezTo>
                      <a:cubicBezTo>
                        <a:pt x="20" y="168"/>
                        <a:pt x="0" y="188"/>
                        <a:pt x="0" y="212"/>
                      </a:cubicBezTo>
                      <a:cubicBezTo>
                        <a:pt x="0" y="248"/>
                        <a:pt x="0" y="248"/>
                        <a:pt x="0" y="248"/>
                      </a:cubicBezTo>
                      <a:cubicBezTo>
                        <a:pt x="0" y="250"/>
                        <a:pt x="2" y="252"/>
                        <a:pt x="5" y="252"/>
                      </a:cubicBezTo>
                      <a:cubicBezTo>
                        <a:pt x="138" y="252"/>
                        <a:pt x="138" y="252"/>
                        <a:pt x="138" y="252"/>
                      </a:cubicBezTo>
                      <a:cubicBezTo>
                        <a:pt x="138" y="266"/>
                        <a:pt x="138" y="266"/>
                        <a:pt x="138" y="266"/>
                      </a:cubicBezTo>
                      <a:cubicBezTo>
                        <a:pt x="138" y="274"/>
                        <a:pt x="144" y="280"/>
                        <a:pt x="151" y="280"/>
                      </a:cubicBezTo>
                      <a:cubicBezTo>
                        <a:pt x="267" y="280"/>
                        <a:pt x="267" y="280"/>
                        <a:pt x="267" y="280"/>
                      </a:cubicBezTo>
                      <a:cubicBezTo>
                        <a:pt x="274" y="280"/>
                        <a:pt x="280" y="274"/>
                        <a:pt x="280" y="266"/>
                      </a:cubicBezTo>
                      <a:cubicBezTo>
                        <a:pt x="280" y="205"/>
                        <a:pt x="280" y="205"/>
                        <a:pt x="280" y="205"/>
                      </a:cubicBezTo>
                      <a:cubicBezTo>
                        <a:pt x="280" y="202"/>
                        <a:pt x="279" y="198"/>
                        <a:pt x="276" y="196"/>
                      </a:cubicBezTo>
                      <a:close/>
                      <a:moveTo>
                        <a:pt x="40" y="100"/>
                      </a:moveTo>
                      <a:cubicBezTo>
                        <a:pt x="38" y="99"/>
                        <a:pt x="36" y="97"/>
                        <a:pt x="36" y="94"/>
                      </a:cubicBezTo>
                      <a:cubicBezTo>
                        <a:pt x="36" y="92"/>
                        <a:pt x="38" y="89"/>
                        <a:pt x="40" y="88"/>
                      </a:cubicBezTo>
                      <a:lnTo>
                        <a:pt x="40" y="100"/>
                      </a:lnTo>
                      <a:close/>
                      <a:moveTo>
                        <a:pt x="169" y="94"/>
                      </a:moveTo>
                      <a:cubicBezTo>
                        <a:pt x="169" y="97"/>
                        <a:pt x="167" y="99"/>
                        <a:pt x="166" y="100"/>
                      </a:cubicBezTo>
                      <a:cubicBezTo>
                        <a:pt x="166" y="88"/>
                        <a:pt x="166" y="88"/>
                        <a:pt x="166" y="88"/>
                      </a:cubicBezTo>
                      <a:cubicBezTo>
                        <a:pt x="167" y="90"/>
                        <a:pt x="169" y="92"/>
                        <a:pt x="169" y="94"/>
                      </a:cubicBezTo>
                      <a:close/>
                      <a:moveTo>
                        <a:pt x="95" y="9"/>
                      </a:moveTo>
                      <a:cubicBezTo>
                        <a:pt x="136" y="9"/>
                        <a:pt x="136" y="9"/>
                        <a:pt x="136" y="9"/>
                      </a:cubicBezTo>
                      <a:cubicBezTo>
                        <a:pt x="154" y="9"/>
                        <a:pt x="168" y="22"/>
                        <a:pt x="171" y="39"/>
                      </a:cubicBezTo>
                      <a:cubicBezTo>
                        <a:pt x="95" y="39"/>
                        <a:pt x="95" y="39"/>
                        <a:pt x="95" y="39"/>
                      </a:cubicBezTo>
                      <a:cubicBezTo>
                        <a:pt x="86" y="39"/>
                        <a:pt x="79" y="33"/>
                        <a:pt x="79" y="24"/>
                      </a:cubicBezTo>
                      <a:cubicBezTo>
                        <a:pt x="79" y="16"/>
                        <a:pt x="86" y="9"/>
                        <a:pt x="95" y="9"/>
                      </a:cubicBezTo>
                      <a:close/>
                      <a:moveTo>
                        <a:pt x="49" y="63"/>
                      </a:moveTo>
                      <a:cubicBezTo>
                        <a:pt x="49" y="46"/>
                        <a:pt x="57" y="30"/>
                        <a:pt x="70" y="20"/>
                      </a:cubicBezTo>
                      <a:cubicBezTo>
                        <a:pt x="70" y="21"/>
                        <a:pt x="70" y="23"/>
                        <a:pt x="70" y="24"/>
                      </a:cubicBezTo>
                      <a:cubicBezTo>
                        <a:pt x="70" y="34"/>
                        <a:pt x="76" y="43"/>
                        <a:pt x="85" y="47"/>
                      </a:cubicBezTo>
                      <a:cubicBezTo>
                        <a:pt x="72" y="61"/>
                        <a:pt x="56" y="63"/>
                        <a:pt x="49" y="63"/>
                      </a:cubicBezTo>
                      <a:close/>
                      <a:moveTo>
                        <a:pt x="65" y="141"/>
                      </a:moveTo>
                      <a:cubicBezTo>
                        <a:pt x="65" y="141"/>
                        <a:pt x="65" y="141"/>
                        <a:pt x="65" y="141"/>
                      </a:cubicBezTo>
                      <a:cubicBezTo>
                        <a:pt x="55" y="131"/>
                        <a:pt x="49" y="117"/>
                        <a:pt x="49" y="103"/>
                      </a:cubicBezTo>
                      <a:cubicBezTo>
                        <a:pt x="49" y="72"/>
                        <a:pt x="49" y="72"/>
                        <a:pt x="49" y="72"/>
                      </a:cubicBezTo>
                      <a:cubicBezTo>
                        <a:pt x="59" y="72"/>
                        <a:pt x="79" y="70"/>
                        <a:pt x="96" y="49"/>
                      </a:cubicBezTo>
                      <a:cubicBezTo>
                        <a:pt x="157" y="49"/>
                        <a:pt x="157" y="49"/>
                        <a:pt x="157" y="49"/>
                      </a:cubicBezTo>
                      <a:cubicBezTo>
                        <a:pt x="157" y="103"/>
                        <a:pt x="157" y="103"/>
                        <a:pt x="157" y="103"/>
                      </a:cubicBezTo>
                      <a:cubicBezTo>
                        <a:pt x="157" y="117"/>
                        <a:pt x="151" y="131"/>
                        <a:pt x="141" y="141"/>
                      </a:cubicBezTo>
                      <a:cubicBezTo>
                        <a:pt x="131" y="152"/>
                        <a:pt x="117" y="157"/>
                        <a:pt x="103" y="157"/>
                      </a:cubicBezTo>
                      <a:cubicBezTo>
                        <a:pt x="89" y="157"/>
                        <a:pt x="75" y="152"/>
                        <a:pt x="65" y="141"/>
                      </a:cubicBezTo>
                      <a:close/>
                      <a:moveTo>
                        <a:pt x="99" y="243"/>
                      </a:moveTo>
                      <a:cubicBezTo>
                        <a:pt x="9" y="243"/>
                        <a:pt x="9" y="243"/>
                        <a:pt x="9" y="243"/>
                      </a:cubicBezTo>
                      <a:cubicBezTo>
                        <a:pt x="9" y="212"/>
                        <a:pt x="9" y="212"/>
                        <a:pt x="9" y="212"/>
                      </a:cubicBezTo>
                      <a:cubicBezTo>
                        <a:pt x="9" y="193"/>
                        <a:pt x="25" y="177"/>
                        <a:pt x="44" y="177"/>
                      </a:cubicBezTo>
                      <a:cubicBezTo>
                        <a:pt x="72" y="177"/>
                        <a:pt x="72" y="177"/>
                        <a:pt x="72" y="177"/>
                      </a:cubicBezTo>
                      <a:cubicBezTo>
                        <a:pt x="99" y="195"/>
                        <a:pt x="99" y="195"/>
                        <a:pt x="99" y="195"/>
                      </a:cubicBezTo>
                      <a:lnTo>
                        <a:pt x="99" y="243"/>
                      </a:lnTo>
                      <a:close/>
                      <a:moveTo>
                        <a:pt x="77" y="170"/>
                      </a:moveTo>
                      <a:cubicBezTo>
                        <a:pt x="77" y="161"/>
                        <a:pt x="77" y="161"/>
                        <a:pt x="77" y="161"/>
                      </a:cubicBezTo>
                      <a:cubicBezTo>
                        <a:pt x="85" y="165"/>
                        <a:pt x="94" y="166"/>
                        <a:pt x="103" y="166"/>
                      </a:cubicBezTo>
                      <a:cubicBezTo>
                        <a:pt x="113" y="166"/>
                        <a:pt x="122" y="164"/>
                        <a:pt x="131" y="160"/>
                      </a:cubicBezTo>
                      <a:cubicBezTo>
                        <a:pt x="131" y="170"/>
                        <a:pt x="131" y="170"/>
                        <a:pt x="131" y="170"/>
                      </a:cubicBezTo>
                      <a:cubicBezTo>
                        <a:pt x="103" y="187"/>
                        <a:pt x="103" y="187"/>
                        <a:pt x="103" y="187"/>
                      </a:cubicBezTo>
                      <a:lnTo>
                        <a:pt x="77" y="170"/>
                      </a:lnTo>
                      <a:close/>
                      <a:moveTo>
                        <a:pt x="138" y="205"/>
                      </a:moveTo>
                      <a:cubicBezTo>
                        <a:pt x="138" y="243"/>
                        <a:pt x="138" y="243"/>
                        <a:pt x="138" y="243"/>
                      </a:cubicBezTo>
                      <a:cubicBezTo>
                        <a:pt x="108" y="243"/>
                        <a:pt x="108" y="243"/>
                        <a:pt x="108" y="243"/>
                      </a:cubicBezTo>
                      <a:cubicBezTo>
                        <a:pt x="108" y="195"/>
                        <a:pt x="108" y="195"/>
                        <a:pt x="108" y="195"/>
                      </a:cubicBezTo>
                      <a:cubicBezTo>
                        <a:pt x="137" y="177"/>
                        <a:pt x="137" y="177"/>
                        <a:pt x="137" y="177"/>
                      </a:cubicBezTo>
                      <a:cubicBezTo>
                        <a:pt x="164" y="177"/>
                        <a:pt x="164" y="177"/>
                        <a:pt x="164" y="177"/>
                      </a:cubicBezTo>
                      <a:cubicBezTo>
                        <a:pt x="175" y="177"/>
                        <a:pt x="186" y="183"/>
                        <a:pt x="193" y="192"/>
                      </a:cubicBezTo>
                      <a:cubicBezTo>
                        <a:pt x="151" y="192"/>
                        <a:pt x="151" y="192"/>
                        <a:pt x="151" y="192"/>
                      </a:cubicBezTo>
                      <a:cubicBezTo>
                        <a:pt x="148" y="192"/>
                        <a:pt x="144" y="193"/>
                        <a:pt x="142" y="196"/>
                      </a:cubicBezTo>
                      <a:cubicBezTo>
                        <a:pt x="139" y="198"/>
                        <a:pt x="138" y="202"/>
                        <a:pt x="138" y="205"/>
                      </a:cubicBezTo>
                      <a:close/>
                      <a:moveTo>
                        <a:pt x="271" y="266"/>
                      </a:moveTo>
                      <a:cubicBezTo>
                        <a:pt x="271" y="269"/>
                        <a:pt x="269" y="270"/>
                        <a:pt x="267" y="270"/>
                      </a:cubicBezTo>
                      <a:cubicBezTo>
                        <a:pt x="151" y="270"/>
                        <a:pt x="151" y="270"/>
                        <a:pt x="151" y="270"/>
                      </a:cubicBezTo>
                      <a:cubicBezTo>
                        <a:pt x="149" y="270"/>
                        <a:pt x="147" y="269"/>
                        <a:pt x="147" y="266"/>
                      </a:cubicBezTo>
                      <a:cubicBezTo>
                        <a:pt x="147" y="205"/>
                        <a:pt x="147" y="205"/>
                        <a:pt x="147" y="205"/>
                      </a:cubicBezTo>
                      <a:cubicBezTo>
                        <a:pt x="147" y="203"/>
                        <a:pt x="149" y="201"/>
                        <a:pt x="151" y="201"/>
                      </a:cubicBezTo>
                      <a:cubicBezTo>
                        <a:pt x="267" y="201"/>
                        <a:pt x="267" y="201"/>
                        <a:pt x="267" y="201"/>
                      </a:cubicBezTo>
                      <a:cubicBezTo>
                        <a:pt x="269" y="201"/>
                        <a:pt x="271" y="203"/>
                        <a:pt x="271" y="205"/>
                      </a:cubicBezTo>
                      <a:lnTo>
                        <a:pt x="271"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30" name="Freeform 16">
                  <a:extLst>
                    <a:ext uri="{FF2B5EF4-FFF2-40B4-BE49-F238E27FC236}">
                      <a16:creationId xmlns:a16="http://schemas.microsoft.com/office/drawing/2014/main" id="{8492EB99-405A-441F-B13E-4DBC517DB4CF}"/>
                    </a:ext>
                  </a:extLst>
                </p:cNvPr>
                <p:cNvSpPr>
                  <a:spLocks/>
                </p:cNvSpPr>
                <p:nvPr/>
              </p:nvSpPr>
              <p:spPr bwMode="auto">
                <a:xfrm>
                  <a:off x="2781" y="34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31" name="Freeform 17">
                  <a:extLst>
                    <a:ext uri="{FF2B5EF4-FFF2-40B4-BE49-F238E27FC236}">
                      <a16:creationId xmlns:a16="http://schemas.microsoft.com/office/drawing/2014/main" id="{5A996089-55CF-4AB0-B0BC-7F71EB40F935}"/>
                    </a:ext>
                  </a:extLst>
                </p:cNvPr>
                <p:cNvSpPr>
                  <a:spLocks noEditPoints="1"/>
                </p:cNvSpPr>
                <p:nvPr/>
              </p:nvSpPr>
              <p:spPr bwMode="auto">
                <a:xfrm>
                  <a:off x="2845" y="3539"/>
                  <a:ext cx="149" cy="78"/>
                </a:xfrm>
                <a:custGeom>
                  <a:avLst/>
                  <a:gdLst>
                    <a:gd name="T0" fmla="*/ 109 w 113"/>
                    <a:gd name="T1" fmla="*/ 13 h 59"/>
                    <a:gd name="T2" fmla="*/ 97 w 113"/>
                    <a:gd name="T3" fmla="*/ 5 h 59"/>
                    <a:gd name="T4" fmla="*/ 93 w 113"/>
                    <a:gd name="T5" fmla="*/ 0 h 59"/>
                    <a:gd name="T6" fmla="*/ 21 w 113"/>
                    <a:gd name="T7" fmla="*/ 0 h 59"/>
                    <a:gd name="T8" fmla="*/ 16 w 113"/>
                    <a:gd name="T9" fmla="*/ 5 h 59"/>
                    <a:gd name="T10" fmla="*/ 5 w 113"/>
                    <a:gd name="T11" fmla="*/ 13 h 59"/>
                    <a:gd name="T12" fmla="*/ 0 w 113"/>
                    <a:gd name="T13" fmla="*/ 17 h 59"/>
                    <a:gd name="T14" fmla="*/ 0 w 113"/>
                    <a:gd name="T15" fmla="*/ 42 h 59"/>
                    <a:gd name="T16" fmla="*/ 5 w 113"/>
                    <a:gd name="T17" fmla="*/ 46 h 59"/>
                    <a:gd name="T18" fmla="*/ 16 w 113"/>
                    <a:gd name="T19" fmla="*/ 55 h 59"/>
                    <a:gd name="T20" fmla="*/ 21 w 113"/>
                    <a:gd name="T21" fmla="*/ 59 h 59"/>
                    <a:gd name="T22" fmla="*/ 93 w 113"/>
                    <a:gd name="T23" fmla="*/ 59 h 59"/>
                    <a:gd name="T24" fmla="*/ 97 w 113"/>
                    <a:gd name="T25" fmla="*/ 55 h 59"/>
                    <a:gd name="T26" fmla="*/ 109 w 113"/>
                    <a:gd name="T27" fmla="*/ 46 h 59"/>
                    <a:gd name="T28" fmla="*/ 113 w 113"/>
                    <a:gd name="T29" fmla="*/ 42 h 59"/>
                    <a:gd name="T30" fmla="*/ 113 w 113"/>
                    <a:gd name="T31" fmla="*/ 17 h 59"/>
                    <a:gd name="T32" fmla="*/ 112 w 113"/>
                    <a:gd name="T33" fmla="*/ 14 h 59"/>
                    <a:gd name="T34" fmla="*/ 109 w 113"/>
                    <a:gd name="T35" fmla="*/ 13 h 59"/>
                    <a:gd name="T36" fmla="*/ 104 w 113"/>
                    <a:gd name="T37" fmla="*/ 38 h 59"/>
                    <a:gd name="T38" fmla="*/ 89 w 113"/>
                    <a:gd name="T39" fmla="*/ 50 h 59"/>
                    <a:gd name="T40" fmla="*/ 24 w 113"/>
                    <a:gd name="T41" fmla="*/ 50 h 59"/>
                    <a:gd name="T42" fmla="*/ 9 w 113"/>
                    <a:gd name="T43" fmla="*/ 38 h 59"/>
                    <a:gd name="T44" fmla="*/ 9 w 113"/>
                    <a:gd name="T45" fmla="*/ 22 h 59"/>
                    <a:gd name="T46" fmla="*/ 25 w 113"/>
                    <a:gd name="T47" fmla="*/ 9 h 59"/>
                    <a:gd name="T48" fmla="*/ 89 w 113"/>
                    <a:gd name="T49" fmla="*/ 9 h 59"/>
                    <a:gd name="T50" fmla="*/ 104 w 113"/>
                    <a:gd name="T51" fmla="*/ 22 h 59"/>
                    <a:gd name="T52" fmla="*/ 104 w 113"/>
                    <a:gd name="T53"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59">
                      <a:moveTo>
                        <a:pt x="109" y="13"/>
                      </a:moveTo>
                      <a:cubicBezTo>
                        <a:pt x="102" y="13"/>
                        <a:pt x="98" y="10"/>
                        <a:pt x="97" y="5"/>
                      </a:cubicBezTo>
                      <a:cubicBezTo>
                        <a:pt x="97" y="2"/>
                        <a:pt x="95" y="0"/>
                        <a:pt x="93" y="0"/>
                      </a:cubicBezTo>
                      <a:cubicBezTo>
                        <a:pt x="21" y="0"/>
                        <a:pt x="21" y="0"/>
                        <a:pt x="21" y="0"/>
                      </a:cubicBezTo>
                      <a:cubicBezTo>
                        <a:pt x="18" y="0"/>
                        <a:pt x="16" y="2"/>
                        <a:pt x="16" y="5"/>
                      </a:cubicBezTo>
                      <a:cubicBezTo>
                        <a:pt x="16" y="9"/>
                        <a:pt x="11" y="13"/>
                        <a:pt x="5" y="13"/>
                      </a:cubicBezTo>
                      <a:cubicBezTo>
                        <a:pt x="2" y="13"/>
                        <a:pt x="0" y="15"/>
                        <a:pt x="0" y="17"/>
                      </a:cubicBezTo>
                      <a:cubicBezTo>
                        <a:pt x="0" y="42"/>
                        <a:pt x="0" y="42"/>
                        <a:pt x="0" y="42"/>
                      </a:cubicBezTo>
                      <a:cubicBezTo>
                        <a:pt x="0" y="44"/>
                        <a:pt x="2" y="46"/>
                        <a:pt x="5" y="46"/>
                      </a:cubicBezTo>
                      <a:cubicBezTo>
                        <a:pt x="11" y="47"/>
                        <a:pt x="16" y="50"/>
                        <a:pt x="16" y="55"/>
                      </a:cubicBezTo>
                      <a:cubicBezTo>
                        <a:pt x="16" y="57"/>
                        <a:pt x="18" y="59"/>
                        <a:pt x="21" y="59"/>
                      </a:cubicBezTo>
                      <a:cubicBezTo>
                        <a:pt x="93" y="59"/>
                        <a:pt x="93" y="59"/>
                        <a:pt x="93" y="59"/>
                      </a:cubicBezTo>
                      <a:cubicBezTo>
                        <a:pt x="95" y="59"/>
                        <a:pt x="97" y="57"/>
                        <a:pt x="97" y="55"/>
                      </a:cubicBezTo>
                      <a:cubicBezTo>
                        <a:pt x="98" y="50"/>
                        <a:pt x="102" y="47"/>
                        <a:pt x="109" y="46"/>
                      </a:cubicBezTo>
                      <a:cubicBezTo>
                        <a:pt x="111" y="46"/>
                        <a:pt x="113" y="44"/>
                        <a:pt x="113" y="42"/>
                      </a:cubicBezTo>
                      <a:cubicBezTo>
                        <a:pt x="113" y="17"/>
                        <a:pt x="113" y="17"/>
                        <a:pt x="113" y="17"/>
                      </a:cubicBezTo>
                      <a:cubicBezTo>
                        <a:pt x="113" y="16"/>
                        <a:pt x="113" y="15"/>
                        <a:pt x="112" y="14"/>
                      </a:cubicBezTo>
                      <a:cubicBezTo>
                        <a:pt x="111" y="13"/>
                        <a:pt x="110" y="13"/>
                        <a:pt x="109" y="13"/>
                      </a:cubicBezTo>
                      <a:close/>
                      <a:moveTo>
                        <a:pt x="104" y="38"/>
                      </a:moveTo>
                      <a:cubicBezTo>
                        <a:pt x="97" y="39"/>
                        <a:pt x="91" y="44"/>
                        <a:pt x="89" y="50"/>
                      </a:cubicBezTo>
                      <a:cubicBezTo>
                        <a:pt x="24" y="50"/>
                        <a:pt x="24" y="50"/>
                        <a:pt x="24" y="50"/>
                      </a:cubicBezTo>
                      <a:cubicBezTo>
                        <a:pt x="23" y="45"/>
                        <a:pt x="18" y="39"/>
                        <a:pt x="9" y="38"/>
                      </a:cubicBezTo>
                      <a:cubicBezTo>
                        <a:pt x="9" y="22"/>
                        <a:pt x="9" y="22"/>
                        <a:pt x="9" y="22"/>
                      </a:cubicBezTo>
                      <a:cubicBezTo>
                        <a:pt x="17" y="20"/>
                        <a:pt x="23" y="16"/>
                        <a:pt x="25" y="9"/>
                      </a:cubicBezTo>
                      <a:cubicBezTo>
                        <a:pt x="89" y="9"/>
                        <a:pt x="89" y="9"/>
                        <a:pt x="89" y="9"/>
                      </a:cubicBezTo>
                      <a:cubicBezTo>
                        <a:pt x="91" y="15"/>
                        <a:pt x="96" y="20"/>
                        <a:pt x="104" y="22"/>
                      </a:cubicBez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32" name="Freeform 18">
                  <a:extLst>
                    <a:ext uri="{FF2B5EF4-FFF2-40B4-BE49-F238E27FC236}">
                      <a16:creationId xmlns:a16="http://schemas.microsoft.com/office/drawing/2014/main" id="{F7918DAB-3199-4A81-8297-656ABCBD0F08}"/>
                    </a:ext>
                  </a:extLst>
                </p:cNvPr>
                <p:cNvSpPr>
                  <a:spLocks noEditPoints="1"/>
                </p:cNvSpPr>
                <p:nvPr/>
              </p:nvSpPr>
              <p:spPr bwMode="auto">
                <a:xfrm>
                  <a:off x="2895" y="3554"/>
                  <a:ext cx="50" cy="50"/>
                </a:xfrm>
                <a:custGeom>
                  <a:avLst/>
                  <a:gdLst>
                    <a:gd name="T0" fmla="*/ 19 w 38"/>
                    <a:gd name="T1" fmla="*/ 0 h 38"/>
                    <a:gd name="T2" fmla="*/ 0 w 38"/>
                    <a:gd name="T3" fmla="*/ 19 h 38"/>
                    <a:gd name="T4" fmla="*/ 19 w 38"/>
                    <a:gd name="T5" fmla="*/ 38 h 38"/>
                    <a:gd name="T6" fmla="*/ 38 w 38"/>
                    <a:gd name="T7" fmla="*/ 19 h 38"/>
                    <a:gd name="T8" fmla="*/ 19 w 38"/>
                    <a:gd name="T9" fmla="*/ 0 h 38"/>
                    <a:gd name="T10" fmla="*/ 19 w 38"/>
                    <a:gd name="T11" fmla="*/ 28 h 38"/>
                    <a:gd name="T12" fmla="*/ 9 w 38"/>
                    <a:gd name="T13" fmla="*/ 19 h 38"/>
                    <a:gd name="T14" fmla="*/ 19 w 38"/>
                    <a:gd name="T15" fmla="*/ 9 h 38"/>
                    <a:gd name="T16" fmla="*/ 29 w 38"/>
                    <a:gd name="T17" fmla="*/ 19 h 38"/>
                    <a:gd name="T18" fmla="*/ 19 w 38"/>
                    <a:gd name="T19"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0"/>
                      </a:moveTo>
                      <a:cubicBezTo>
                        <a:pt x="8" y="0"/>
                        <a:pt x="0" y="8"/>
                        <a:pt x="0" y="19"/>
                      </a:cubicBezTo>
                      <a:cubicBezTo>
                        <a:pt x="0" y="29"/>
                        <a:pt x="8" y="38"/>
                        <a:pt x="19" y="38"/>
                      </a:cubicBezTo>
                      <a:cubicBezTo>
                        <a:pt x="29" y="38"/>
                        <a:pt x="38" y="29"/>
                        <a:pt x="38" y="19"/>
                      </a:cubicBezTo>
                      <a:cubicBezTo>
                        <a:pt x="38" y="8"/>
                        <a:pt x="29" y="0"/>
                        <a:pt x="19" y="0"/>
                      </a:cubicBezTo>
                      <a:close/>
                      <a:moveTo>
                        <a:pt x="19" y="28"/>
                      </a:moveTo>
                      <a:cubicBezTo>
                        <a:pt x="13" y="28"/>
                        <a:pt x="9" y="24"/>
                        <a:pt x="9" y="19"/>
                      </a:cubicBezTo>
                      <a:cubicBezTo>
                        <a:pt x="9" y="13"/>
                        <a:pt x="13" y="9"/>
                        <a:pt x="19" y="9"/>
                      </a:cubicBezTo>
                      <a:cubicBezTo>
                        <a:pt x="24" y="9"/>
                        <a:pt x="29" y="13"/>
                        <a:pt x="29" y="19"/>
                      </a:cubicBezTo>
                      <a:cubicBezTo>
                        <a:pt x="29" y="24"/>
                        <a:pt x="24" y="28"/>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grpSp>
      <p:grpSp>
        <p:nvGrpSpPr>
          <p:cNvPr id="35" name="Group 34">
            <a:extLst>
              <a:ext uri="{FF2B5EF4-FFF2-40B4-BE49-F238E27FC236}">
                <a16:creationId xmlns:a16="http://schemas.microsoft.com/office/drawing/2014/main" id="{75E9457F-66BC-4A63-8858-94DBCF17ECFE}"/>
              </a:ext>
            </a:extLst>
          </p:cNvPr>
          <p:cNvGrpSpPr/>
          <p:nvPr/>
        </p:nvGrpSpPr>
        <p:grpSpPr>
          <a:xfrm>
            <a:off x="6820052" y="2593170"/>
            <a:ext cx="3557917" cy="1327293"/>
            <a:chOff x="7178191" y="2557037"/>
            <a:chExt cx="4627093" cy="1527240"/>
          </a:xfrm>
        </p:grpSpPr>
        <p:grpSp>
          <p:nvGrpSpPr>
            <p:cNvPr id="36" name="Group 35">
              <a:extLst>
                <a:ext uri="{FF2B5EF4-FFF2-40B4-BE49-F238E27FC236}">
                  <a16:creationId xmlns:a16="http://schemas.microsoft.com/office/drawing/2014/main" id="{AB20CC9D-54ED-4C31-B921-99E5C191BF6A}"/>
                </a:ext>
              </a:extLst>
            </p:cNvPr>
            <p:cNvGrpSpPr/>
            <p:nvPr/>
          </p:nvGrpSpPr>
          <p:grpSpPr>
            <a:xfrm>
              <a:off x="7547150" y="3628642"/>
              <a:ext cx="4258134" cy="131763"/>
              <a:chOff x="7735416" y="3601746"/>
              <a:chExt cx="4258134" cy="131763"/>
            </a:xfrm>
          </p:grpSpPr>
          <p:sp>
            <p:nvSpPr>
              <p:cNvPr id="43" name="Oval 43">
                <a:extLst>
                  <a:ext uri="{FF2B5EF4-FFF2-40B4-BE49-F238E27FC236}">
                    <a16:creationId xmlns:a16="http://schemas.microsoft.com/office/drawing/2014/main" id="{7A7DDE0F-C6C3-4FB4-BE8B-B9720271526C}"/>
                  </a:ext>
                </a:extLst>
              </p:cNvPr>
              <p:cNvSpPr>
                <a:spLocks noChangeArrowheads="1"/>
              </p:cNvSpPr>
              <p:nvPr/>
            </p:nvSpPr>
            <p:spPr bwMode="auto">
              <a:xfrm flipH="1">
                <a:off x="7735416" y="3601746"/>
                <a:ext cx="133350" cy="131763"/>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44" name="Freeform 41">
                <a:extLst>
                  <a:ext uri="{FF2B5EF4-FFF2-40B4-BE49-F238E27FC236}">
                    <a16:creationId xmlns:a16="http://schemas.microsoft.com/office/drawing/2014/main" id="{C46CE564-9F3B-4038-AF3F-A89CB2C70F79}"/>
                  </a:ext>
                </a:extLst>
              </p:cNvPr>
              <p:cNvSpPr>
                <a:spLocks/>
              </p:cNvSpPr>
              <p:nvPr/>
            </p:nvSpPr>
            <p:spPr bwMode="auto">
              <a:xfrm flipH="1">
                <a:off x="7817550" y="3653308"/>
                <a:ext cx="4176000" cy="25400"/>
              </a:xfrm>
              <a:custGeom>
                <a:avLst/>
                <a:gdLst>
                  <a:gd name="T0" fmla="*/ 19 w 4649"/>
                  <a:gd name="T1" fmla="*/ 0 h 36"/>
                  <a:gd name="T2" fmla="*/ 4629 w 4649"/>
                  <a:gd name="T3" fmla="*/ 0 h 36"/>
                  <a:gd name="T4" fmla="*/ 4648 w 4649"/>
                  <a:gd name="T5" fmla="*/ 16 h 36"/>
                  <a:gd name="T6" fmla="*/ 4630 w 4649"/>
                  <a:gd name="T7" fmla="*/ 36 h 36"/>
                  <a:gd name="T8" fmla="*/ 19 w 4649"/>
                  <a:gd name="T9" fmla="*/ 36 h 36"/>
                  <a:gd name="T10" fmla="*/ 1 w 4649"/>
                  <a:gd name="T11" fmla="*/ 20 h 36"/>
                  <a:gd name="T12" fmla="*/ 19 w 46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649" h="36">
                    <a:moveTo>
                      <a:pt x="19" y="0"/>
                    </a:moveTo>
                    <a:cubicBezTo>
                      <a:pt x="4629" y="0"/>
                      <a:pt x="4629" y="0"/>
                      <a:pt x="4629" y="0"/>
                    </a:cubicBezTo>
                    <a:cubicBezTo>
                      <a:pt x="4639" y="0"/>
                      <a:pt x="4647" y="7"/>
                      <a:pt x="4648" y="16"/>
                    </a:cubicBezTo>
                    <a:cubicBezTo>
                      <a:pt x="4649" y="27"/>
                      <a:pt x="4641" y="36"/>
                      <a:pt x="4630" y="36"/>
                    </a:cubicBezTo>
                    <a:cubicBezTo>
                      <a:pt x="19" y="36"/>
                      <a:pt x="19" y="36"/>
                      <a:pt x="19" y="36"/>
                    </a:cubicBezTo>
                    <a:cubicBezTo>
                      <a:pt x="10" y="36"/>
                      <a:pt x="1" y="29"/>
                      <a:pt x="1" y="20"/>
                    </a:cubicBezTo>
                    <a:cubicBezTo>
                      <a:pt x="0" y="9"/>
                      <a:pt x="8" y="0"/>
                      <a:pt x="19" y="0"/>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dirty="0">
                  <a:solidFill>
                    <a:srgbClr val="595959"/>
                  </a:solidFill>
                  <a:latin typeface="Calibri" panose="020F0502020204030204" pitchFamily="34" charset="0"/>
                  <a:cs typeface="Calibri" panose="020F0502020204030204" pitchFamily="34" charset="0"/>
                </a:endParaRPr>
              </a:p>
            </p:txBody>
          </p:sp>
        </p:grpSp>
        <p:sp>
          <p:nvSpPr>
            <p:cNvPr id="37" name="Freeform 42">
              <a:extLst>
                <a:ext uri="{FF2B5EF4-FFF2-40B4-BE49-F238E27FC236}">
                  <a16:creationId xmlns:a16="http://schemas.microsoft.com/office/drawing/2014/main" id="{3C6645CE-D34C-4D89-9756-826D1F6B36ED}"/>
                </a:ext>
              </a:extLst>
            </p:cNvPr>
            <p:cNvSpPr>
              <a:spLocks/>
            </p:cNvSpPr>
            <p:nvPr/>
          </p:nvSpPr>
          <p:spPr bwMode="auto">
            <a:xfrm flipH="1">
              <a:off x="7178191" y="3301639"/>
              <a:ext cx="527050" cy="782638"/>
            </a:xfrm>
            <a:custGeom>
              <a:avLst/>
              <a:gdLst>
                <a:gd name="T0" fmla="*/ 760 w 760"/>
                <a:gd name="T1" fmla="*/ 291 h 1130"/>
                <a:gd name="T2" fmla="*/ 469 w 760"/>
                <a:gd name="T3" fmla="*/ 0 h 1130"/>
                <a:gd name="T4" fmla="*/ 0 w 760"/>
                <a:gd name="T5" fmla="*/ 1130 h 1130"/>
                <a:gd name="T6" fmla="*/ 411 w 760"/>
                <a:gd name="T7" fmla="*/ 1130 h 1130"/>
                <a:gd name="T8" fmla="*/ 760 w 760"/>
                <a:gd name="T9" fmla="*/ 291 h 1130"/>
              </a:gdLst>
              <a:ahLst/>
              <a:cxnLst>
                <a:cxn ang="0">
                  <a:pos x="T0" y="T1"/>
                </a:cxn>
                <a:cxn ang="0">
                  <a:pos x="T2" y="T3"/>
                </a:cxn>
                <a:cxn ang="0">
                  <a:pos x="T4" y="T5"/>
                </a:cxn>
                <a:cxn ang="0">
                  <a:pos x="T6" y="T7"/>
                </a:cxn>
                <a:cxn ang="0">
                  <a:pos x="T8" y="T9"/>
                </a:cxn>
              </a:cxnLst>
              <a:rect l="0" t="0" r="r" b="b"/>
              <a:pathLst>
                <a:path w="760" h="1130">
                  <a:moveTo>
                    <a:pt x="760" y="291"/>
                  </a:moveTo>
                  <a:cubicBezTo>
                    <a:pt x="469" y="0"/>
                    <a:pt x="469" y="0"/>
                    <a:pt x="469" y="0"/>
                  </a:cubicBezTo>
                  <a:cubicBezTo>
                    <a:pt x="210" y="314"/>
                    <a:pt x="42" y="703"/>
                    <a:pt x="0" y="1130"/>
                  </a:cubicBezTo>
                  <a:cubicBezTo>
                    <a:pt x="411" y="1130"/>
                    <a:pt x="411" y="1130"/>
                    <a:pt x="411" y="1130"/>
                  </a:cubicBezTo>
                  <a:cubicBezTo>
                    <a:pt x="449" y="816"/>
                    <a:pt x="573" y="528"/>
                    <a:pt x="760" y="291"/>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dirty="0">
                <a:solidFill>
                  <a:srgbClr val="595959"/>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6D095E-A4ED-4BE2-90C1-ADE95F459C49}"/>
                </a:ext>
              </a:extLst>
            </p:cNvPr>
            <p:cNvSpPr txBox="1"/>
            <p:nvPr/>
          </p:nvSpPr>
          <p:spPr>
            <a:xfrm>
              <a:off x="8230791" y="2557037"/>
              <a:ext cx="3392037" cy="737793"/>
            </a:xfrm>
            <a:prstGeom prst="rect">
              <a:avLst/>
            </a:prstGeom>
            <a:noFill/>
          </p:spPr>
          <p:txBody>
            <a:bodyPr wrap="square">
              <a:spAutoFit/>
            </a:bodyPr>
            <a:lstStyle/>
            <a:p>
              <a:pP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Clean cooking fuel subsidy (PAHAL)</a:t>
              </a:r>
            </a:p>
            <a:p>
              <a:pPr defTabSz="685800">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301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beneficiaries getting subsidies for LPG in bank account worth Rs 40 bn</a:t>
              </a:r>
            </a:p>
          </p:txBody>
        </p:sp>
        <p:grpSp>
          <p:nvGrpSpPr>
            <p:cNvPr id="39" name="Group 21">
              <a:extLst>
                <a:ext uri="{FF2B5EF4-FFF2-40B4-BE49-F238E27FC236}">
                  <a16:creationId xmlns:a16="http://schemas.microsoft.com/office/drawing/2014/main" id="{BAB8D3D0-31EE-43DF-A050-2CA541F0E3DB}"/>
                </a:ext>
              </a:extLst>
            </p:cNvPr>
            <p:cNvGrpSpPr>
              <a:grpSpLocks noChangeAspect="1"/>
            </p:cNvGrpSpPr>
            <p:nvPr/>
          </p:nvGrpSpPr>
          <p:grpSpPr bwMode="auto">
            <a:xfrm>
              <a:off x="7718432" y="2948627"/>
              <a:ext cx="528638" cy="468313"/>
              <a:chOff x="4862" y="1546"/>
              <a:chExt cx="333" cy="295"/>
            </a:xfrm>
            <a:solidFill>
              <a:srgbClr val="284181"/>
            </a:solidFill>
          </p:grpSpPr>
          <p:sp>
            <p:nvSpPr>
              <p:cNvPr id="40" name="Freeform 22">
                <a:extLst>
                  <a:ext uri="{FF2B5EF4-FFF2-40B4-BE49-F238E27FC236}">
                    <a16:creationId xmlns:a16="http://schemas.microsoft.com/office/drawing/2014/main" id="{1172E876-6EC7-4DF5-93E5-E2714E8D70E3}"/>
                  </a:ext>
                </a:extLst>
              </p:cNvPr>
              <p:cNvSpPr>
                <a:spLocks noEditPoints="1"/>
              </p:cNvSpPr>
              <p:nvPr/>
            </p:nvSpPr>
            <p:spPr bwMode="auto">
              <a:xfrm>
                <a:off x="4942" y="1546"/>
                <a:ext cx="179" cy="180"/>
              </a:xfrm>
              <a:custGeom>
                <a:avLst/>
                <a:gdLst>
                  <a:gd name="T0" fmla="*/ 0 w 927"/>
                  <a:gd name="T1" fmla="*/ 464 h 927"/>
                  <a:gd name="T2" fmla="*/ 464 w 927"/>
                  <a:gd name="T3" fmla="*/ 927 h 927"/>
                  <a:gd name="T4" fmla="*/ 927 w 927"/>
                  <a:gd name="T5" fmla="*/ 464 h 927"/>
                  <a:gd name="T6" fmla="*/ 464 w 927"/>
                  <a:gd name="T7" fmla="*/ 0 h 927"/>
                  <a:gd name="T8" fmla="*/ 0 w 927"/>
                  <a:gd name="T9" fmla="*/ 464 h 927"/>
                  <a:gd name="T10" fmla="*/ 464 w 927"/>
                  <a:gd name="T11" fmla="*/ 64 h 927"/>
                  <a:gd name="T12" fmla="*/ 863 w 927"/>
                  <a:gd name="T13" fmla="*/ 464 h 927"/>
                  <a:gd name="T14" fmla="*/ 464 w 927"/>
                  <a:gd name="T15" fmla="*/ 863 h 927"/>
                  <a:gd name="T16" fmla="*/ 64 w 927"/>
                  <a:gd name="T17" fmla="*/ 464 h 927"/>
                  <a:gd name="T18" fmla="*/ 464 w 927"/>
                  <a:gd name="T19" fmla="*/ 6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7" h="927">
                    <a:moveTo>
                      <a:pt x="0" y="464"/>
                    </a:moveTo>
                    <a:cubicBezTo>
                      <a:pt x="0" y="720"/>
                      <a:pt x="208" y="927"/>
                      <a:pt x="464" y="927"/>
                    </a:cubicBezTo>
                    <a:cubicBezTo>
                      <a:pt x="720" y="927"/>
                      <a:pt x="927" y="720"/>
                      <a:pt x="927" y="464"/>
                    </a:cubicBezTo>
                    <a:cubicBezTo>
                      <a:pt x="927" y="208"/>
                      <a:pt x="720" y="0"/>
                      <a:pt x="464" y="0"/>
                    </a:cubicBezTo>
                    <a:cubicBezTo>
                      <a:pt x="208" y="1"/>
                      <a:pt x="1" y="208"/>
                      <a:pt x="0" y="464"/>
                    </a:cubicBezTo>
                    <a:close/>
                    <a:moveTo>
                      <a:pt x="464" y="64"/>
                    </a:moveTo>
                    <a:cubicBezTo>
                      <a:pt x="684" y="64"/>
                      <a:pt x="863" y="243"/>
                      <a:pt x="863" y="464"/>
                    </a:cubicBezTo>
                    <a:cubicBezTo>
                      <a:pt x="863" y="684"/>
                      <a:pt x="684" y="863"/>
                      <a:pt x="464" y="863"/>
                    </a:cubicBezTo>
                    <a:cubicBezTo>
                      <a:pt x="243" y="863"/>
                      <a:pt x="64" y="684"/>
                      <a:pt x="64" y="464"/>
                    </a:cubicBezTo>
                    <a:cubicBezTo>
                      <a:pt x="65" y="243"/>
                      <a:pt x="243" y="64"/>
                      <a:pt x="46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41" name="Freeform 23">
                <a:extLst>
                  <a:ext uri="{FF2B5EF4-FFF2-40B4-BE49-F238E27FC236}">
                    <a16:creationId xmlns:a16="http://schemas.microsoft.com/office/drawing/2014/main" id="{56D14541-F707-419F-B927-4B19EF8BF40F}"/>
                  </a:ext>
                </a:extLst>
              </p:cNvPr>
              <p:cNvSpPr>
                <a:spLocks noEditPoints="1"/>
              </p:cNvSpPr>
              <p:nvPr/>
            </p:nvSpPr>
            <p:spPr bwMode="auto">
              <a:xfrm>
                <a:off x="4862" y="1716"/>
                <a:ext cx="333" cy="125"/>
              </a:xfrm>
              <a:custGeom>
                <a:avLst/>
                <a:gdLst>
                  <a:gd name="T0" fmla="*/ 1500 w 1721"/>
                  <a:gd name="T1" fmla="*/ 128 h 645"/>
                  <a:gd name="T2" fmla="*/ 1249 w 1721"/>
                  <a:gd name="T3" fmla="*/ 246 h 645"/>
                  <a:gd name="T4" fmla="*/ 1076 w 1721"/>
                  <a:gd name="T5" fmla="*/ 139 h 645"/>
                  <a:gd name="T6" fmla="*/ 844 w 1721"/>
                  <a:gd name="T7" fmla="*/ 132 h 645"/>
                  <a:gd name="T8" fmla="*/ 739 w 1721"/>
                  <a:gd name="T9" fmla="*/ 105 h 645"/>
                  <a:gd name="T10" fmla="*/ 716 w 1721"/>
                  <a:gd name="T11" fmla="*/ 93 h 645"/>
                  <a:gd name="T12" fmla="*/ 332 w 1721"/>
                  <a:gd name="T13" fmla="*/ 94 h 645"/>
                  <a:gd name="T14" fmla="*/ 333 w 1721"/>
                  <a:gd name="T15" fmla="*/ 40 h 645"/>
                  <a:gd name="T16" fmla="*/ 302 w 1721"/>
                  <a:gd name="T17" fmla="*/ 7 h 645"/>
                  <a:gd name="T18" fmla="*/ 49 w 1721"/>
                  <a:gd name="T19" fmla="*/ 1 h 645"/>
                  <a:gd name="T20" fmla="*/ 16 w 1721"/>
                  <a:gd name="T21" fmla="*/ 32 h 645"/>
                  <a:gd name="T22" fmla="*/ 1 w 1721"/>
                  <a:gd name="T23" fmla="*/ 588 h 645"/>
                  <a:gd name="T24" fmla="*/ 32 w 1721"/>
                  <a:gd name="T25" fmla="*/ 620 h 645"/>
                  <a:gd name="T26" fmla="*/ 285 w 1721"/>
                  <a:gd name="T27" fmla="*/ 627 h 645"/>
                  <a:gd name="T28" fmla="*/ 286 w 1721"/>
                  <a:gd name="T29" fmla="*/ 627 h 645"/>
                  <a:gd name="T30" fmla="*/ 318 w 1721"/>
                  <a:gd name="T31" fmla="*/ 596 h 645"/>
                  <a:gd name="T32" fmla="*/ 319 w 1721"/>
                  <a:gd name="T33" fmla="*/ 570 h 645"/>
                  <a:gd name="T34" fmla="*/ 385 w 1721"/>
                  <a:gd name="T35" fmla="*/ 534 h 645"/>
                  <a:gd name="T36" fmla="*/ 469 w 1721"/>
                  <a:gd name="T37" fmla="*/ 525 h 645"/>
                  <a:gd name="T38" fmla="*/ 862 w 1721"/>
                  <a:gd name="T39" fmla="*/ 636 h 645"/>
                  <a:gd name="T40" fmla="*/ 864 w 1721"/>
                  <a:gd name="T41" fmla="*/ 636 h 645"/>
                  <a:gd name="T42" fmla="*/ 950 w 1721"/>
                  <a:gd name="T43" fmla="*/ 645 h 645"/>
                  <a:gd name="T44" fmla="*/ 1128 w 1721"/>
                  <a:gd name="T45" fmla="*/ 606 h 645"/>
                  <a:gd name="T46" fmla="*/ 1132 w 1721"/>
                  <a:gd name="T47" fmla="*/ 604 h 645"/>
                  <a:gd name="T48" fmla="*/ 1702 w 1721"/>
                  <a:gd name="T49" fmla="*/ 235 h 645"/>
                  <a:gd name="T50" fmla="*/ 1713 w 1721"/>
                  <a:gd name="T51" fmla="*/ 193 h 645"/>
                  <a:gd name="T52" fmla="*/ 1500 w 1721"/>
                  <a:gd name="T53" fmla="*/ 128 h 645"/>
                  <a:gd name="T54" fmla="*/ 65 w 1721"/>
                  <a:gd name="T55" fmla="*/ 557 h 645"/>
                  <a:gd name="T56" fmla="*/ 79 w 1721"/>
                  <a:gd name="T57" fmla="*/ 65 h 645"/>
                  <a:gd name="T58" fmla="*/ 269 w 1721"/>
                  <a:gd name="T59" fmla="*/ 70 h 645"/>
                  <a:gd name="T60" fmla="*/ 255 w 1721"/>
                  <a:gd name="T61" fmla="*/ 563 h 645"/>
                  <a:gd name="T62" fmla="*/ 65 w 1721"/>
                  <a:gd name="T63" fmla="*/ 557 h 645"/>
                  <a:gd name="T64" fmla="*/ 1100 w 1721"/>
                  <a:gd name="T65" fmla="*/ 549 h 645"/>
                  <a:gd name="T66" fmla="*/ 878 w 1721"/>
                  <a:gd name="T67" fmla="*/ 574 h 645"/>
                  <a:gd name="T68" fmla="*/ 486 w 1721"/>
                  <a:gd name="T69" fmla="*/ 464 h 645"/>
                  <a:gd name="T70" fmla="*/ 354 w 1721"/>
                  <a:gd name="T71" fmla="*/ 478 h 645"/>
                  <a:gd name="T72" fmla="*/ 321 w 1721"/>
                  <a:gd name="T73" fmla="*/ 496 h 645"/>
                  <a:gd name="T74" fmla="*/ 330 w 1721"/>
                  <a:gd name="T75" fmla="*/ 169 h 645"/>
                  <a:gd name="T76" fmla="*/ 687 w 1721"/>
                  <a:gd name="T77" fmla="*/ 150 h 645"/>
                  <a:gd name="T78" fmla="*/ 710 w 1721"/>
                  <a:gd name="T79" fmla="*/ 162 h 645"/>
                  <a:gd name="T80" fmla="*/ 843 w 1721"/>
                  <a:gd name="T81" fmla="*/ 196 h 645"/>
                  <a:gd name="T82" fmla="*/ 1074 w 1721"/>
                  <a:gd name="T83" fmla="*/ 203 h 645"/>
                  <a:gd name="T84" fmla="*/ 1207 w 1721"/>
                  <a:gd name="T85" fmla="*/ 314 h 645"/>
                  <a:gd name="T86" fmla="*/ 863 w 1721"/>
                  <a:gd name="T87" fmla="*/ 305 h 645"/>
                  <a:gd name="T88" fmla="*/ 830 w 1721"/>
                  <a:gd name="T89" fmla="*/ 336 h 645"/>
                  <a:gd name="T90" fmla="*/ 861 w 1721"/>
                  <a:gd name="T91" fmla="*/ 369 h 645"/>
                  <a:gd name="T92" fmla="*/ 1241 w 1721"/>
                  <a:gd name="T93" fmla="*/ 379 h 645"/>
                  <a:gd name="T94" fmla="*/ 1242 w 1721"/>
                  <a:gd name="T95" fmla="*/ 379 h 645"/>
                  <a:gd name="T96" fmla="*/ 1274 w 1721"/>
                  <a:gd name="T97" fmla="*/ 348 h 645"/>
                  <a:gd name="T98" fmla="*/ 1271 w 1721"/>
                  <a:gd name="T99" fmla="*/ 307 h 645"/>
                  <a:gd name="T100" fmla="*/ 1527 w 1721"/>
                  <a:gd name="T101" fmla="*/ 185 h 645"/>
                  <a:gd name="T102" fmla="*/ 1528 w 1721"/>
                  <a:gd name="T103" fmla="*/ 185 h 645"/>
                  <a:gd name="T104" fmla="*/ 1638 w 1721"/>
                  <a:gd name="T105" fmla="*/ 200 h 645"/>
                  <a:gd name="T106" fmla="*/ 1100 w 1721"/>
                  <a:gd name="T107" fmla="*/ 54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1" h="645">
                    <a:moveTo>
                      <a:pt x="1500" y="128"/>
                    </a:moveTo>
                    <a:cubicBezTo>
                      <a:pt x="1249" y="246"/>
                      <a:pt x="1249" y="246"/>
                      <a:pt x="1249" y="246"/>
                    </a:cubicBezTo>
                    <a:cubicBezTo>
                      <a:pt x="1215" y="182"/>
                      <a:pt x="1148" y="141"/>
                      <a:pt x="1076" y="139"/>
                    </a:cubicBezTo>
                    <a:cubicBezTo>
                      <a:pt x="844" y="132"/>
                      <a:pt x="844" y="132"/>
                      <a:pt x="844" y="132"/>
                    </a:cubicBezTo>
                    <a:cubicBezTo>
                      <a:pt x="808" y="131"/>
                      <a:pt x="772" y="122"/>
                      <a:pt x="739" y="105"/>
                    </a:cubicBezTo>
                    <a:cubicBezTo>
                      <a:pt x="716" y="93"/>
                      <a:pt x="716" y="93"/>
                      <a:pt x="716" y="93"/>
                    </a:cubicBezTo>
                    <a:cubicBezTo>
                      <a:pt x="596" y="30"/>
                      <a:pt x="452" y="31"/>
                      <a:pt x="332" y="94"/>
                    </a:cubicBezTo>
                    <a:cubicBezTo>
                      <a:pt x="333" y="40"/>
                      <a:pt x="333" y="40"/>
                      <a:pt x="333" y="40"/>
                    </a:cubicBezTo>
                    <a:cubicBezTo>
                      <a:pt x="334" y="23"/>
                      <a:pt x="320" y="8"/>
                      <a:pt x="302" y="7"/>
                    </a:cubicBezTo>
                    <a:cubicBezTo>
                      <a:pt x="49" y="1"/>
                      <a:pt x="49" y="1"/>
                      <a:pt x="49" y="1"/>
                    </a:cubicBezTo>
                    <a:cubicBezTo>
                      <a:pt x="31" y="0"/>
                      <a:pt x="17" y="14"/>
                      <a:pt x="16" y="32"/>
                    </a:cubicBezTo>
                    <a:cubicBezTo>
                      <a:pt x="1" y="588"/>
                      <a:pt x="1" y="588"/>
                      <a:pt x="1" y="588"/>
                    </a:cubicBezTo>
                    <a:cubicBezTo>
                      <a:pt x="0" y="605"/>
                      <a:pt x="14" y="620"/>
                      <a:pt x="32" y="620"/>
                    </a:cubicBezTo>
                    <a:cubicBezTo>
                      <a:pt x="285" y="627"/>
                      <a:pt x="285" y="627"/>
                      <a:pt x="285" y="627"/>
                    </a:cubicBezTo>
                    <a:cubicBezTo>
                      <a:pt x="286" y="627"/>
                      <a:pt x="286" y="627"/>
                      <a:pt x="286" y="627"/>
                    </a:cubicBezTo>
                    <a:cubicBezTo>
                      <a:pt x="303" y="627"/>
                      <a:pt x="318" y="614"/>
                      <a:pt x="318" y="596"/>
                    </a:cubicBezTo>
                    <a:cubicBezTo>
                      <a:pt x="319" y="570"/>
                      <a:pt x="319" y="570"/>
                      <a:pt x="319" y="570"/>
                    </a:cubicBezTo>
                    <a:cubicBezTo>
                      <a:pt x="385" y="534"/>
                      <a:pt x="385" y="534"/>
                      <a:pt x="385" y="534"/>
                    </a:cubicBezTo>
                    <a:cubicBezTo>
                      <a:pt x="410" y="521"/>
                      <a:pt x="441" y="517"/>
                      <a:pt x="469" y="525"/>
                    </a:cubicBezTo>
                    <a:cubicBezTo>
                      <a:pt x="862" y="636"/>
                      <a:pt x="862" y="636"/>
                      <a:pt x="862" y="636"/>
                    </a:cubicBezTo>
                    <a:cubicBezTo>
                      <a:pt x="863" y="636"/>
                      <a:pt x="863" y="636"/>
                      <a:pt x="864" y="636"/>
                    </a:cubicBezTo>
                    <a:cubicBezTo>
                      <a:pt x="892" y="642"/>
                      <a:pt x="921" y="645"/>
                      <a:pt x="950" y="645"/>
                    </a:cubicBezTo>
                    <a:cubicBezTo>
                      <a:pt x="1012" y="645"/>
                      <a:pt x="1073" y="632"/>
                      <a:pt x="1128" y="606"/>
                    </a:cubicBezTo>
                    <a:cubicBezTo>
                      <a:pt x="1130" y="606"/>
                      <a:pt x="1131" y="605"/>
                      <a:pt x="1132" y="604"/>
                    </a:cubicBezTo>
                    <a:cubicBezTo>
                      <a:pt x="1702" y="235"/>
                      <a:pt x="1702" y="235"/>
                      <a:pt x="1702" y="235"/>
                    </a:cubicBezTo>
                    <a:cubicBezTo>
                      <a:pt x="1717" y="226"/>
                      <a:pt x="1721" y="207"/>
                      <a:pt x="1713" y="193"/>
                    </a:cubicBezTo>
                    <a:cubicBezTo>
                      <a:pt x="1670" y="118"/>
                      <a:pt x="1577" y="89"/>
                      <a:pt x="1500" y="128"/>
                    </a:cubicBezTo>
                    <a:close/>
                    <a:moveTo>
                      <a:pt x="65" y="557"/>
                    </a:moveTo>
                    <a:cubicBezTo>
                      <a:pt x="79" y="65"/>
                      <a:pt x="79" y="65"/>
                      <a:pt x="79" y="65"/>
                    </a:cubicBezTo>
                    <a:cubicBezTo>
                      <a:pt x="269" y="70"/>
                      <a:pt x="269" y="70"/>
                      <a:pt x="269" y="70"/>
                    </a:cubicBezTo>
                    <a:cubicBezTo>
                      <a:pt x="255" y="563"/>
                      <a:pt x="255" y="563"/>
                      <a:pt x="255" y="563"/>
                    </a:cubicBezTo>
                    <a:lnTo>
                      <a:pt x="65" y="557"/>
                    </a:lnTo>
                    <a:close/>
                    <a:moveTo>
                      <a:pt x="1100" y="549"/>
                    </a:moveTo>
                    <a:cubicBezTo>
                      <a:pt x="1030" y="580"/>
                      <a:pt x="953" y="589"/>
                      <a:pt x="878" y="574"/>
                    </a:cubicBezTo>
                    <a:cubicBezTo>
                      <a:pt x="486" y="464"/>
                      <a:pt x="486" y="464"/>
                      <a:pt x="486" y="464"/>
                    </a:cubicBezTo>
                    <a:cubicBezTo>
                      <a:pt x="442" y="451"/>
                      <a:pt x="395" y="456"/>
                      <a:pt x="354" y="478"/>
                    </a:cubicBezTo>
                    <a:cubicBezTo>
                      <a:pt x="321" y="496"/>
                      <a:pt x="321" y="496"/>
                      <a:pt x="321" y="496"/>
                    </a:cubicBezTo>
                    <a:cubicBezTo>
                      <a:pt x="330" y="169"/>
                      <a:pt x="330" y="169"/>
                      <a:pt x="330" y="169"/>
                    </a:cubicBezTo>
                    <a:cubicBezTo>
                      <a:pt x="436" y="98"/>
                      <a:pt x="573" y="91"/>
                      <a:pt x="687" y="150"/>
                    </a:cubicBezTo>
                    <a:cubicBezTo>
                      <a:pt x="710" y="162"/>
                      <a:pt x="710" y="162"/>
                      <a:pt x="710" y="162"/>
                    </a:cubicBezTo>
                    <a:cubicBezTo>
                      <a:pt x="751" y="183"/>
                      <a:pt x="796" y="195"/>
                      <a:pt x="843" y="196"/>
                    </a:cubicBezTo>
                    <a:cubicBezTo>
                      <a:pt x="1074" y="203"/>
                      <a:pt x="1074" y="203"/>
                      <a:pt x="1074" y="203"/>
                    </a:cubicBezTo>
                    <a:cubicBezTo>
                      <a:pt x="1139" y="205"/>
                      <a:pt x="1194" y="251"/>
                      <a:pt x="1207" y="314"/>
                    </a:cubicBezTo>
                    <a:cubicBezTo>
                      <a:pt x="863" y="305"/>
                      <a:pt x="863" y="305"/>
                      <a:pt x="863" y="305"/>
                    </a:cubicBezTo>
                    <a:cubicBezTo>
                      <a:pt x="845" y="304"/>
                      <a:pt x="830" y="318"/>
                      <a:pt x="830" y="336"/>
                    </a:cubicBezTo>
                    <a:cubicBezTo>
                      <a:pt x="829" y="354"/>
                      <a:pt x="843" y="368"/>
                      <a:pt x="861" y="369"/>
                    </a:cubicBezTo>
                    <a:cubicBezTo>
                      <a:pt x="1241" y="379"/>
                      <a:pt x="1241" y="379"/>
                      <a:pt x="1241" y="379"/>
                    </a:cubicBezTo>
                    <a:cubicBezTo>
                      <a:pt x="1242" y="379"/>
                      <a:pt x="1242" y="379"/>
                      <a:pt x="1242" y="379"/>
                    </a:cubicBezTo>
                    <a:cubicBezTo>
                      <a:pt x="1259" y="379"/>
                      <a:pt x="1273" y="365"/>
                      <a:pt x="1274" y="348"/>
                    </a:cubicBezTo>
                    <a:cubicBezTo>
                      <a:pt x="1274" y="334"/>
                      <a:pt x="1273" y="320"/>
                      <a:pt x="1271" y="307"/>
                    </a:cubicBezTo>
                    <a:cubicBezTo>
                      <a:pt x="1527" y="185"/>
                      <a:pt x="1527" y="185"/>
                      <a:pt x="1527" y="185"/>
                    </a:cubicBezTo>
                    <a:cubicBezTo>
                      <a:pt x="1528" y="185"/>
                      <a:pt x="1528" y="185"/>
                      <a:pt x="1528" y="185"/>
                    </a:cubicBezTo>
                    <a:cubicBezTo>
                      <a:pt x="1565" y="167"/>
                      <a:pt x="1609" y="173"/>
                      <a:pt x="1638" y="200"/>
                    </a:cubicBezTo>
                    <a:lnTo>
                      <a:pt x="1100" y="5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42" name="Freeform 24">
                <a:extLst>
                  <a:ext uri="{FF2B5EF4-FFF2-40B4-BE49-F238E27FC236}">
                    <a16:creationId xmlns:a16="http://schemas.microsoft.com/office/drawing/2014/main" id="{4B2D9D9F-E08C-44AD-BDE7-7573EA14F54E}"/>
                  </a:ext>
                </a:extLst>
              </p:cNvPr>
              <p:cNvSpPr>
                <a:spLocks/>
              </p:cNvSpPr>
              <p:nvPr/>
            </p:nvSpPr>
            <p:spPr bwMode="auto">
              <a:xfrm>
                <a:off x="5002" y="1598"/>
                <a:ext cx="59" cy="89"/>
              </a:xfrm>
              <a:custGeom>
                <a:avLst/>
                <a:gdLst>
                  <a:gd name="T0" fmla="*/ 304 w 304"/>
                  <a:gd name="T1" fmla="*/ 34 h 462"/>
                  <a:gd name="T2" fmla="*/ 304 w 304"/>
                  <a:gd name="T3" fmla="*/ 7 h 462"/>
                  <a:gd name="T4" fmla="*/ 298 w 304"/>
                  <a:gd name="T5" fmla="*/ 0 h 462"/>
                  <a:gd name="T6" fmla="*/ 6 w 304"/>
                  <a:gd name="T7" fmla="*/ 0 h 462"/>
                  <a:gd name="T8" fmla="*/ 0 w 304"/>
                  <a:gd name="T9" fmla="*/ 6 h 462"/>
                  <a:gd name="T10" fmla="*/ 0 w 304"/>
                  <a:gd name="T11" fmla="*/ 34 h 462"/>
                  <a:gd name="T12" fmla="*/ 6 w 304"/>
                  <a:gd name="T13" fmla="*/ 41 h 462"/>
                  <a:gd name="T14" fmla="*/ 59 w 304"/>
                  <a:gd name="T15" fmla="*/ 41 h 462"/>
                  <a:gd name="T16" fmla="*/ 118 w 304"/>
                  <a:gd name="T17" fmla="*/ 58 h 462"/>
                  <a:gd name="T18" fmla="*/ 146 w 304"/>
                  <a:gd name="T19" fmla="*/ 96 h 462"/>
                  <a:gd name="T20" fmla="*/ 6 w 304"/>
                  <a:gd name="T21" fmla="*/ 96 h 462"/>
                  <a:gd name="T22" fmla="*/ 0 w 304"/>
                  <a:gd name="T23" fmla="*/ 102 h 462"/>
                  <a:gd name="T24" fmla="*/ 0 w 304"/>
                  <a:gd name="T25" fmla="*/ 130 h 462"/>
                  <a:gd name="T26" fmla="*/ 6 w 304"/>
                  <a:gd name="T27" fmla="*/ 137 h 462"/>
                  <a:gd name="T28" fmla="*/ 148 w 304"/>
                  <a:gd name="T29" fmla="*/ 137 h 462"/>
                  <a:gd name="T30" fmla="*/ 147 w 304"/>
                  <a:gd name="T31" fmla="*/ 149 h 462"/>
                  <a:gd name="T32" fmla="*/ 31 w 304"/>
                  <a:gd name="T33" fmla="*/ 218 h 462"/>
                  <a:gd name="T34" fmla="*/ 9 w 304"/>
                  <a:gd name="T35" fmla="*/ 218 h 462"/>
                  <a:gd name="T36" fmla="*/ 9 w 304"/>
                  <a:gd name="T37" fmla="*/ 224 h 462"/>
                  <a:gd name="T38" fmla="*/ 10 w 304"/>
                  <a:gd name="T39" fmla="*/ 225 h 462"/>
                  <a:gd name="T40" fmla="*/ 145 w 304"/>
                  <a:gd name="T41" fmla="*/ 402 h 462"/>
                  <a:gd name="T42" fmla="*/ 194 w 304"/>
                  <a:gd name="T43" fmla="*/ 462 h 462"/>
                  <a:gd name="T44" fmla="*/ 257 w 304"/>
                  <a:gd name="T45" fmla="*/ 462 h 462"/>
                  <a:gd name="T46" fmla="*/ 257 w 304"/>
                  <a:gd name="T47" fmla="*/ 454 h 462"/>
                  <a:gd name="T48" fmla="*/ 104 w 304"/>
                  <a:gd name="T49" fmla="*/ 256 h 462"/>
                  <a:gd name="T50" fmla="*/ 173 w 304"/>
                  <a:gd name="T51" fmla="*/ 226 h 462"/>
                  <a:gd name="T52" fmla="*/ 174 w 304"/>
                  <a:gd name="T53" fmla="*/ 226 h 462"/>
                  <a:gd name="T54" fmla="*/ 232 w 304"/>
                  <a:gd name="T55" fmla="*/ 137 h 462"/>
                  <a:gd name="T56" fmla="*/ 297 w 304"/>
                  <a:gd name="T57" fmla="*/ 137 h 462"/>
                  <a:gd name="T58" fmla="*/ 304 w 304"/>
                  <a:gd name="T59" fmla="*/ 130 h 462"/>
                  <a:gd name="T60" fmla="*/ 304 w 304"/>
                  <a:gd name="T61" fmla="*/ 102 h 462"/>
                  <a:gd name="T62" fmla="*/ 298 w 304"/>
                  <a:gd name="T63" fmla="*/ 96 h 462"/>
                  <a:gd name="T64" fmla="*/ 229 w 304"/>
                  <a:gd name="T65" fmla="*/ 96 h 462"/>
                  <a:gd name="T66" fmla="*/ 228 w 304"/>
                  <a:gd name="T67" fmla="*/ 90 h 462"/>
                  <a:gd name="T68" fmla="*/ 228 w 304"/>
                  <a:gd name="T69" fmla="*/ 90 h 462"/>
                  <a:gd name="T70" fmla="*/ 197 w 304"/>
                  <a:gd name="T71" fmla="*/ 41 h 462"/>
                  <a:gd name="T72" fmla="*/ 297 w 304"/>
                  <a:gd name="T73" fmla="*/ 41 h 462"/>
                  <a:gd name="T74" fmla="*/ 304 w 304"/>
                  <a:gd name="T75" fmla="*/ 3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2">
                    <a:moveTo>
                      <a:pt x="304" y="34"/>
                    </a:moveTo>
                    <a:cubicBezTo>
                      <a:pt x="304" y="7"/>
                      <a:pt x="304" y="7"/>
                      <a:pt x="304" y="7"/>
                    </a:cubicBezTo>
                    <a:cubicBezTo>
                      <a:pt x="304" y="3"/>
                      <a:pt x="301" y="1"/>
                      <a:pt x="298" y="0"/>
                    </a:cubicBezTo>
                    <a:cubicBezTo>
                      <a:pt x="6" y="0"/>
                      <a:pt x="6" y="0"/>
                      <a:pt x="6" y="0"/>
                    </a:cubicBezTo>
                    <a:cubicBezTo>
                      <a:pt x="3" y="0"/>
                      <a:pt x="0" y="3"/>
                      <a:pt x="0" y="6"/>
                    </a:cubicBezTo>
                    <a:cubicBezTo>
                      <a:pt x="0" y="34"/>
                      <a:pt x="0" y="34"/>
                      <a:pt x="0" y="34"/>
                    </a:cubicBezTo>
                    <a:cubicBezTo>
                      <a:pt x="0" y="38"/>
                      <a:pt x="2" y="41"/>
                      <a:pt x="6" y="41"/>
                    </a:cubicBezTo>
                    <a:cubicBezTo>
                      <a:pt x="59" y="41"/>
                      <a:pt x="59" y="41"/>
                      <a:pt x="59" y="41"/>
                    </a:cubicBezTo>
                    <a:cubicBezTo>
                      <a:pt x="77" y="41"/>
                      <a:pt x="96" y="47"/>
                      <a:pt x="118" y="58"/>
                    </a:cubicBezTo>
                    <a:cubicBezTo>
                      <a:pt x="131" y="68"/>
                      <a:pt x="141" y="81"/>
                      <a:pt x="146" y="96"/>
                    </a:cubicBezTo>
                    <a:cubicBezTo>
                      <a:pt x="6" y="96"/>
                      <a:pt x="6" y="96"/>
                      <a:pt x="6" y="96"/>
                    </a:cubicBezTo>
                    <a:cubicBezTo>
                      <a:pt x="3" y="96"/>
                      <a:pt x="0" y="98"/>
                      <a:pt x="0" y="102"/>
                    </a:cubicBezTo>
                    <a:cubicBezTo>
                      <a:pt x="0" y="130"/>
                      <a:pt x="0" y="130"/>
                      <a:pt x="0" y="130"/>
                    </a:cubicBezTo>
                    <a:cubicBezTo>
                      <a:pt x="0" y="134"/>
                      <a:pt x="2" y="137"/>
                      <a:pt x="6" y="137"/>
                    </a:cubicBezTo>
                    <a:cubicBezTo>
                      <a:pt x="148" y="137"/>
                      <a:pt x="148" y="137"/>
                      <a:pt x="148" y="137"/>
                    </a:cubicBezTo>
                    <a:cubicBezTo>
                      <a:pt x="148" y="140"/>
                      <a:pt x="148" y="144"/>
                      <a:pt x="147" y="149"/>
                    </a:cubicBezTo>
                    <a:cubicBezTo>
                      <a:pt x="134" y="195"/>
                      <a:pt x="96" y="218"/>
                      <a:pt x="31" y="218"/>
                    </a:cubicBezTo>
                    <a:cubicBezTo>
                      <a:pt x="9" y="218"/>
                      <a:pt x="9" y="218"/>
                      <a:pt x="9" y="218"/>
                    </a:cubicBezTo>
                    <a:cubicBezTo>
                      <a:pt x="9" y="224"/>
                      <a:pt x="9" y="224"/>
                      <a:pt x="9" y="224"/>
                    </a:cubicBezTo>
                    <a:cubicBezTo>
                      <a:pt x="10" y="225"/>
                      <a:pt x="10" y="225"/>
                      <a:pt x="10" y="225"/>
                    </a:cubicBezTo>
                    <a:cubicBezTo>
                      <a:pt x="69" y="303"/>
                      <a:pt x="115" y="363"/>
                      <a:pt x="145" y="402"/>
                    </a:cubicBezTo>
                    <a:cubicBezTo>
                      <a:pt x="192" y="462"/>
                      <a:pt x="192" y="462"/>
                      <a:pt x="194" y="462"/>
                    </a:cubicBezTo>
                    <a:cubicBezTo>
                      <a:pt x="257" y="462"/>
                      <a:pt x="257" y="462"/>
                      <a:pt x="257" y="462"/>
                    </a:cubicBezTo>
                    <a:cubicBezTo>
                      <a:pt x="257" y="454"/>
                      <a:pt x="257" y="454"/>
                      <a:pt x="257" y="454"/>
                    </a:cubicBezTo>
                    <a:cubicBezTo>
                      <a:pt x="104" y="256"/>
                      <a:pt x="104" y="256"/>
                      <a:pt x="104" y="256"/>
                    </a:cubicBezTo>
                    <a:cubicBezTo>
                      <a:pt x="119" y="254"/>
                      <a:pt x="142" y="244"/>
                      <a:pt x="173" y="226"/>
                    </a:cubicBezTo>
                    <a:cubicBezTo>
                      <a:pt x="174" y="226"/>
                      <a:pt x="174" y="226"/>
                      <a:pt x="174" y="226"/>
                    </a:cubicBezTo>
                    <a:cubicBezTo>
                      <a:pt x="211" y="197"/>
                      <a:pt x="230" y="167"/>
                      <a:pt x="232" y="137"/>
                    </a:cubicBezTo>
                    <a:cubicBezTo>
                      <a:pt x="297" y="137"/>
                      <a:pt x="297" y="137"/>
                      <a:pt x="297" y="137"/>
                    </a:cubicBezTo>
                    <a:cubicBezTo>
                      <a:pt x="301" y="137"/>
                      <a:pt x="304" y="134"/>
                      <a:pt x="304" y="130"/>
                    </a:cubicBezTo>
                    <a:cubicBezTo>
                      <a:pt x="304" y="102"/>
                      <a:pt x="304" y="102"/>
                      <a:pt x="304" y="102"/>
                    </a:cubicBezTo>
                    <a:cubicBezTo>
                      <a:pt x="304" y="99"/>
                      <a:pt x="301" y="96"/>
                      <a:pt x="298" y="96"/>
                    </a:cubicBezTo>
                    <a:cubicBezTo>
                      <a:pt x="229" y="96"/>
                      <a:pt x="229" y="96"/>
                      <a:pt x="229" y="96"/>
                    </a:cubicBezTo>
                    <a:cubicBezTo>
                      <a:pt x="228" y="90"/>
                      <a:pt x="228" y="90"/>
                      <a:pt x="228" y="90"/>
                    </a:cubicBezTo>
                    <a:cubicBezTo>
                      <a:pt x="228" y="90"/>
                      <a:pt x="228" y="90"/>
                      <a:pt x="228" y="90"/>
                    </a:cubicBezTo>
                    <a:cubicBezTo>
                      <a:pt x="220" y="67"/>
                      <a:pt x="210" y="51"/>
                      <a:pt x="197" y="41"/>
                    </a:cubicBezTo>
                    <a:cubicBezTo>
                      <a:pt x="297" y="41"/>
                      <a:pt x="297" y="41"/>
                      <a:pt x="297" y="41"/>
                    </a:cubicBezTo>
                    <a:cubicBezTo>
                      <a:pt x="301" y="41"/>
                      <a:pt x="304" y="38"/>
                      <a:pt x="30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grpSp>
        <p:nvGrpSpPr>
          <p:cNvPr id="45" name="Group 44">
            <a:extLst>
              <a:ext uri="{FF2B5EF4-FFF2-40B4-BE49-F238E27FC236}">
                <a16:creationId xmlns:a16="http://schemas.microsoft.com/office/drawing/2014/main" id="{0D471E6C-11C4-4195-8F92-68AED86B4B9E}"/>
              </a:ext>
            </a:extLst>
          </p:cNvPr>
          <p:cNvGrpSpPr/>
          <p:nvPr/>
        </p:nvGrpSpPr>
        <p:grpSpPr>
          <a:xfrm>
            <a:off x="6219865" y="1649941"/>
            <a:ext cx="4142787" cy="1683540"/>
            <a:chOff x="6397141" y="1364486"/>
            <a:chExt cx="5387721" cy="1937153"/>
          </a:xfrm>
        </p:grpSpPr>
        <p:sp>
          <p:nvSpPr>
            <p:cNvPr id="46" name="Freeform 39">
              <a:extLst>
                <a:ext uri="{FF2B5EF4-FFF2-40B4-BE49-F238E27FC236}">
                  <a16:creationId xmlns:a16="http://schemas.microsoft.com/office/drawing/2014/main" id="{306ADAD4-94B1-442A-A9C5-A7F13EC2E223}"/>
                </a:ext>
              </a:extLst>
            </p:cNvPr>
            <p:cNvSpPr>
              <a:spLocks/>
            </p:cNvSpPr>
            <p:nvPr/>
          </p:nvSpPr>
          <p:spPr bwMode="auto">
            <a:xfrm flipH="1">
              <a:off x="6797189" y="2455501"/>
              <a:ext cx="4987673" cy="431800"/>
            </a:xfrm>
            <a:custGeom>
              <a:avLst/>
              <a:gdLst>
                <a:gd name="T0" fmla="*/ 5785 w 5805"/>
                <a:gd name="T1" fmla="*/ 621 h 622"/>
                <a:gd name="T2" fmla="*/ 5769 w 5805"/>
                <a:gd name="T3" fmla="*/ 602 h 622"/>
                <a:gd name="T4" fmla="*/ 5769 w 5805"/>
                <a:gd name="T5" fmla="*/ 36 h 622"/>
                <a:gd name="T6" fmla="*/ 18 w 5805"/>
                <a:gd name="T7" fmla="*/ 36 h 622"/>
                <a:gd name="T8" fmla="*/ 27 w 5805"/>
                <a:gd name="T9" fmla="*/ 0 h 622"/>
                <a:gd name="T10" fmla="*/ 5787 w 5805"/>
                <a:gd name="T11" fmla="*/ 0 h 622"/>
                <a:gd name="T12" fmla="*/ 5805 w 5805"/>
                <a:gd name="T13" fmla="*/ 18 h 622"/>
                <a:gd name="T14" fmla="*/ 5805 w 5805"/>
                <a:gd name="T15" fmla="*/ 603 h 622"/>
                <a:gd name="T16" fmla="*/ 5785 w 5805"/>
                <a:gd name="T17" fmla="*/ 62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5" h="622">
                  <a:moveTo>
                    <a:pt x="5785" y="621"/>
                  </a:moveTo>
                  <a:cubicBezTo>
                    <a:pt x="5776" y="620"/>
                    <a:pt x="5769" y="612"/>
                    <a:pt x="5769" y="602"/>
                  </a:cubicBezTo>
                  <a:cubicBezTo>
                    <a:pt x="5769" y="36"/>
                    <a:pt x="5769" y="36"/>
                    <a:pt x="5769" y="36"/>
                  </a:cubicBezTo>
                  <a:cubicBezTo>
                    <a:pt x="18" y="36"/>
                    <a:pt x="18" y="36"/>
                    <a:pt x="18" y="36"/>
                  </a:cubicBezTo>
                  <a:cubicBezTo>
                    <a:pt x="0" y="20"/>
                    <a:pt x="11" y="0"/>
                    <a:pt x="27" y="0"/>
                  </a:cubicBezTo>
                  <a:cubicBezTo>
                    <a:pt x="5787" y="0"/>
                    <a:pt x="5787" y="0"/>
                    <a:pt x="5787" y="0"/>
                  </a:cubicBezTo>
                  <a:cubicBezTo>
                    <a:pt x="5797" y="0"/>
                    <a:pt x="5805" y="8"/>
                    <a:pt x="5805" y="18"/>
                  </a:cubicBezTo>
                  <a:cubicBezTo>
                    <a:pt x="5805" y="603"/>
                    <a:pt x="5805" y="603"/>
                    <a:pt x="5805" y="603"/>
                  </a:cubicBezTo>
                  <a:cubicBezTo>
                    <a:pt x="5805" y="614"/>
                    <a:pt x="5796" y="622"/>
                    <a:pt x="5785" y="621"/>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47" name="Freeform 36">
              <a:extLst>
                <a:ext uri="{FF2B5EF4-FFF2-40B4-BE49-F238E27FC236}">
                  <a16:creationId xmlns:a16="http://schemas.microsoft.com/office/drawing/2014/main" id="{E3E8BBC2-2223-488F-A98B-06DA741959BE}"/>
                </a:ext>
              </a:extLst>
            </p:cNvPr>
            <p:cNvSpPr>
              <a:spLocks/>
            </p:cNvSpPr>
            <p:nvPr/>
          </p:nvSpPr>
          <p:spPr bwMode="auto">
            <a:xfrm flipH="1">
              <a:off x="6397141" y="2776176"/>
              <a:ext cx="784225" cy="525463"/>
            </a:xfrm>
            <a:custGeom>
              <a:avLst/>
              <a:gdLst>
                <a:gd name="T0" fmla="*/ 1130 w 1130"/>
                <a:gd name="T1" fmla="*/ 411 h 759"/>
                <a:gd name="T2" fmla="*/ 1130 w 1130"/>
                <a:gd name="T3" fmla="*/ 0 h 759"/>
                <a:gd name="T4" fmla="*/ 0 w 1130"/>
                <a:gd name="T5" fmla="*/ 469 h 759"/>
                <a:gd name="T6" fmla="*/ 291 w 1130"/>
                <a:gd name="T7" fmla="*/ 759 h 759"/>
                <a:gd name="T8" fmla="*/ 1130 w 1130"/>
                <a:gd name="T9" fmla="*/ 411 h 759"/>
              </a:gdLst>
              <a:ahLst/>
              <a:cxnLst>
                <a:cxn ang="0">
                  <a:pos x="T0" y="T1"/>
                </a:cxn>
                <a:cxn ang="0">
                  <a:pos x="T2" y="T3"/>
                </a:cxn>
                <a:cxn ang="0">
                  <a:pos x="T4" y="T5"/>
                </a:cxn>
                <a:cxn ang="0">
                  <a:pos x="T6" y="T7"/>
                </a:cxn>
                <a:cxn ang="0">
                  <a:pos x="T8" y="T9"/>
                </a:cxn>
              </a:cxnLst>
              <a:rect l="0" t="0" r="r" b="b"/>
              <a:pathLst>
                <a:path w="1130" h="759">
                  <a:moveTo>
                    <a:pt x="1130" y="411"/>
                  </a:moveTo>
                  <a:cubicBezTo>
                    <a:pt x="1130" y="0"/>
                    <a:pt x="1130" y="0"/>
                    <a:pt x="1130" y="0"/>
                  </a:cubicBezTo>
                  <a:cubicBezTo>
                    <a:pt x="704" y="41"/>
                    <a:pt x="314" y="210"/>
                    <a:pt x="0" y="469"/>
                  </a:cubicBezTo>
                  <a:cubicBezTo>
                    <a:pt x="291" y="759"/>
                    <a:pt x="291" y="759"/>
                    <a:pt x="291" y="759"/>
                  </a:cubicBezTo>
                  <a:cubicBezTo>
                    <a:pt x="528" y="573"/>
                    <a:pt x="816" y="449"/>
                    <a:pt x="1130" y="411"/>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48" name="Oval 37">
              <a:extLst>
                <a:ext uri="{FF2B5EF4-FFF2-40B4-BE49-F238E27FC236}">
                  <a16:creationId xmlns:a16="http://schemas.microsoft.com/office/drawing/2014/main" id="{89A32FAD-5E97-4DE2-AE5E-D5E3F0BA7B41}"/>
                </a:ext>
              </a:extLst>
            </p:cNvPr>
            <p:cNvSpPr>
              <a:spLocks noChangeArrowheads="1"/>
            </p:cNvSpPr>
            <p:nvPr/>
          </p:nvSpPr>
          <p:spPr bwMode="auto">
            <a:xfrm flipH="1">
              <a:off x="6743216" y="2806339"/>
              <a:ext cx="133350" cy="133350"/>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0381749E-92F3-415C-B7A7-407401BC758D}"/>
                </a:ext>
              </a:extLst>
            </p:cNvPr>
            <p:cNvSpPr txBox="1"/>
            <p:nvPr/>
          </p:nvSpPr>
          <p:spPr>
            <a:xfrm>
              <a:off x="8304460" y="1364486"/>
              <a:ext cx="3244698" cy="923718"/>
            </a:xfrm>
            <a:prstGeom prst="rect">
              <a:avLst/>
            </a:prstGeom>
            <a:noFill/>
          </p:spPr>
          <p:txBody>
            <a:bodyPr wrap="square">
              <a:spAutoFit/>
            </a:bodyPr>
            <a:lstStyle/>
            <a:p>
              <a:pP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Scholarships</a:t>
              </a:r>
            </a:p>
            <a:p>
              <a:pPr defTabSz="685800">
                <a:spcAft>
                  <a:spcPts val="450"/>
                </a:spcAft>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In 2023-24, 104 scholarship schemes benefited over 10.4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meritorious and needy students to the tune of Rs 137 bn</a:t>
              </a:r>
            </a:p>
          </p:txBody>
        </p:sp>
        <p:grpSp>
          <p:nvGrpSpPr>
            <p:cNvPr id="50" name="Group 27">
              <a:extLst>
                <a:ext uri="{FF2B5EF4-FFF2-40B4-BE49-F238E27FC236}">
                  <a16:creationId xmlns:a16="http://schemas.microsoft.com/office/drawing/2014/main" id="{10ADA8D9-3D45-4181-8DAA-43043B367C95}"/>
                </a:ext>
              </a:extLst>
            </p:cNvPr>
            <p:cNvGrpSpPr>
              <a:grpSpLocks noChangeAspect="1"/>
            </p:cNvGrpSpPr>
            <p:nvPr/>
          </p:nvGrpSpPr>
          <p:grpSpPr bwMode="auto">
            <a:xfrm>
              <a:off x="7631107" y="1718308"/>
              <a:ext cx="576000" cy="553486"/>
              <a:chOff x="4888" y="960"/>
              <a:chExt cx="307" cy="295"/>
            </a:xfrm>
            <a:solidFill>
              <a:srgbClr val="284181"/>
            </a:solidFill>
          </p:grpSpPr>
          <p:sp>
            <p:nvSpPr>
              <p:cNvPr id="51" name="Freeform 28">
                <a:extLst>
                  <a:ext uri="{FF2B5EF4-FFF2-40B4-BE49-F238E27FC236}">
                    <a16:creationId xmlns:a16="http://schemas.microsoft.com/office/drawing/2014/main" id="{1AC479BF-525E-4816-9595-A5226B1F0A67}"/>
                  </a:ext>
                </a:extLst>
              </p:cNvPr>
              <p:cNvSpPr>
                <a:spLocks noEditPoints="1"/>
              </p:cNvSpPr>
              <p:nvPr/>
            </p:nvSpPr>
            <p:spPr bwMode="auto">
              <a:xfrm>
                <a:off x="4888" y="1113"/>
                <a:ext cx="307" cy="142"/>
              </a:xfrm>
              <a:custGeom>
                <a:avLst/>
                <a:gdLst>
                  <a:gd name="T0" fmla="*/ 1452 w 1932"/>
                  <a:gd name="T1" fmla="*/ 186 h 896"/>
                  <a:gd name="T2" fmla="*/ 1228 w 1932"/>
                  <a:gd name="T3" fmla="*/ 0 h 896"/>
                  <a:gd name="T4" fmla="*/ 889 w 1932"/>
                  <a:gd name="T5" fmla="*/ 128 h 896"/>
                  <a:gd name="T6" fmla="*/ 556 w 1932"/>
                  <a:gd name="T7" fmla="*/ 0 h 896"/>
                  <a:gd name="T8" fmla="*/ 222 w 1932"/>
                  <a:gd name="T9" fmla="*/ 118 h 896"/>
                  <a:gd name="T10" fmla="*/ 174 w 1932"/>
                  <a:gd name="T11" fmla="*/ 173 h 896"/>
                  <a:gd name="T12" fmla="*/ 328 w 1932"/>
                  <a:gd name="T13" fmla="*/ 289 h 896"/>
                  <a:gd name="T14" fmla="*/ 14 w 1932"/>
                  <a:gd name="T15" fmla="*/ 383 h 896"/>
                  <a:gd name="T16" fmla="*/ 194 w 1932"/>
                  <a:gd name="T17" fmla="*/ 585 h 896"/>
                  <a:gd name="T18" fmla="*/ 555 w 1932"/>
                  <a:gd name="T19" fmla="*/ 553 h 896"/>
                  <a:gd name="T20" fmla="*/ 428 w 1932"/>
                  <a:gd name="T21" fmla="*/ 768 h 896"/>
                  <a:gd name="T22" fmla="*/ 556 w 1932"/>
                  <a:gd name="T23" fmla="*/ 896 h 896"/>
                  <a:gd name="T24" fmla="*/ 1087 w 1932"/>
                  <a:gd name="T25" fmla="*/ 576 h 896"/>
                  <a:gd name="T26" fmla="*/ 1432 w 1932"/>
                  <a:gd name="T27" fmla="*/ 894 h 896"/>
                  <a:gd name="T28" fmla="*/ 1548 w 1932"/>
                  <a:gd name="T29" fmla="*/ 768 h 896"/>
                  <a:gd name="T30" fmla="*/ 1419 w 1932"/>
                  <a:gd name="T31" fmla="*/ 551 h 896"/>
                  <a:gd name="T32" fmla="*/ 1780 w 1932"/>
                  <a:gd name="T33" fmla="*/ 575 h 896"/>
                  <a:gd name="T34" fmla="*/ 153 w 1932"/>
                  <a:gd name="T35" fmla="*/ 395 h 896"/>
                  <a:gd name="T36" fmla="*/ 170 w 1932"/>
                  <a:gd name="T37" fmla="*/ 381 h 896"/>
                  <a:gd name="T38" fmla="*/ 176 w 1932"/>
                  <a:gd name="T39" fmla="*/ 425 h 896"/>
                  <a:gd name="T40" fmla="*/ 173 w 1932"/>
                  <a:gd name="T41" fmla="*/ 520 h 896"/>
                  <a:gd name="T42" fmla="*/ 138 w 1932"/>
                  <a:gd name="T43" fmla="*/ 323 h 896"/>
                  <a:gd name="T44" fmla="*/ 287 w 1932"/>
                  <a:gd name="T45" fmla="*/ 399 h 896"/>
                  <a:gd name="T46" fmla="*/ 343 w 1932"/>
                  <a:gd name="T47" fmla="*/ 358 h 896"/>
                  <a:gd name="T48" fmla="*/ 405 w 1932"/>
                  <a:gd name="T49" fmla="*/ 402 h 896"/>
                  <a:gd name="T50" fmla="*/ 524 w 1932"/>
                  <a:gd name="T51" fmla="*/ 384 h 896"/>
                  <a:gd name="T52" fmla="*/ 621 w 1932"/>
                  <a:gd name="T53" fmla="*/ 483 h 896"/>
                  <a:gd name="T54" fmla="*/ 588 w 1932"/>
                  <a:gd name="T55" fmla="*/ 787 h 896"/>
                  <a:gd name="T56" fmla="*/ 502 w 1932"/>
                  <a:gd name="T57" fmla="*/ 704 h 896"/>
                  <a:gd name="T58" fmla="*/ 655 w 1932"/>
                  <a:gd name="T59" fmla="*/ 540 h 896"/>
                  <a:gd name="T60" fmla="*/ 844 w 1932"/>
                  <a:gd name="T61" fmla="*/ 243 h 896"/>
                  <a:gd name="T62" fmla="*/ 588 w 1932"/>
                  <a:gd name="T63" fmla="*/ 64 h 896"/>
                  <a:gd name="T64" fmla="*/ 844 w 1932"/>
                  <a:gd name="T65" fmla="*/ 243 h 896"/>
                  <a:gd name="T66" fmla="*/ 908 w 1932"/>
                  <a:gd name="T67" fmla="*/ 512 h 896"/>
                  <a:gd name="T68" fmla="*/ 1068 w 1932"/>
                  <a:gd name="T69" fmla="*/ 256 h 896"/>
                  <a:gd name="T70" fmla="*/ 1388 w 1932"/>
                  <a:gd name="T71" fmla="*/ 64 h 896"/>
                  <a:gd name="T72" fmla="*/ 1132 w 1932"/>
                  <a:gd name="T73" fmla="*/ 243 h 896"/>
                  <a:gd name="T74" fmla="*/ 1420 w 1932"/>
                  <a:gd name="T75" fmla="*/ 704 h 896"/>
                  <a:gd name="T76" fmla="*/ 1132 w 1932"/>
                  <a:gd name="T77" fmla="*/ 531 h 896"/>
                  <a:gd name="T78" fmla="*/ 1322 w 1932"/>
                  <a:gd name="T79" fmla="*/ 544 h 896"/>
                  <a:gd name="T80" fmla="*/ 1768 w 1932"/>
                  <a:gd name="T81" fmla="*/ 512 h 896"/>
                  <a:gd name="T82" fmla="*/ 1420 w 1932"/>
                  <a:gd name="T83" fmla="*/ 416 h 896"/>
                  <a:gd name="T84" fmla="*/ 1770 w 1932"/>
                  <a:gd name="T85" fmla="*/ 19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2" h="896">
                    <a:moveTo>
                      <a:pt x="1780" y="129"/>
                    </a:moveTo>
                    <a:cubicBezTo>
                      <a:pt x="1775" y="128"/>
                      <a:pt x="1771" y="128"/>
                      <a:pt x="1766" y="129"/>
                    </a:cubicBezTo>
                    <a:cubicBezTo>
                      <a:pt x="1452" y="186"/>
                      <a:pt x="1452" y="186"/>
                      <a:pt x="1452" y="186"/>
                    </a:cubicBezTo>
                    <a:cubicBezTo>
                      <a:pt x="1452" y="32"/>
                      <a:pt x="1452" y="32"/>
                      <a:pt x="1452" y="32"/>
                    </a:cubicBezTo>
                    <a:cubicBezTo>
                      <a:pt x="1452" y="14"/>
                      <a:pt x="1438" y="0"/>
                      <a:pt x="1420" y="0"/>
                    </a:cubicBezTo>
                    <a:cubicBezTo>
                      <a:pt x="1228" y="0"/>
                      <a:pt x="1228" y="0"/>
                      <a:pt x="1228" y="0"/>
                    </a:cubicBezTo>
                    <a:cubicBezTo>
                      <a:pt x="1219" y="0"/>
                      <a:pt x="1211" y="3"/>
                      <a:pt x="1205" y="9"/>
                    </a:cubicBezTo>
                    <a:cubicBezTo>
                      <a:pt x="1087" y="128"/>
                      <a:pt x="1087" y="128"/>
                      <a:pt x="1087" y="128"/>
                    </a:cubicBezTo>
                    <a:cubicBezTo>
                      <a:pt x="889" y="128"/>
                      <a:pt x="889" y="128"/>
                      <a:pt x="889" y="128"/>
                    </a:cubicBezTo>
                    <a:cubicBezTo>
                      <a:pt x="771" y="9"/>
                      <a:pt x="771" y="9"/>
                      <a:pt x="771" y="9"/>
                    </a:cubicBezTo>
                    <a:cubicBezTo>
                      <a:pt x="765" y="3"/>
                      <a:pt x="756" y="0"/>
                      <a:pt x="748" y="0"/>
                    </a:cubicBezTo>
                    <a:cubicBezTo>
                      <a:pt x="556" y="0"/>
                      <a:pt x="556" y="0"/>
                      <a:pt x="556" y="0"/>
                    </a:cubicBezTo>
                    <a:cubicBezTo>
                      <a:pt x="538" y="0"/>
                      <a:pt x="524" y="14"/>
                      <a:pt x="524" y="32"/>
                    </a:cubicBezTo>
                    <a:cubicBezTo>
                      <a:pt x="524" y="184"/>
                      <a:pt x="524" y="184"/>
                      <a:pt x="524" y="184"/>
                    </a:cubicBezTo>
                    <a:cubicBezTo>
                      <a:pt x="222" y="118"/>
                      <a:pt x="222" y="118"/>
                      <a:pt x="222" y="118"/>
                    </a:cubicBezTo>
                    <a:cubicBezTo>
                      <a:pt x="210" y="115"/>
                      <a:pt x="198" y="112"/>
                      <a:pt x="186" y="110"/>
                    </a:cubicBezTo>
                    <a:cubicBezTo>
                      <a:pt x="168" y="108"/>
                      <a:pt x="152" y="120"/>
                      <a:pt x="149" y="137"/>
                    </a:cubicBezTo>
                    <a:cubicBezTo>
                      <a:pt x="147" y="154"/>
                      <a:pt x="158" y="170"/>
                      <a:pt x="174" y="173"/>
                    </a:cubicBezTo>
                    <a:cubicBezTo>
                      <a:pt x="206" y="180"/>
                      <a:pt x="206" y="180"/>
                      <a:pt x="206" y="180"/>
                    </a:cubicBezTo>
                    <a:cubicBezTo>
                      <a:pt x="246" y="192"/>
                      <a:pt x="280" y="216"/>
                      <a:pt x="305" y="249"/>
                    </a:cubicBezTo>
                    <a:cubicBezTo>
                      <a:pt x="314" y="262"/>
                      <a:pt x="321" y="275"/>
                      <a:pt x="328" y="289"/>
                    </a:cubicBezTo>
                    <a:cubicBezTo>
                      <a:pt x="210" y="266"/>
                      <a:pt x="210" y="266"/>
                      <a:pt x="210" y="266"/>
                    </a:cubicBezTo>
                    <a:cubicBezTo>
                      <a:pt x="201" y="262"/>
                      <a:pt x="191" y="259"/>
                      <a:pt x="181" y="258"/>
                    </a:cubicBezTo>
                    <a:cubicBezTo>
                      <a:pt x="100" y="246"/>
                      <a:pt x="25" y="302"/>
                      <a:pt x="14" y="383"/>
                    </a:cubicBezTo>
                    <a:cubicBezTo>
                      <a:pt x="14" y="383"/>
                      <a:pt x="14" y="383"/>
                      <a:pt x="14" y="383"/>
                    </a:cubicBezTo>
                    <a:cubicBezTo>
                      <a:pt x="0" y="480"/>
                      <a:pt x="67" y="569"/>
                      <a:pt x="164" y="583"/>
                    </a:cubicBezTo>
                    <a:cubicBezTo>
                      <a:pt x="174" y="585"/>
                      <a:pt x="184" y="585"/>
                      <a:pt x="194" y="585"/>
                    </a:cubicBezTo>
                    <a:cubicBezTo>
                      <a:pt x="198" y="585"/>
                      <a:pt x="203" y="584"/>
                      <a:pt x="207" y="584"/>
                    </a:cubicBezTo>
                    <a:cubicBezTo>
                      <a:pt x="207" y="585"/>
                      <a:pt x="207" y="585"/>
                      <a:pt x="207" y="585"/>
                    </a:cubicBezTo>
                    <a:cubicBezTo>
                      <a:pt x="555" y="553"/>
                      <a:pt x="555" y="553"/>
                      <a:pt x="555" y="553"/>
                    </a:cubicBezTo>
                    <a:cubicBezTo>
                      <a:pt x="404" y="714"/>
                      <a:pt x="404" y="714"/>
                      <a:pt x="404" y="714"/>
                    </a:cubicBezTo>
                    <a:cubicBezTo>
                      <a:pt x="392" y="727"/>
                      <a:pt x="393" y="747"/>
                      <a:pt x="406" y="759"/>
                    </a:cubicBezTo>
                    <a:cubicBezTo>
                      <a:pt x="412" y="765"/>
                      <a:pt x="420" y="768"/>
                      <a:pt x="428" y="768"/>
                    </a:cubicBezTo>
                    <a:cubicBezTo>
                      <a:pt x="524" y="768"/>
                      <a:pt x="524" y="768"/>
                      <a:pt x="524" y="768"/>
                    </a:cubicBezTo>
                    <a:cubicBezTo>
                      <a:pt x="524" y="864"/>
                      <a:pt x="524" y="864"/>
                      <a:pt x="524" y="864"/>
                    </a:cubicBezTo>
                    <a:cubicBezTo>
                      <a:pt x="524" y="882"/>
                      <a:pt x="538" y="896"/>
                      <a:pt x="556" y="896"/>
                    </a:cubicBezTo>
                    <a:cubicBezTo>
                      <a:pt x="564" y="896"/>
                      <a:pt x="573" y="893"/>
                      <a:pt x="579" y="887"/>
                    </a:cubicBezTo>
                    <a:cubicBezTo>
                      <a:pt x="889" y="576"/>
                      <a:pt x="889" y="576"/>
                      <a:pt x="889" y="576"/>
                    </a:cubicBezTo>
                    <a:cubicBezTo>
                      <a:pt x="1087" y="576"/>
                      <a:pt x="1087" y="576"/>
                      <a:pt x="1087" y="576"/>
                    </a:cubicBezTo>
                    <a:cubicBezTo>
                      <a:pt x="1397" y="887"/>
                      <a:pt x="1397" y="887"/>
                      <a:pt x="1397" y="887"/>
                    </a:cubicBezTo>
                    <a:cubicBezTo>
                      <a:pt x="1403" y="893"/>
                      <a:pt x="1411" y="896"/>
                      <a:pt x="1420" y="896"/>
                    </a:cubicBezTo>
                    <a:cubicBezTo>
                      <a:pt x="1424" y="896"/>
                      <a:pt x="1428" y="895"/>
                      <a:pt x="1432" y="894"/>
                    </a:cubicBezTo>
                    <a:cubicBezTo>
                      <a:pt x="1444" y="889"/>
                      <a:pt x="1452" y="877"/>
                      <a:pt x="1452" y="864"/>
                    </a:cubicBezTo>
                    <a:cubicBezTo>
                      <a:pt x="1452" y="768"/>
                      <a:pt x="1452" y="768"/>
                      <a:pt x="1452" y="768"/>
                    </a:cubicBezTo>
                    <a:cubicBezTo>
                      <a:pt x="1548" y="768"/>
                      <a:pt x="1548" y="768"/>
                      <a:pt x="1548" y="768"/>
                    </a:cubicBezTo>
                    <a:cubicBezTo>
                      <a:pt x="1566" y="768"/>
                      <a:pt x="1580" y="754"/>
                      <a:pt x="1580" y="736"/>
                    </a:cubicBezTo>
                    <a:cubicBezTo>
                      <a:pt x="1580" y="728"/>
                      <a:pt x="1577" y="720"/>
                      <a:pt x="1571" y="714"/>
                    </a:cubicBezTo>
                    <a:cubicBezTo>
                      <a:pt x="1419" y="551"/>
                      <a:pt x="1419" y="551"/>
                      <a:pt x="1419" y="551"/>
                    </a:cubicBezTo>
                    <a:cubicBezTo>
                      <a:pt x="1770" y="576"/>
                      <a:pt x="1770" y="576"/>
                      <a:pt x="1770" y="576"/>
                    </a:cubicBezTo>
                    <a:cubicBezTo>
                      <a:pt x="1770" y="576"/>
                      <a:pt x="1771" y="576"/>
                      <a:pt x="1772" y="576"/>
                    </a:cubicBezTo>
                    <a:cubicBezTo>
                      <a:pt x="1775" y="576"/>
                      <a:pt x="1777" y="576"/>
                      <a:pt x="1780" y="575"/>
                    </a:cubicBezTo>
                    <a:cubicBezTo>
                      <a:pt x="1832" y="562"/>
                      <a:pt x="1932" y="498"/>
                      <a:pt x="1932" y="352"/>
                    </a:cubicBezTo>
                    <a:cubicBezTo>
                      <a:pt x="1932" y="206"/>
                      <a:pt x="1832" y="142"/>
                      <a:pt x="1780" y="129"/>
                    </a:cubicBezTo>
                    <a:close/>
                    <a:moveTo>
                      <a:pt x="153" y="395"/>
                    </a:moveTo>
                    <a:cubicBezTo>
                      <a:pt x="153" y="395"/>
                      <a:pt x="153" y="395"/>
                      <a:pt x="153" y="395"/>
                    </a:cubicBezTo>
                    <a:cubicBezTo>
                      <a:pt x="154" y="387"/>
                      <a:pt x="160" y="381"/>
                      <a:pt x="168" y="381"/>
                    </a:cubicBezTo>
                    <a:cubicBezTo>
                      <a:pt x="169" y="381"/>
                      <a:pt x="169" y="381"/>
                      <a:pt x="170" y="381"/>
                    </a:cubicBezTo>
                    <a:cubicBezTo>
                      <a:pt x="179" y="322"/>
                      <a:pt x="179" y="322"/>
                      <a:pt x="179" y="322"/>
                    </a:cubicBezTo>
                    <a:cubicBezTo>
                      <a:pt x="208" y="330"/>
                      <a:pt x="228" y="359"/>
                      <a:pt x="223" y="390"/>
                    </a:cubicBezTo>
                    <a:cubicBezTo>
                      <a:pt x="220" y="413"/>
                      <a:pt x="199" y="429"/>
                      <a:pt x="176" y="425"/>
                    </a:cubicBezTo>
                    <a:cubicBezTo>
                      <a:pt x="161" y="423"/>
                      <a:pt x="151" y="409"/>
                      <a:pt x="153" y="395"/>
                    </a:cubicBezTo>
                    <a:close/>
                    <a:moveTo>
                      <a:pt x="342" y="393"/>
                    </a:moveTo>
                    <a:cubicBezTo>
                      <a:pt x="330" y="475"/>
                      <a:pt x="254" y="531"/>
                      <a:pt x="173" y="520"/>
                    </a:cubicBezTo>
                    <a:cubicBezTo>
                      <a:pt x="173" y="520"/>
                      <a:pt x="173" y="520"/>
                      <a:pt x="173" y="520"/>
                    </a:cubicBezTo>
                    <a:cubicBezTo>
                      <a:pt x="111" y="511"/>
                      <a:pt x="68" y="454"/>
                      <a:pt x="77" y="392"/>
                    </a:cubicBezTo>
                    <a:cubicBezTo>
                      <a:pt x="82" y="359"/>
                      <a:pt x="106" y="332"/>
                      <a:pt x="138" y="323"/>
                    </a:cubicBezTo>
                    <a:cubicBezTo>
                      <a:pt x="112" y="334"/>
                      <a:pt x="93" y="358"/>
                      <a:pt x="89" y="385"/>
                    </a:cubicBezTo>
                    <a:cubicBezTo>
                      <a:pt x="82" y="435"/>
                      <a:pt x="117" y="482"/>
                      <a:pt x="167" y="489"/>
                    </a:cubicBezTo>
                    <a:cubicBezTo>
                      <a:pt x="225" y="497"/>
                      <a:pt x="278" y="457"/>
                      <a:pt x="287" y="399"/>
                    </a:cubicBezTo>
                    <a:cubicBezTo>
                      <a:pt x="287" y="399"/>
                      <a:pt x="287" y="399"/>
                      <a:pt x="287" y="399"/>
                    </a:cubicBezTo>
                    <a:cubicBezTo>
                      <a:pt x="289" y="381"/>
                      <a:pt x="288" y="363"/>
                      <a:pt x="283" y="346"/>
                    </a:cubicBezTo>
                    <a:cubicBezTo>
                      <a:pt x="343" y="358"/>
                      <a:pt x="343" y="358"/>
                      <a:pt x="343" y="358"/>
                    </a:cubicBezTo>
                    <a:cubicBezTo>
                      <a:pt x="344" y="370"/>
                      <a:pt x="343" y="382"/>
                      <a:pt x="342" y="393"/>
                    </a:cubicBezTo>
                    <a:close/>
                    <a:moveTo>
                      <a:pt x="359" y="507"/>
                    </a:moveTo>
                    <a:cubicBezTo>
                      <a:pt x="384" y="477"/>
                      <a:pt x="399" y="441"/>
                      <a:pt x="405" y="402"/>
                    </a:cubicBezTo>
                    <a:cubicBezTo>
                      <a:pt x="414" y="336"/>
                      <a:pt x="397" y="268"/>
                      <a:pt x="357" y="213"/>
                    </a:cubicBezTo>
                    <a:cubicBezTo>
                      <a:pt x="524" y="250"/>
                      <a:pt x="524" y="250"/>
                      <a:pt x="524" y="250"/>
                    </a:cubicBezTo>
                    <a:cubicBezTo>
                      <a:pt x="524" y="384"/>
                      <a:pt x="524" y="384"/>
                      <a:pt x="524" y="384"/>
                    </a:cubicBezTo>
                    <a:cubicBezTo>
                      <a:pt x="524" y="402"/>
                      <a:pt x="538" y="416"/>
                      <a:pt x="556" y="416"/>
                    </a:cubicBezTo>
                    <a:cubicBezTo>
                      <a:pt x="683" y="416"/>
                      <a:pt x="683" y="416"/>
                      <a:pt x="683" y="416"/>
                    </a:cubicBezTo>
                    <a:cubicBezTo>
                      <a:pt x="621" y="483"/>
                      <a:pt x="621" y="483"/>
                      <a:pt x="621" y="483"/>
                    </a:cubicBezTo>
                    <a:lnTo>
                      <a:pt x="359" y="507"/>
                    </a:lnTo>
                    <a:close/>
                    <a:moveTo>
                      <a:pt x="844" y="531"/>
                    </a:moveTo>
                    <a:cubicBezTo>
                      <a:pt x="588" y="787"/>
                      <a:pt x="588" y="787"/>
                      <a:pt x="588" y="787"/>
                    </a:cubicBezTo>
                    <a:cubicBezTo>
                      <a:pt x="588" y="736"/>
                      <a:pt x="588" y="736"/>
                      <a:pt x="588" y="736"/>
                    </a:cubicBezTo>
                    <a:cubicBezTo>
                      <a:pt x="588" y="718"/>
                      <a:pt x="574" y="704"/>
                      <a:pt x="556" y="704"/>
                    </a:cubicBezTo>
                    <a:cubicBezTo>
                      <a:pt x="502" y="704"/>
                      <a:pt x="502" y="704"/>
                      <a:pt x="502" y="704"/>
                    </a:cubicBezTo>
                    <a:cubicBezTo>
                      <a:pt x="651" y="544"/>
                      <a:pt x="651" y="544"/>
                      <a:pt x="651" y="544"/>
                    </a:cubicBezTo>
                    <a:cubicBezTo>
                      <a:pt x="655" y="544"/>
                      <a:pt x="655" y="544"/>
                      <a:pt x="655" y="544"/>
                    </a:cubicBezTo>
                    <a:cubicBezTo>
                      <a:pt x="655" y="540"/>
                      <a:pt x="655" y="540"/>
                      <a:pt x="655" y="540"/>
                    </a:cubicBezTo>
                    <a:cubicBezTo>
                      <a:pt x="844" y="337"/>
                      <a:pt x="844" y="337"/>
                      <a:pt x="844" y="337"/>
                    </a:cubicBezTo>
                    <a:lnTo>
                      <a:pt x="844" y="531"/>
                    </a:lnTo>
                    <a:close/>
                    <a:moveTo>
                      <a:pt x="844" y="243"/>
                    </a:moveTo>
                    <a:cubicBezTo>
                      <a:pt x="735" y="352"/>
                      <a:pt x="735" y="352"/>
                      <a:pt x="735" y="352"/>
                    </a:cubicBezTo>
                    <a:cubicBezTo>
                      <a:pt x="588" y="352"/>
                      <a:pt x="588" y="352"/>
                      <a:pt x="588" y="352"/>
                    </a:cubicBezTo>
                    <a:cubicBezTo>
                      <a:pt x="588" y="64"/>
                      <a:pt x="588" y="64"/>
                      <a:pt x="588" y="64"/>
                    </a:cubicBezTo>
                    <a:cubicBezTo>
                      <a:pt x="735" y="64"/>
                      <a:pt x="735" y="64"/>
                      <a:pt x="735" y="64"/>
                    </a:cubicBezTo>
                    <a:cubicBezTo>
                      <a:pt x="844" y="173"/>
                      <a:pt x="844" y="173"/>
                      <a:pt x="844" y="173"/>
                    </a:cubicBezTo>
                    <a:lnTo>
                      <a:pt x="844" y="243"/>
                    </a:lnTo>
                    <a:close/>
                    <a:moveTo>
                      <a:pt x="1068" y="256"/>
                    </a:moveTo>
                    <a:cubicBezTo>
                      <a:pt x="1068" y="512"/>
                      <a:pt x="1068" y="512"/>
                      <a:pt x="1068" y="512"/>
                    </a:cubicBezTo>
                    <a:cubicBezTo>
                      <a:pt x="908" y="512"/>
                      <a:pt x="908" y="512"/>
                      <a:pt x="908" y="512"/>
                    </a:cubicBezTo>
                    <a:cubicBezTo>
                      <a:pt x="908" y="192"/>
                      <a:pt x="908" y="192"/>
                      <a:pt x="908" y="192"/>
                    </a:cubicBezTo>
                    <a:cubicBezTo>
                      <a:pt x="1068" y="192"/>
                      <a:pt x="1068" y="192"/>
                      <a:pt x="1068" y="192"/>
                    </a:cubicBezTo>
                    <a:lnTo>
                      <a:pt x="1068" y="256"/>
                    </a:lnTo>
                    <a:close/>
                    <a:moveTo>
                      <a:pt x="1132" y="173"/>
                    </a:moveTo>
                    <a:cubicBezTo>
                      <a:pt x="1241" y="64"/>
                      <a:pt x="1241" y="64"/>
                      <a:pt x="1241" y="64"/>
                    </a:cubicBezTo>
                    <a:cubicBezTo>
                      <a:pt x="1388" y="64"/>
                      <a:pt x="1388" y="64"/>
                      <a:pt x="1388" y="64"/>
                    </a:cubicBezTo>
                    <a:cubicBezTo>
                      <a:pt x="1388" y="352"/>
                      <a:pt x="1388" y="352"/>
                      <a:pt x="1388" y="352"/>
                    </a:cubicBezTo>
                    <a:cubicBezTo>
                      <a:pt x="1241" y="352"/>
                      <a:pt x="1241" y="352"/>
                      <a:pt x="1241" y="352"/>
                    </a:cubicBezTo>
                    <a:cubicBezTo>
                      <a:pt x="1132" y="243"/>
                      <a:pt x="1132" y="243"/>
                      <a:pt x="1132" y="243"/>
                    </a:cubicBezTo>
                    <a:lnTo>
                      <a:pt x="1132" y="173"/>
                    </a:lnTo>
                    <a:close/>
                    <a:moveTo>
                      <a:pt x="1474" y="704"/>
                    </a:moveTo>
                    <a:cubicBezTo>
                      <a:pt x="1420" y="704"/>
                      <a:pt x="1420" y="704"/>
                      <a:pt x="1420" y="704"/>
                    </a:cubicBezTo>
                    <a:cubicBezTo>
                      <a:pt x="1402" y="704"/>
                      <a:pt x="1388" y="718"/>
                      <a:pt x="1388" y="736"/>
                    </a:cubicBezTo>
                    <a:cubicBezTo>
                      <a:pt x="1388" y="787"/>
                      <a:pt x="1388" y="787"/>
                      <a:pt x="1388" y="787"/>
                    </a:cubicBezTo>
                    <a:cubicBezTo>
                      <a:pt x="1132" y="531"/>
                      <a:pt x="1132" y="531"/>
                      <a:pt x="1132" y="531"/>
                    </a:cubicBezTo>
                    <a:cubicBezTo>
                      <a:pt x="1132" y="337"/>
                      <a:pt x="1132" y="337"/>
                      <a:pt x="1132" y="337"/>
                    </a:cubicBezTo>
                    <a:cubicBezTo>
                      <a:pt x="1322" y="541"/>
                      <a:pt x="1322" y="541"/>
                      <a:pt x="1322" y="541"/>
                    </a:cubicBezTo>
                    <a:cubicBezTo>
                      <a:pt x="1322" y="544"/>
                      <a:pt x="1322" y="544"/>
                      <a:pt x="1322" y="544"/>
                    </a:cubicBezTo>
                    <a:cubicBezTo>
                      <a:pt x="1325" y="544"/>
                      <a:pt x="1325" y="544"/>
                      <a:pt x="1325" y="544"/>
                    </a:cubicBezTo>
                    <a:lnTo>
                      <a:pt x="1474" y="704"/>
                    </a:lnTo>
                    <a:close/>
                    <a:moveTo>
                      <a:pt x="1768" y="512"/>
                    </a:moveTo>
                    <a:cubicBezTo>
                      <a:pt x="1355" y="482"/>
                      <a:pt x="1355" y="482"/>
                      <a:pt x="1355" y="482"/>
                    </a:cubicBezTo>
                    <a:cubicBezTo>
                      <a:pt x="1293" y="416"/>
                      <a:pt x="1293" y="416"/>
                      <a:pt x="1293" y="416"/>
                    </a:cubicBezTo>
                    <a:cubicBezTo>
                      <a:pt x="1420" y="416"/>
                      <a:pt x="1420" y="416"/>
                      <a:pt x="1420" y="416"/>
                    </a:cubicBezTo>
                    <a:cubicBezTo>
                      <a:pt x="1438" y="416"/>
                      <a:pt x="1452" y="402"/>
                      <a:pt x="1452" y="384"/>
                    </a:cubicBezTo>
                    <a:cubicBezTo>
                      <a:pt x="1452" y="251"/>
                      <a:pt x="1452" y="251"/>
                      <a:pt x="1452" y="251"/>
                    </a:cubicBezTo>
                    <a:cubicBezTo>
                      <a:pt x="1770" y="193"/>
                      <a:pt x="1770" y="193"/>
                      <a:pt x="1770" y="193"/>
                    </a:cubicBezTo>
                    <a:cubicBezTo>
                      <a:pt x="1792" y="201"/>
                      <a:pt x="1868" y="237"/>
                      <a:pt x="1868" y="352"/>
                    </a:cubicBezTo>
                    <a:cubicBezTo>
                      <a:pt x="1868" y="470"/>
                      <a:pt x="1788" y="505"/>
                      <a:pt x="1768" y="5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52" name="Freeform 29">
                <a:extLst>
                  <a:ext uri="{FF2B5EF4-FFF2-40B4-BE49-F238E27FC236}">
                    <a16:creationId xmlns:a16="http://schemas.microsoft.com/office/drawing/2014/main" id="{66E4EA74-C256-4475-B633-F8E1B1C84B6B}"/>
                  </a:ext>
                </a:extLst>
              </p:cNvPr>
              <p:cNvSpPr>
                <a:spLocks noEditPoints="1"/>
              </p:cNvSpPr>
              <p:nvPr/>
            </p:nvSpPr>
            <p:spPr bwMode="auto">
              <a:xfrm>
                <a:off x="4930" y="960"/>
                <a:ext cx="225" cy="143"/>
              </a:xfrm>
              <a:custGeom>
                <a:avLst/>
                <a:gdLst>
                  <a:gd name="T0" fmla="*/ 26 w 1416"/>
                  <a:gd name="T1" fmla="*/ 287 h 903"/>
                  <a:gd name="T2" fmla="*/ 292 w 1416"/>
                  <a:gd name="T3" fmla="*/ 673 h 903"/>
                  <a:gd name="T4" fmla="*/ 708 w 1416"/>
                  <a:gd name="T5" fmla="*/ 865 h 903"/>
                  <a:gd name="T6" fmla="*/ 356 w 1416"/>
                  <a:gd name="T7" fmla="*/ 666 h 903"/>
                  <a:gd name="T8" fmla="*/ 698 w 1416"/>
                  <a:gd name="T9" fmla="*/ 511 h 903"/>
                  <a:gd name="T10" fmla="*/ 868 w 1416"/>
                  <a:gd name="T11" fmla="*/ 461 h 903"/>
                  <a:gd name="T12" fmla="*/ 805 w 1416"/>
                  <a:gd name="T13" fmla="*/ 571 h 903"/>
                  <a:gd name="T14" fmla="*/ 803 w 1416"/>
                  <a:gd name="T15" fmla="*/ 903 h 903"/>
                  <a:gd name="T16" fmla="*/ 868 w 1416"/>
                  <a:gd name="T17" fmla="*/ 667 h 903"/>
                  <a:gd name="T18" fmla="*/ 932 w 1416"/>
                  <a:gd name="T19" fmla="*/ 897 h 903"/>
                  <a:gd name="T20" fmla="*/ 948 w 1416"/>
                  <a:gd name="T21" fmla="*/ 660 h 903"/>
                  <a:gd name="T22" fmla="*/ 1059 w 1416"/>
                  <a:gd name="T23" fmla="*/ 891 h 903"/>
                  <a:gd name="T24" fmla="*/ 932 w 1416"/>
                  <a:gd name="T25" fmla="*/ 487 h 903"/>
                  <a:gd name="T26" fmla="*/ 1060 w 1416"/>
                  <a:gd name="T27" fmla="*/ 397 h 903"/>
                  <a:gd name="T28" fmla="*/ 1039 w 1416"/>
                  <a:gd name="T29" fmla="*/ 717 h 903"/>
                  <a:gd name="T30" fmla="*/ 1121 w 1416"/>
                  <a:gd name="T31" fmla="*/ 719 h 903"/>
                  <a:gd name="T32" fmla="*/ 1124 w 1416"/>
                  <a:gd name="T33" fmla="*/ 376 h 903"/>
                  <a:gd name="T34" fmla="*/ 1411 w 1416"/>
                  <a:gd name="T35" fmla="*/ 247 h 903"/>
                  <a:gd name="T36" fmla="*/ 718 w 1416"/>
                  <a:gd name="T37" fmla="*/ 3 h 903"/>
                  <a:gd name="T38" fmla="*/ 26 w 1416"/>
                  <a:gd name="T39" fmla="*/ 227 h 903"/>
                  <a:gd name="T40" fmla="*/ 26 w 1416"/>
                  <a:gd name="T41" fmla="*/ 287 h 903"/>
                  <a:gd name="T42" fmla="*/ 868 w 1416"/>
                  <a:gd name="T43" fmla="*/ 577 h 903"/>
                  <a:gd name="T44" fmla="*/ 932 w 1416"/>
                  <a:gd name="T45" fmla="*/ 577 h 903"/>
                  <a:gd name="T46" fmla="*/ 708 w 1416"/>
                  <a:gd name="T47" fmla="*/ 67 h 903"/>
                  <a:gd name="T48" fmla="*/ 930 w 1416"/>
                  <a:gd name="T49" fmla="*/ 373 h 903"/>
                  <a:gd name="T50" fmla="*/ 799 w 1416"/>
                  <a:gd name="T51" fmla="*/ 287 h 903"/>
                  <a:gd name="T52" fmla="*/ 708 w 1416"/>
                  <a:gd name="T53" fmla="*/ 161 h 903"/>
                  <a:gd name="T54" fmla="*/ 708 w 1416"/>
                  <a:gd name="T55" fmla="*/ 353 h 903"/>
                  <a:gd name="T56" fmla="*/ 858 w 1416"/>
                  <a:gd name="T57" fmla="*/ 397 h 903"/>
                  <a:gd name="T58" fmla="*/ 137 w 1416"/>
                  <a:gd name="T59" fmla="*/ 257 h 903"/>
                  <a:gd name="T60" fmla="*/ 740 w 1416"/>
                  <a:gd name="T61" fmla="*/ 257 h 903"/>
                  <a:gd name="T62" fmla="*/ 676 w 1416"/>
                  <a:gd name="T63" fmla="*/ 257 h 903"/>
                  <a:gd name="T64" fmla="*/ 740 w 1416"/>
                  <a:gd name="T65" fmla="*/ 257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6" h="903">
                    <a:moveTo>
                      <a:pt x="26" y="287"/>
                    </a:moveTo>
                    <a:cubicBezTo>
                      <a:pt x="26" y="287"/>
                      <a:pt x="26" y="287"/>
                      <a:pt x="26" y="287"/>
                    </a:cubicBezTo>
                    <a:cubicBezTo>
                      <a:pt x="292" y="376"/>
                      <a:pt x="292" y="376"/>
                      <a:pt x="292" y="376"/>
                    </a:cubicBezTo>
                    <a:cubicBezTo>
                      <a:pt x="292" y="673"/>
                      <a:pt x="292" y="673"/>
                      <a:pt x="292" y="673"/>
                    </a:cubicBezTo>
                    <a:cubicBezTo>
                      <a:pt x="292" y="677"/>
                      <a:pt x="293" y="681"/>
                      <a:pt x="294" y="685"/>
                    </a:cubicBezTo>
                    <a:cubicBezTo>
                      <a:pt x="297" y="692"/>
                      <a:pt x="370" y="865"/>
                      <a:pt x="708" y="865"/>
                    </a:cubicBezTo>
                    <a:cubicBezTo>
                      <a:pt x="708" y="801"/>
                      <a:pt x="708" y="801"/>
                      <a:pt x="708" y="801"/>
                    </a:cubicBezTo>
                    <a:cubicBezTo>
                      <a:pt x="444" y="801"/>
                      <a:pt x="369" y="690"/>
                      <a:pt x="356" y="666"/>
                    </a:cubicBezTo>
                    <a:cubicBezTo>
                      <a:pt x="356" y="397"/>
                      <a:pt x="356" y="397"/>
                      <a:pt x="356" y="397"/>
                    </a:cubicBezTo>
                    <a:cubicBezTo>
                      <a:pt x="698" y="511"/>
                      <a:pt x="698" y="511"/>
                      <a:pt x="698" y="511"/>
                    </a:cubicBezTo>
                    <a:cubicBezTo>
                      <a:pt x="704" y="514"/>
                      <a:pt x="712" y="514"/>
                      <a:pt x="718" y="511"/>
                    </a:cubicBezTo>
                    <a:cubicBezTo>
                      <a:pt x="868" y="461"/>
                      <a:pt x="868" y="461"/>
                      <a:pt x="868" y="461"/>
                    </a:cubicBezTo>
                    <a:cubicBezTo>
                      <a:pt x="868" y="487"/>
                      <a:pt x="868" y="487"/>
                      <a:pt x="868" y="487"/>
                    </a:cubicBezTo>
                    <a:cubicBezTo>
                      <a:pt x="832" y="500"/>
                      <a:pt x="807" y="533"/>
                      <a:pt x="805" y="571"/>
                    </a:cubicBezTo>
                    <a:cubicBezTo>
                      <a:pt x="741" y="891"/>
                      <a:pt x="741" y="891"/>
                      <a:pt x="741" y="891"/>
                    </a:cubicBezTo>
                    <a:cubicBezTo>
                      <a:pt x="803" y="903"/>
                      <a:pt x="803" y="903"/>
                      <a:pt x="803" y="903"/>
                    </a:cubicBezTo>
                    <a:cubicBezTo>
                      <a:pt x="852" y="660"/>
                      <a:pt x="852" y="660"/>
                      <a:pt x="852" y="660"/>
                    </a:cubicBezTo>
                    <a:cubicBezTo>
                      <a:pt x="857" y="663"/>
                      <a:pt x="862" y="665"/>
                      <a:pt x="868" y="667"/>
                    </a:cubicBezTo>
                    <a:cubicBezTo>
                      <a:pt x="868" y="897"/>
                      <a:pt x="868" y="897"/>
                      <a:pt x="868" y="897"/>
                    </a:cubicBezTo>
                    <a:cubicBezTo>
                      <a:pt x="932" y="897"/>
                      <a:pt x="932" y="897"/>
                      <a:pt x="932" y="897"/>
                    </a:cubicBezTo>
                    <a:cubicBezTo>
                      <a:pt x="932" y="667"/>
                      <a:pt x="932" y="667"/>
                      <a:pt x="932" y="667"/>
                    </a:cubicBezTo>
                    <a:cubicBezTo>
                      <a:pt x="938" y="665"/>
                      <a:pt x="943" y="663"/>
                      <a:pt x="948" y="660"/>
                    </a:cubicBezTo>
                    <a:cubicBezTo>
                      <a:pt x="997" y="903"/>
                      <a:pt x="997" y="903"/>
                      <a:pt x="997" y="903"/>
                    </a:cubicBezTo>
                    <a:cubicBezTo>
                      <a:pt x="1059" y="891"/>
                      <a:pt x="1059" y="891"/>
                      <a:pt x="1059" y="891"/>
                    </a:cubicBezTo>
                    <a:cubicBezTo>
                      <a:pt x="995" y="571"/>
                      <a:pt x="995" y="571"/>
                      <a:pt x="995" y="571"/>
                    </a:cubicBezTo>
                    <a:cubicBezTo>
                      <a:pt x="993" y="533"/>
                      <a:pt x="968" y="500"/>
                      <a:pt x="932" y="487"/>
                    </a:cubicBezTo>
                    <a:cubicBezTo>
                      <a:pt x="932" y="440"/>
                      <a:pt x="932" y="440"/>
                      <a:pt x="932" y="440"/>
                    </a:cubicBezTo>
                    <a:cubicBezTo>
                      <a:pt x="1060" y="397"/>
                      <a:pt x="1060" y="397"/>
                      <a:pt x="1060" y="397"/>
                    </a:cubicBezTo>
                    <a:cubicBezTo>
                      <a:pt x="1060" y="695"/>
                      <a:pt x="1060" y="695"/>
                      <a:pt x="1060" y="695"/>
                    </a:cubicBezTo>
                    <a:cubicBezTo>
                      <a:pt x="1054" y="703"/>
                      <a:pt x="1047" y="711"/>
                      <a:pt x="1039" y="717"/>
                    </a:cubicBezTo>
                    <a:cubicBezTo>
                      <a:pt x="1081" y="766"/>
                      <a:pt x="1081" y="766"/>
                      <a:pt x="1081" y="766"/>
                    </a:cubicBezTo>
                    <a:cubicBezTo>
                      <a:pt x="1097" y="753"/>
                      <a:pt x="1111" y="737"/>
                      <a:pt x="1121" y="719"/>
                    </a:cubicBezTo>
                    <a:cubicBezTo>
                      <a:pt x="1123" y="715"/>
                      <a:pt x="1124" y="710"/>
                      <a:pt x="1124" y="705"/>
                    </a:cubicBezTo>
                    <a:cubicBezTo>
                      <a:pt x="1124" y="376"/>
                      <a:pt x="1124" y="376"/>
                      <a:pt x="1124" y="376"/>
                    </a:cubicBezTo>
                    <a:cubicBezTo>
                      <a:pt x="1390" y="287"/>
                      <a:pt x="1390" y="287"/>
                      <a:pt x="1390" y="287"/>
                    </a:cubicBezTo>
                    <a:cubicBezTo>
                      <a:pt x="1407" y="282"/>
                      <a:pt x="1416" y="264"/>
                      <a:pt x="1411" y="247"/>
                    </a:cubicBezTo>
                    <a:cubicBezTo>
                      <a:pt x="1407" y="237"/>
                      <a:pt x="1400" y="230"/>
                      <a:pt x="1390" y="227"/>
                    </a:cubicBezTo>
                    <a:cubicBezTo>
                      <a:pt x="718" y="3"/>
                      <a:pt x="718" y="3"/>
                      <a:pt x="718" y="3"/>
                    </a:cubicBezTo>
                    <a:cubicBezTo>
                      <a:pt x="712" y="0"/>
                      <a:pt x="704" y="0"/>
                      <a:pt x="698" y="3"/>
                    </a:cubicBezTo>
                    <a:cubicBezTo>
                      <a:pt x="26" y="227"/>
                      <a:pt x="26" y="227"/>
                      <a:pt x="26" y="227"/>
                    </a:cubicBezTo>
                    <a:cubicBezTo>
                      <a:pt x="9" y="232"/>
                      <a:pt x="0" y="250"/>
                      <a:pt x="5" y="267"/>
                    </a:cubicBezTo>
                    <a:cubicBezTo>
                      <a:pt x="9" y="277"/>
                      <a:pt x="16" y="284"/>
                      <a:pt x="26" y="287"/>
                    </a:cubicBezTo>
                    <a:close/>
                    <a:moveTo>
                      <a:pt x="900" y="609"/>
                    </a:moveTo>
                    <a:cubicBezTo>
                      <a:pt x="882" y="609"/>
                      <a:pt x="868" y="595"/>
                      <a:pt x="868" y="577"/>
                    </a:cubicBezTo>
                    <a:cubicBezTo>
                      <a:pt x="868" y="559"/>
                      <a:pt x="882" y="545"/>
                      <a:pt x="900" y="545"/>
                    </a:cubicBezTo>
                    <a:cubicBezTo>
                      <a:pt x="918" y="545"/>
                      <a:pt x="932" y="559"/>
                      <a:pt x="932" y="577"/>
                    </a:cubicBezTo>
                    <a:cubicBezTo>
                      <a:pt x="932" y="595"/>
                      <a:pt x="918" y="609"/>
                      <a:pt x="900" y="609"/>
                    </a:cubicBezTo>
                    <a:close/>
                    <a:moveTo>
                      <a:pt x="708" y="67"/>
                    </a:moveTo>
                    <a:cubicBezTo>
                      <a:pt x="1279" y="257"/>
                      <a:pt x="1279" y="257"/>
                      <a:pt x="1279" y="257"/>
                    </a:cubicBezTo>
                    <a:cubicBezTo>
                      <a:pt x="930" y="373"/>
                      <a:pt x="930" y="373"/>
                      <a:pt x="930" y="373"/>
                    </a:cubicBezTo>
                    <a:cubicBezTo>
                      <a:pt x="927" y="367"/>
                      <a:pt x="922" y="361"/>
                      <a:pt x="916" y="358"/>
                    </a:cubicBezTo>
                    <a:cubicBezTo>
                      <a:pt x="799" y="287"/>
                      <a:pt x="799" y="287"/>
                      <a:pt x="799" y="287"/>
                    </a:cubicBezTo>
                    <a:cubicBezTo>
                      <a:pt x="802" y="277"/>
                      <a:pt x="804" y="267"/>
                      <a:pt x="804" y="257"/>
                    </a:cubicBezTo>
                    <a:cubicBezTo>
                      <a:pt x="804" y="204"/>
                      <a:pt x="761" y="161"/>
                      <a:pt x="708" y="161"/>
                    </a:cubicBezTo>
                    <a:cubicBezTo>
                      <a:pt x="655" y="161"/>
                      <a:pt x="612" y="204"/>
                      <a:pt x="612" y="257"/>
                    </a:cubicBezTo>
                    <a:cubicBezTo>
                      <a:pt x="612" y="310"/>
                      <a:pt x="655" y="353"/>
                      <a:pt x="708" y="353"/>
                    </a:cubicBezTo>
                    <a:cubicBezTo>
                      <a:pt x="726" y="353"/>
                      <a:pt x="744" y="348"/>
                      <a:pt x="759" y="338"/>
                    </a:cubicBezTo>
                    <a:cubicBezTo>
                      <a:pt x="858" y="397"/>
                      <a:pt x="858" y="397"/>
                      <a:pt x="858" y="397"/>
                    </a:cubicBezTo>
                    <a:cubicBezTo>
                      <a:pt x="708" y="447"/>
                      <a:pt x="708" y="447"/>
                      <a:pt x="708" y="447"/>
                    </a:cubicBezTo>
                    <a:cubicBezTo>
                      <a:pt x="137" y="257"/>
                      <a:pt x="137" y="257"/>
                      <a:pt x="137" y="257"/>
                    </a:cubicBezTo>
                    <a:lnTo>
                      <a:pt x="708" y="67"/>
                    </a:lnTo>
                    <a:close/>
                    <a:moveTo>
                      <a:pt x="740" y="257"/>
                    </a:moveTo>
                    <a:cubicBezTo>
                      <a:pt x="740" y="275"/>
                      <a:pt x="726" y="289"/>
                      <a:pt x="708" y="289"/>
                    </a:cubicBezTo>
                    <a:cubicBezTo>
                      <a:pt x="690" y="289"/>
                      <a:pt x="676" y="275"/>
                      <a:pt x="676" y="257"/>
                    </a:cubicBezTo>
                    <a:cubicBezTo>
                      <a:pt x="676" y="239"/>
                      <a:pt x="690" y="225"/>
                      <a:pt x="708" y="225"/>
                    </a:cubicBezTo>
                    <a:cubicBezTo>
                      <a:pt x="726" y="225"/>
                      <a:pt x="740" y="239"/>
                      <a:pt x="740"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sp>
        <p:nvSpPr>
          <p:cNvPr id="53" name="Freeform 47">
            <a:extLst>
              <a:ext uri="{FF2B5EF4-FFF2-40B4-BE49-F238E27FC236}">
                <a16:creationId xmlns:a16="http://schemas.microsoft.com/office/drawing/2014/main" id="{F749D845-638D-429D-92D6-6E2C8037B981}"/>
              </a:ext>
            </a:extLst>
          </p:cNvPr>
          <p:cNvSpPr>
            <a:spLocks noEditPoints="1"/>
          </p:cNvSpPr>
          <p:nvPr/>
        </p:nvSpPr>
        <p:spPr bwMode="auto">
          <a:xfrm flipH="1">
            <a:off x="7167802" y="4369664"/>
            <a:ext cx="120847" cy="136587"/>
          </a:xfrm>
          <a:custGeom>
            <a:avLst/>
            <a:gdLst>
              <a:gd name="T0" fmla="*/ 114 w 228"/>
              <a:gd name="T1" fmla="*/ 227 h 227"/>
              <a:gd name="T2" fmla="*/ 0 w 228"/>
              <a:gd name="T3" fmla="*/ 113 h 227"/>
              <a:gd name="T4" fmla="*/ 114 w 228"/>
              <a:gd name="T5" fmla="*/ 0 h 227"/>
              <a:gd name="T6" fmla="*/ 228 w 228"/>
              <a:gd name="T7" fmla="*/ 113 h 227"/>
              <a:gd name="T8" fmla="*/ 114 w 228"/>
              <a:gd name="T9" fmla="*/ 227 h 227"/>
              <a:gd name="T10" fmla="*/ 114 w 228"/>
              <a:gd name="T11" fmla="*/ 36 h 227"/>
              <a:gd name="T12" fmla="*/ 36 w 228"/>
              <a:gd name="T13" fmla="*/ 113 h 227"/>
              <a:gd name="T14" fmla="*/ 114 w 228"/>
              <a:gd name="T15" fmla="*/ 191 h 227"/>
              <a:gd name="T16" fmla="*/ 192 w 228"/>
              <a:gd name="T17" fmla="*/ 113 h 227"/>
              <a:gd name="T18" fmla="*/ 114 w 228"/>
              <a:gd name="T19" fmla="*/ 3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7">
                <a:moveTo>
                  <a:pt x="114" y="227"/>
                </a:moveTo>
                <a:cubicBezTo>
                  <a:pt x="51" y="227"/>
                  <a:pt x="0" y="176"/>
                  <a:pt x="0" y="113"/>
                </a:cubicBezTo>
                <a:cubicBezTo>
                  <a:pt x="0" y="51"/>
                  <a:pt x="51" y="0"/>
                  <a:pt x="114" y="0"/>
                </a:cubicBezTo>
                <a:cubicBezTo>
                  <a:pt x="177" y="0"/>
                  <a:pt x="228" y="51"/>
                  <a:pt x="228" y="113"/>
                </a:cubicBezTo>
                <a:cubicBezTo>
                  <a:pt x="228" y="176"/>
                  <a:pt x="177" y="227"/>
                  <a:pt x="114" y="227"/>
                </a:cubicBezTo>
                <a:close/>
                <a:moveTo>
                  <a:pt x="114" y="36"/>
                </a:moveTo>
                <a:cubicBezTo>
                  <a:pt x="71" y="36"/>
                  <a:pt x="36" y="71"/>
                  <a:pt x="36" y="113"/>
                </a:cubicBezTo>
                <a:cubicBezTo>
                  <a:pt x="36" y="156"/>
                  <a:pt x="71" y="191"/>
                  <a:pt x="114" y="191"/>
                </a:cubicBezTo>
                <a:cubicBezTo>
                  <a:pt x="157" y="191"/>
                  <a:pt x="192" y="156"/>
                  <a:pt x="192" y="113"/>
                </a:cubicBezTo>
                <a:cubicBezTo>
                  <a:pt x="192" y="71"/>
                  <a:pt x="157" y="36"/>
                  <a:pt x="114"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nvGrpSpPr>
          <p:cNvPr id="54" name="Group 53">
            <a:extLst>
              <a:ext uri="{FF2B5EF4-FFF2-40B4-BE49-F238E27FC236}">
                <a16:creationId xmlns:a16="http://schemas.microsoft.com/office/drawing/2014/main" id="{BE5492C6-183C-4564-90D6-64FE6B0E8200}"/>
              </a:ext>
            </a:extLst>
          </p:cNvPr>
          <p:cNvGrpSpPr/>
          <p:nvPr/>
        </p:nvGrpSpPr>
        <p:grpSpPr>
          <a:xfrm>
            <a:off x="6820047" y="3565238"/>
            <a:ext cx="3529654" cy="1141699"/>
            <a:chOff x="7178191" y="3835805"/>
            <a:chExt cx="4590337" cy="1313684"/>
          </a:xfrm>
        </p:grpSpPr>
        <p:sp>
          <p:nvSpPr>
            <p:cNvPr id="55" name="Freeform 48">
              <a:extLst>
                <a:ext uri="{FF2B5EF4-FFF2-40B4-BE49-F238E27FC236}">
                  <a16:creationId xmlns:a16="http://schemas.microsoft.com/office/drawing/2014/main" id="{842F0850-69B9-4C26-843F-F9C18106C18A}"/>
                </a:ext>
              </a:extLst>
            </p:cNvPr>
            <p:cNvSpPr>
              <a:spLocks/>
            </p:cNvSpPr>
            <p:nvPr/>
          </p:nvSpPr>
          <p:spPr bwMode="auto">
            <a:xfrm flipH="1">
              <a:off x="7592528" y="4770076"/>
              <a:ext cx="4176000" cy="25400"/>
            </a:xfrm>
            <a:custGeom>
              <a:avLst/>
              <a:gdLst>
                <a:gd name="T0" fmla="*/ 19 w 4649"/>
                <a:gd name="T1" fmla="*/ 0 h 36"/>
                <a:gd name="T2" fmla="*/ 4629 w 4649"/>
                <a:gd name="T3" fmla="*/ 0 h 36"/>
                <a:gd name="T4" fmla="*/ 4648 w 4649"/>
                <a:gd name="T5" fmla="*/ 16 h 36"/>
                <a:gd name="T6" fmla="*/ 4630 w 4649"/>
                <a:gd name="T7" fmla="*/ 36 h 36"/>
                <a:gd name="T8" fmla="*/ 19 w 4649"/>
                <a:gd name="T9" fmla="*/ 36 h 36"/>
                <a:gd name="T10" fmla="*/ 1 w 4649"/>
                <a:gd name="T11" fmla="*/ 20 h 36"/>
                <a:gd name="T12" fmla="*/ 19 w 46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649" h="36">
                  <a:moveTo>
                    <a:pt x="19" y="0"/>
                  </a:moveTo>
                  <a:cubicBezTo>
                    <a:pt x="4629" y="0"/>
                    <a:pt x="4629" y="0"/>
                    <a:pt x="4629" y="0"/>
                  </a:cubicBezTo>
                  <a:cubicBezTo>
                    <a:pt x="4639" y="0"/>
                    <a:pt x="4647" y="7"/>
                    <a:pt x="4648" y="16"/>
                  </a:cubicBezTo>
                  <a:cubicBezTo>
                    <a:pt x="4649" y="27"/>
                    <a:pt x="4641" y="36"/>
                    <a:pt x="4630" y="36"/>
                  </a:cubicBezTo>
                  <a:cubicBezTo>
                    <a:pt x="19" y="36"/>
                    <a:pt x="19" y="36"/>
                    <a:pt x="19" y="36"/>
                  </a:cubicBezTo>
                  <a:cubicBezTo>
                    <a:pt x="10" y="36"/>
                    <a:pt x="1" y="29"/>
                    <a:pt x="1" y="20"/>
                  </a:cubicBezTo>
                  <a:cubicBezTo>
                    <a:pt x="0" y="9"/>
                    <a:pt x="8" y="0"/>
                    <a:pt x="19" y="0"/>
                  </a:cubicBezTo>
                  <a:close/>
                </a:path>
              </a:pathLst>
            </a:custGeom>
            <a:solidFill>
              <a:srgbClr val="284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56" name="Oval 46">
              <a:extLst>
                <a:ext uri="{FF2B5EF4-FFF2-40B4-BE49-F238E27FC236}">
                  <a16:creationId xmlns:a16="http://schemas.microsoft.com/office/drawing/2014/main" id="{FCD07C01-C3F6-4652-B1C9-AA48BE813F24}"/>
                </a:ext>
              </a:extLst>
            </p:cNvPr>
            <p:cNvSpPr>
              <a:spLocks noChangeArrowheads="1"/>
            </p:cNvSpPr>
            <p:nvPr/>
          </p:nvSpPr>
          <p:spPr bwMode="auto">
            <a:xfrm flipH="1">
              <a:off x="7541729" y="4720864"/>
              <a:ext cx="133350" cy="131763"/>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57" name="Freeform 45">
              <a:extLst>
                <a:ext uri="{FF2B5EF4-FFF2-40B4-BE49-F238E27FC236}">
                  <a16:creationId xmlns:a16="http://schemas.microsoft.com/office/drawing/2014/main" id="{958A9DB4-3979-4E54-BD31-0E00C83F34A4}"/>
                </a:ext>
              </a:extLst>
            </p:cNvPr>
            <p:cNvSpPr>
              <a:spLocks/>
            </p:cNvSpPr>
            <p:nvPr/>
          </p:nvSpPr>
          <p:spPr bwMode="auto">
            <a:xfrm flipH="1">
              <a:off x="7178191" y="4366851"/>
              <a:ext cx="527050" cy="782638"/>
            </a:xfrm>
            <a:custGeom>
              <a:avLst/>
              <a:gdLst>
                <a:gd name="T0" fmla="*/ 411 w 760"/>
                <a:gd name="T1" fmla="*/ 0 h 1130"/>
                <a:gd name="T2" fmla="*/ 0 w 760"/>
                <a:gd name="T3" fmla="*/ 0 h 1130"/>
                <a:gd name="T4" fmla="*/ 469 w 760"/>
                <a:gd name="T5" fmla="*/ 1130 h 1130"/>
                <a:gd name="T6" fmla="*/ 760 w 760"/>
                <a:gd name="T7" fmla="*/ 839 h 1130"/>
                <a:gd name="T8" fmla="*/ 411 w 760"/>
                <a:gd name="T9" fmla="*/ 0 h 1130"/>
              </a:gdLst>
              <a:ahLst/>
              <a:cxnLst>
                <a:cxn ang="0">
                  <a:pos x="T0" y="T1"/>
                </a:cxn>
                <a:cxn ang="0">
                  <a:pos x="T2" y="T3"/>
                </a:cxn>
                <a:cxn ang="0">
                  <a:pos x="T4" y="T5"/>
                </a:cxn>
                <a:cxn ang="0">
                  <a:pos x="T6" y="T7"/>
                </a:cxn>
                <a:cxn ang="0">
                  <a:pos x="T8" y="T9"/>
                </a:cxn>
              </a:cxnLst>
              <a:rect l="0" t="0" r="r" b="b"/>
              <a:pathLst>
                <a:path w="760" h="1130">
                  <a:moveTo>
                    <a:pt x="411" y="0"/>
                  </a:moveTo>
                  <a:cubicBezTo>
                    <a:pt x="0" y="0"/>
                    <a:pt x="0" y="0"/>
                    <a:pt x="0" y="0"/>
                  </a:cubicBezTo>
                  <a:cubicBezTo>
                    <a:pt x="42" y="426"/>
                    <a:pt x="210" y="816"/>
                    <a:pt x="469" y="1130"/>
                  </a:cubicBezTo>
                  <a:cubicBezTo>
                    <a:pt x="760" y="839"/>
                    <a:pt x="760" y="839"/>
                    <a:pt x="760" y="839"/>
                  </a:cubicBezTo>
                  <a:cubicBezTo>
                    <a:pt x="573" y="601"/>
                    <a:pt x="449" y="314"/>
                    <a:pt x="411" y="0"/>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0980794-3177-4AD8-B50F-DCC0EF559CCB}"/>
                </a:ext>
              </a:extLst>
            </p:cNvPr>
            <p:cNvSpPr txBox="1"/>
            <p:nvPr/>
          </p:nvSpPr>
          <p:spPr>
            <a:xfrm>
              <a:off x="8247063" y="3835805"/>
              <a:ext cx="3368944" cy="737791"/>
            </a:xfrm>
            <a:prstGeom prst="rect">
              <a:avLst/>
            </a:prstGeom>
            <a:noFill/>
          </p:spPr>
          <p:txBody>
            <a:bodyPr wrap="square">
              <a:spAutoFit/>
            </a:bodyPr>
            <a:lstStyle/>
            <a:p>
              <a:pP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Health support</a:t>
              </a:r>
            </a:p>
            <a:p>
              <a:pPr defTabSz="685800">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20.3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persons given hospitalization support to the tune of Rs 305 bn</a:t>
              </a:r>
            </a:p>
          </p:txBody>
        </p:sp>
        <p:sp>
          <p:nvSpPr>
            <p:cNvPr id="59" name="Freeform 33">
              <a:extLst>
                <a:ext uri="{FF2B5EF4-FFF2-40B4-BE49-F238E27FC236}">
                  <a16:creationId xmlns:a16="http://schemas.microsoft.com/office/drawing/2014/main" id="{F8CF5F30-92DF-4183-AFD5-A60321579C8F}"/>
                </a:ext>
              </a:extLst>
            </p:cNvPr>
            <p:cNvSpPr>
              <a:spLocks noEditPoints="1"/>
            </p:cNvSpPr>
            <p:nvPr/>
          </p:nvSpPr>
          <p:spPr bwMode="auto">
            <a:xfrm>
              <a:off x="7862888" y="4055110"/>
              <a:ext cx="330200" cy="503238"/>
            </a:xfrm>
            <a:custGeom>
              <a:avLst/>
              <a:gdLst>
                <a:gd name="T0" fmla="*/ 1116 w 1346"/>
                <a:gd name="T1" fmla="*/ 743 h 2048"/>
                <a:gd name="T2" fmla="*/ 1138 w 1346"/>
                <a:gd name="T3" fmla="*/ 620 h 2048"/>
                <a:gd name="T4" fmla="*/ 1028 w 1346"/>
                <a:gd name="T5" fmla="*/ 177 h 2048"/>
                <a:gd name="T6" fmla="*/ 980 w 1346"/>
                <a:gd name="T7" fmla="*/ 213 h 2048"/>
                <a:gd name="T8" fmla="*/ 1000 w 1346"/>
                <a:gd name="T9" fmla="*/ 512 h 2048"/>
                <a:gd name="T10" fmla="*/ 889 w 1346"/>
                <a:gd name="T11" fmla="*/ 497 h 2048"/>
                <a:gd name="T12" fmla="*/ 764 w 1346"/>
                <a:gd name="T13" fmla="*/ 331 h 2048"/>
                <a:gd name="T14" fmla="*/ 674 w 1346"/>
                <a:gd name="T15" fmla="*/ 430 h 2048"/>
                <a:gd name="T16" fmla="*/ 372 w 1346"/>
                <a:gd name="T17" fmla="*/ 497 h 2048"/>
                <a:gd name="T18" fmla="*/ 289 w 1346"/>
                <a:gd name="T19" fmla="*/ 516 h 2048"/>
                <a:gd name="T20" fmla="*/ 673 w 1346"/>
                <a:gd name="T21" fmla="*/ 60 h 2048"/>
                <a:gd name="T22" fmla="*/ 934 w 1346"/>
                <a:gd name="T23" fmla="*/ 121 h 2048"/>
                <a:gd name="T24" fmla="*/ 673 w 1346"/>
                <a:gd name="T25" fmla="*/ 0 h 2048"/>
                <a:gd name="T26" fmla="*/ 229 w 1346"/>
                <a:gd name="T27" fmla="*/ 557 h 2048"/>
                <a:gd name="T28" fmla="*/ 208 w 1346"/>
                <a:gd name="T29" fmla="*/ 679 h 2048"/>
                <a:gd name="T30" fmla="*/ 228 w 1346"/>
                <a:gd name="T31" fmla="*/ 924 h 2048"/>
                <a:gd name="T32" fmla="*/ 288 w 1346"/>
                <a:gd name="T33" fmla="*/ 924 h 2048"/>
                <a:gd name="T34" fmla="*/ 342 w 1346"/>
                <a:gd name="T35" fmla="*/ 786 h 2048"/>
                <a:gd name="T36" fmla="*/ 468 w 1346"/>
                <a:gd name="T37" fmla="*/ 1181 h 2048"/>
                <a:gd name="T38" fmla="*/ 288 w 1346"/>
                <a:gd name="T39" fmla="*/ 1054 h 2048"/>
                <a:gd name="T40" fmla="*/ 228 w 1346"/>
                <a:gd name="T41" fmla="*/ 1054 h 2048"/>
                <a:gd name="T42" fmla="*/ 0 w 1346"/>
                <a:gd name="T43" fmla="*/ 1559 h 2048"/>
                <a:gd name="T44" fmla="*/ 30 w 1346"/>
                <a:gd name="T45" fmla="*/ 2048 h 2048"/>
                <a:gd name="T46" fmla="*/ 1346 w 1346"/>
                <a:gd name="T47" fmla="*/ 2018 h 2048"/>
                <a:gd name="T48" fmla="*/ 1116 w 1346"/>
                <a:gd name="T49" fmla="*/ 1262 h 2048"/>
                <a:gd name="T50" fmla="*/ 847 w 1346"/>
                <a:gd name="T51" fmla="*/ 1988 h 2048"/>
                <a:gd name="T52" fmla="*/ 1196 w 1346"/>
                <a:gd name="T53" fmla="*/ 1369 h 2048"/>
                <a:gd name="T54" fmla="*/ 1144 w 1346"/>
                <a:gd name="T55" fmla="*/ 1337 h 2048"/>
                <a:gd name="T56" fmla="*/ 560 w 1346"/>
                <a:gd name="T57" fmla="*/ 1988 h 2048"/>
                <a:gd name="T58" fmla="*/ 1144 w 1346"/>
                <a:gd name="T59" fmla="*/ 1337 h 2048"/>
                <a:gd name="T60" fmla="*/ 878 w 1346"/>
                <a:gd name="T61" fmla="*/ 1050 h 2048"/>
                <a:gd name="T62" fmla="*/ 1056 w 1346"/>
                <a:gd name="T63" fmla="*/ 783 h 2048"/>
                <a:gd name="T64" fmla="*/ 878 w 1346"/>
                <a:gd name="T65" fmla="*/ 1181 h 2048"/>
                <a:gd name="T66" fmla="*/ 1078 w 1346"/>
                <a:gd name="T67" fmla="*/ 679 h 2048"/>
                <a:gd name="T68" fmla="*/ 1004 w 1346"/>
                <a:gd name="T69" fmla="*/ 572 h 2048"/>
                <a:gd name="T70" fmla="*/ 268 w 1346"/>
                <a:gd name="T71" fmla="*/ 679 h 2048"/>
                <a:gd name="T72" fmla="*/ 342 w 1346"/>
                <a:gd name="T73" fmla="*/ 572 h 2048"/>
                <a:gd name="T74" fmla="*/ 268 w 1346"/>
                <a:gd name="T75" fmla="*/ 679 h 2048"/>
                <a:gd name="T76" fmla="*/ 402 w 1346"/>
                <a:gd name="T77" fmla="*/ 557 h 2048"/>
                <a:gd name="T78" fmla="*/ 735 w 1346"/>
                <a:gd name="T79" fmla="*/ 435 h 2048"/>
                <a:gd name="T80" fmla="*/ 944 w 1346"/>
                <a:gd name="T81" fmla="*/ 557 h 2048"/>
                <a:gd name="T82" fmla="*/ 673 w 1346"/>
                <a:gd name="T83" fmla="*/ 1061 h 2048"/>
                <a:gd name="T84" fmla="*/ 818 w 1346"/>
                <a:gd name="T85" fmla="*/ 1088 h 2048"/>
                <a:gd name="T86" fmla="*/ 673 w 1346"/>
                <a:gd name="T87" fmla="*/ 1527 h 2048"/>
                <a:gd name="T88" fmla="*/ 528 w 1346"/>
                <a:gd name="T89" fmla="*/ 1088 h 2048"/>
                <a:gd name="T90" fmla="*/ 60 w 1346"/>
                <a:gd name="T91" fmla="*/ 1559 h 2048"/>
                <a:gd name="T92" fmla="*/ 477 w 1346"/>
                <a:gd name="T93" fmla="*/ 1241 h 2048"/>
                <a:gd name="T94" fmla="*/ 552 w 1346"/>
                <a:gd name="T95" fmla="*/ 1700 h 2048"/>
                <a:gd name="T96" fmla="*/ 599 w 1346"/>
                <a:gd name="T97" fmla="*/ 1737 h 2048"/>
                <a:gd name="T98" fmla="*/ 980 w 1346"/>
                <a:gd name="T99" fmla="*/ 1279 h 2048"/>
                <a:gd name="T100" fmla="*/ 374 w 1346"/>
                <a:gd name="T101" fmla="*/ 1988 h 2048"/>
                <a:gd name="T102" fmla="*/ 511 w 1346"/>
                <a:gd name="T103" fmla="*/ 1797 h 2048"/>
                <a:gd name="T104" fmla="*/ 288 w 1346"/>
                <a:gd name="T105" fmla="*/ 1988 h 2048"/>
                <a:gd name="T106" fmla="*/ 60 w 1346"/>
                <a:gd name="T107" fmla="*/ 1559 h 2048"/>
                <a:gd name="T108" fmla="*/ 933 w 1346"/>
                <a:gd name="T109" fmla="*/ 1988 h 2048"/>
                <a:gd name="T110" fmla="*/ 1286 w 1346"/>
                <a:gd name="T111" fmla="*/ 198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6" h="2048">
                  <a:moveTo>
                    <a:pt x="1116" y="1262"/>
                  </a:moveTo>
                  <a:cubicBezTo>
                    <a:pt x="1116" y="743"/>
                    <a:pt x="1116" y="743"/>
                    <a:pt x="1116" y="743"/>
                  </a:cubicBezTo>
                  <a:cubicBezTo>
                    <a:pt x="1130" y="725"/>
                    <a:pt x="1138" y="703"/>
                    <a:pt x="1138" y="679"/>
                  </a:cubicBezTo>
                  <a:cubicBezTo>
                    <a:pt x="1138" y="620"/>
                    <a:pt x="1138" y="620"/>
                    <a:pt x="1138" y="620"/>
                  </a:cubicBezTo>
                  <a:cubicBezTo>
                    <a:pt x="1138" y="596"/>
                    <a:pt x="1130" y="574"/>
                    <a:pt x="1117" y="557"/>
                  </a:cubicBezTo>
                  <a:cubicBezTo>
                    <a:pt x="1121" y="422"/>
                    <a:pt x="1113" y="289"/>
                    <a:pt x="1028" y="177"/>
                  </a:cubicBezTo>
                  <a:cubicBezTo>
                    <a:pt x="1018" y="164"/>
                    <a:pt x="999" y="161"/>
                    <a:pt x="986" y="171"/>
                  </a:cubicBezTo>
                  <a:cubicBezTo>
                    <a:pt x="972" y="181"/>
                    <a:pt x="970" y="200"/>
                    <a:pt x="980" y="213"/>
                  </a:cubicBezTo>
                  <a:cubicBezTo>
                    <a:pt x="1047" y="302"/>
                    <a:pt x="1060" y="409"/>
                    <a:pt x="1057" y="516"/>
                  </a:cubicBezTo>
                  <a:cubicBezTo>
                    <a:pt x="1040" y="511"/>
                    <a:pt x="1018" y="512"/>
                    <a:pt x="1000" y="512"/>
                  </a:cubicBezTo>
                  <a:cubicBezTo>
                    <a:pt x="995" y="503"/>
                    <a:pt x="985" y="497"/>
                    <a:pt x="974" y="497"/>
                  </a:cubicBezTo>
                  <a:cubicBezTo>
                    <a:pt x="889" y="497"/>
                    <a:pt x="889" y="497"/>
                    <a:pt x="889" y="497"/>
                  </a:cubicBezTo>
                  <a:cubicBezTo>
                    <a:pt x="847" y="497"/>
                    <a:pt x="810" y="470"/>
                    <a:pt x="797" y="430"/>
                  </a:cubicBezTo>
                  <a:cubicBezTo>
                    <a:pt x="764" y="331"/>
                    <a:pt x="764" y="331"/>
                    <a:pt x="764" y="331"/>
                  </a:cubicBezTo>
                  <a:cubicBezTo>
                    <a:pt x="745" y="304"/>
                    <a:pt x="726" y="304"/>
                    <a:pt x="707" y="331"/>
                  </a:cubicBezTo>
                  <a:cubicBezTo>
                    <a:pt x="674" y="430"/>
                    <a:pt x="674" y="430"/>
                    <a:pt x="674" y="430"/>
                  </a:cubicBezTo>
                  <a:cubicBezTo>
                    <a:pt x="660" y="470"/>
                    <a:pt x="623" y="497"/>
                    <a:pt x="581" y="497"/>
                  </a:cubicBezTo>
                  <a:cubicBezTo>
                    <a:pt x="372" y="497"/>
                    <a:pt x="372" y="497"/>
                    <a:pt x="372" y="497"/>
                  </a:cubicBezTo>
                  <a:cubicBezTo>
                    <a:pt x="361" y="497"/>
                    <a:pt x="351" y="503"/>
                    <a:pt x="346" y="512"/>
                  </a:cubicBezTo>
                  <a:cubicBezTo>
                    <a:pt x="328" y="512"/>
                    <a:pt x="306" y="511"/>
                    <a:pt x="289" y="516"/>
                  </a:cubicBezTo>
                  <a:cubicBezTo>
                    <a:pt x="289" y="444"/>
                    <a:pt x="289" y="444"/>
                    <a:pt x="289" y="444"/>
                  </a:cubicBezTo>
                  <a:cubicBezTo>
                    <a:pt x="289" y="232"/>
                    <a:pt x="461" y="60"/>
                    <a:pt x="673" y="60"/>
                  </a:cubicBezTo>
                  <a:cubicBezTo>
                    <a:pt x="752" y="60"/>
                    <a:pt x="828" y="84"/>
                    <a:pt x="892" y="129"/>
                  </a:cubicBezTo>
                  <a:cubicBezTo>
                    <a:pt x="906" y="138"/>
                    <a:pt x="925" y="135"/>
                    <a:pt x="934" y="121"/>
                  </a:cubicBezTo>
                  <a:cubicBezTo>
                    <a:pt x="944" y="108"/>
                    <a:pt x="940" y="89"/>
                    <a:pt x="927" y="80"/>
                  </a:cubicBezTo>
                  <a:cubicBezTo>
                    <a:pt x="852" y="28"/>
                    <a:pt x="764" y="0"/>
                    <a:pt x="673" y="0"/>
                  </a:cubicBezTo>
                  <a:cubicBezTo>
                    <a:pt x="428" y="0"/>
                    <a:pt x="229" y="199"/>
                    <a:pt x="229" y="444"/>
                  </a:cubicBezTo>
                  <a:cubicBezTo>
                    <a:pt x="229" y="557"/>
                    <a:pt x="229" y="557"/>
                    <a:pt x="229" y="557"/>
                  </a:cubicBezTo>
                  <a:cubicBezTo>
                    <a:pt x="216" y="574"/>
                    <a:pt x="208" y="596"/>
                    <a:pt x="208" y="620"/>
                  </a:cubicBezTo>
                  <a:cubicBezTo>
                    <a:pt x="208" y="679"/>
                    <a:pt x="208" y="679"/>
                    <a:pt x="208" y="679"/>
                  </a:cubicBezTo>
                  <a:cubicBezTo>
                    <a:pt x="208" y="702"/>
                    <a:pt x="216" y="724"/>
                    <a:pt x="228" y="741"/>
                  </a:cubicBezTo>
                  <a:cubicBezTo>
                    <a:pt x="228" y="924"/>
                    <a:pt x="228" y="924"/>
                    <a:pt x="228" y="924"/>
                  </a:cubicBezTo>
                  <a:cubicBezTo>
                    <a:pt x="228" y="940"/>
                    <a:pt x="242" y="954"/>
                    <a:pt x="258" y="954"/>
                  </a:cubicBezTo>
                  <a:cubicBezTo>
                    <a:pt x="275" y="954"/>
                    <a:pt x="288" y="940"/>
                    <a:pt x="288" y="924"/>
                  </a:cubicBezTo>
                  <a:cubicBezTo>
                    <a:pt x="288" y="783"/>
                    <a:pt x="288" y="783"/>
                    <a:pt x="288" y="783"/>
                  </a:cubicBezTo>
                  <a:cubicBezTo>
                    <a:pt x="304" y="787"/>
                    <a:pt x="325" y="787"/>
                    <a:pt x="342" y="786"/>
                  </a:cubicBezTo>
                  <a:cubicBezTo>
                    <a:pt x="344" y="887"/>
                    <a:pt x="388" y="986"/>
                    <a:pt x="468" y="1050"/>
                  </a:cubicBezTo>
                  <a:cubicBezTo>
                    <a:pt x="468" y="1181"/>
                    <a:pt x="468" y="1181"/>
                    <a:pt x="468" y="1181"/>
                  </a:cubicBezTo>
                  <a:cubicBezTo>
                    <a:pt x="288" y="1242"/>
                    <a:pt x="288" y="1242"/>
                    <a:pt x="288" y="1242"/>
                  </a:cubicBezTo>
                  <a:cubicBezTo>
                    <a:pt x="288" y="1054"/>
                    <a:pt x="288" y="1054"/>
                    <a:pt x="288" y="1054"/>
                  </a:cubicBezTo>
                  <a:cubicBezTo>
                    <a:pt x="288" y="1038"/>
                    <a:pt x="275" y="1024"/>
                    <a:pt x="258" y="1024"/>
                  </a:cubicBezTo>
                  <a:cubicBezTo>
                    <a:pt x="242" y="1024"/>
                    <a:pt x="228" y="1038"/>
                    <a:pt x="228" y="1054"/>
                  </a:cubicBezTo>
                  <a:cubicBezTo>
                    <a:pt x="228" y="1263"/>
                    <a:pt x="228" y="1263"/>
                    <a:pt x="228" y="1263"/>
                  </a:cubicBezTo>
                  <a:cubicBezTo>
                    <a:pt x="97" y="1298"/>
                    <a:pt x="0" y="1423"/>
                    <a:pt x="0" y="1559"/>
                  </a:cubicBezTo>
                  <a:cubicBezTo>
                    <a:pt x="0" y="2018"/>
                    <a:pt x="0" y="2018"/>
                    <a:pt x="0" y="2018"/>
                  </a:cubicBezTo>
                  <a:cubicBezTo>
                    <a:pt x="0" y="2035"/>
                    <a:pt x="13" y="2048"/>
                    <a:pt x="30" y="2048"/>
                  </a:cubicBezTo>
                  <a:cubicBezTo>
                    <a:pt x="1316" y="2048"/>
                    <a:pt x="1316" y="2048"/>
                    <a:pt x="1316" y="2048"/>
                  </a:cubicBezTo>
                  <a:cubicBezTo>
                    <a:pt x="1333" y="2048"/>
                    <a:pt x="1346" y="2035"/>
                    <a:pt x="1346" y="2018"/>
                  </a:cubicBezTo>
                  <a:cubicBezTo>
                    <a:pt x="1346" y="1559"/>
                    <a:pt x="1346" y="1559"/>
                    <a:pt x="1346" y="1559"/>
                  </a:cubicBezTo>
                  <a:cubicBezTo>
                    <a:pt x="1346" y="1421"/>
                    <a:pt x="1249" y="1297"/>
                    <a:pt x="1116" y="1262"/>
                  </a:cubicBezTo>
                  <a:close/>
                  <a:moveTo>
                    <a:pt x="1268" y="1466"/>
                  </a:moveTo>
                  <a:cubicBezTo>
                    <a:pt x="1175" y="1635"/>
                    <a:pt x="1037" y="1806"/>
                    <a:pt x="847" y="1988"/>
                  </a:cubicBezTo>
                  <a:cubicBezTo>
                    <a:pt x="747" y="1988"/>
                    <a:pt x="747" y="1988"/>
                    <a:pt x="747" y="1988"/>
                  </a:cubicBezTo>
                  <a:cubicBezTo>
                    <a:pt x="963" y="1773"/>
                    <a:pt x="1110" y="1570"/>
                    <a:pt x="1196" y="1369"/>
                  </a:cubicBezTo>
                  <a:cubicBezTo>
                    <a:pt x="1227" y="1395"/>
                    <a:pt x="1252" y="1428"/>
                    <a:pt x="1268" y="1466"/>
                  </a:cubicBezTo>
                  <a:close/>
                  <a:moveTo>
                    <a:pt x="1144" y="1337"/>
                  </a:moveTo>
                  <a:cubicBezTo>
                    <a:pt x="1057" y="1546"/>
                    <a:pt x="899" y="1759"/>
                    <a:pt x="661" y="1988"/>
                  </a:cubicBezTo>
                  <a:cubicBezTo>
                    <a:pt x="560" y="1988"/>
                    <a:pt x="560" y="1988"/>
                    <a:pt x="560" y="1988"/>
                  </a:cubicBezTo>
                  <a:cubicBezTo>
                    <a:pt x="801" y="1748"/>
                    <a:pt x="958" y="1522"/>
                    <a:pt x="1037" y="1298"/>
                  </a:cubicBezTo>
                  <a:cubicBezTo>
                    <a:pt x="1037" y="1298"/>
                    <a:pt x="1136" y="1333"/>
                    <a:pt x="1144" y="1337"/>
                  </a:cubicBezTo>
                  <a:close/>
                  <a:moveTo>
                    <a:pt x="878" y="1181"/>
                  </a:moveTo>
                  <a:cubicBezTo>
                    <a:pt x="878" y="1050"/>
                    <a:pt x="878" y="1050"/>
                    <a:pt x="878" y="1050"/>
                  </a:cubicBezTo>
                  <a:cubicBezTo>
                    <a:pt x="959" y="985"/>
                    <a:pt x="1001" y="888"/>
                    <a:pt x="1004" y="786"/>
                  </a:cubicBezTo>
                  <a:cubicBezTo>
                    <a:pt x="1020" y="787"/>
                    <a:pt x="1041" y="787"/>
                    <a:pt x="1056" y="783"/>
                  </a:cubicBezTo>
                  <a:cubicBezTo>
                    <a:pt x="1056" y="1242"/>
                    <a:pt x="1056" y="1242"/>
                    <a:pt x="1056" y="1242"/>
                  </a:cubicBezTo>
                  <a:lnTo>
                    <a:pt x="878" y="1181"/>
                  </a:lnTo>
                  <a:close/>
                  <a:moveTo>
                    <a:pt x="1078" y="620"/>
                  </a:moveTo>
                  <a:cubicBezTo>
                    <a:pt x="1078" y="679"/>
                    <a:pt x="1078" y="679"/>
                    <a:pt x="1078" y="679"/>
                  </a:cubicBezTo>
                  <a:cubicBezTo>
                    <a:pt x="1078" y="719"/>
                    <a:pt x="1036" y="731"/>
                    <a:pt x="1004" y="726"/>
                  </a:cubicBezTo>
                  <a:cubicBezTo>
                    <a:pt x="1004" y="572"/>
                    <a:pt x="1004" y="572"/>
                    <a:pt x="1004" y="572"/>
                  </a:cubicBezTo>
                  <a:cubicBezTo>
                    <a:pt x="1036" y="572"/>
                    <a:pt x="1078" y="582"/>
                    <a:pt x="1078" y="620"/>
                  </a:cubicBezTo>
                  <a:close/>
                  <a:moveTo>
                    <a:pt x="268" y="679"/>
                  </a:moveTo>
                  <a:cubicBezTo>
                    <a:pt x="268" y="620"/>
                    <a:pt x="268" y="620"/>
                    <a:pt x="268" y="620"/>
                  </a:cubicBezTo>
                  <a:cubicBezTo>
                    <a:pt x="268" y="582"/>
                    <a:pt x="311" y="569"/>
                    <a:pt x="342" y="572"/>
                  </a:cubicBezTo>
                  <a:cubicBezTo>
                    <a:pt x="342" y="726"/>
                    <a:pt x="342" y="726"/>
                    <a:pt x="342" y="726"/>
                  </a:cubicBezTo>
                  <a:cubicBezTo>
                    <a:pt x="319" y="727"/>
                    <a:pt x="268" y="723"/>
                    <a:pt x="268" y="679"/>
                  </a:cubicBezTo>
                  <a:close/>
                  <a:moveTo>
                    <a:pt x="402" y="790"/>
                  </a:moveTo>
                  <a:cubicBezTo>
                    <a:pt x="402" y="557"/>
                    <a:pt x="402" y="557"/>
                    <a:pt x="402" y="557"/>
                  </a:cubicBezTo>
                  <a:cubicBezTo>
                    <a:pt x="581" y="557"/>
                    <a:pt x="581" y="557"/>
                    <a:pt x="581" y="557"/>
                  </a:cubicBezTo>
                  <a:cubicBezTo>
                    <a:pt x="678" y="557"/>
                    <a:pt x="726" y="484"/>
                    <a:pt x="735" y="435"/>
                  </a:cubicBezTo>
                  <a:cubicBezTo>
                    <a:pt x="742" y="481"/>
                    <a:pt x="802" y="557"/>
                    <a:pt x="889" y="557"/>
                  </a:cubicBezTo>
                  <a:cubicBezTo>
                    <a:pt x="944" y="557"/>
                    <a:pt x="944" y="557"/>
                    <a:pt x="944" y="557"/>
                  </a:cubicBezTo>
                  <a:cubicBezTo>
                    <a:pt x="944" y="790"/>
                    <a:pt x="944" y="790"/>
                    <a:pt x="944" y="790"/>
                  </a:cubicBezTo>
                  <a:cubicBezTo>
                    <a:pt x="944" y="940"/>
                    <a:pt x="822" y="1061"/>
                    <a:pt x="673" y="1061"/>
                  </a:cubicBezTo>
                  <a:cubicBezTo>
                    <a:pt x="524" y="1061"/>
                    <a:pt x="402" y="940"/>
                    <a:pt x="402" y="790"/>
                  </a:cubicBezTo>
                  <a:close/>
                  <a:moveTo>
                    <a:pt x="818" y="1088"/>
                  </a:moveTo>
                  <a:cubicBezTo>
                    <a:pt x="818" y="1199"/>
                    <a:pt x="818" y="1199"/>
                    <a:pt x="818" y="1199"/>
                  </a:cubicBezTo>
                  <a:cubicBezTo>
                    <a:pt x="789" y="1308"/>
                    <a:pt x="741" y="1416"/>
                    <a:pt x="673" y="1527"/>
                  </a:cubicBezTo>
                  <a:cubicBezTo>
                    <a:pt x="605" y="1417"/>
                    <a:pt x="556" y="1306"/>
                    <a:pt x="528" y="1199"/>
                  </a:cubicBezTo>
                  <a:cubicBezTo>
                    <a:pt x="528" y="1088"/>
                    <a:pt x="528" y="1088"/>
                    <a:pt x="528" y="1088"/>
                  </a:cubicBezTo>
                  <a:cubicBezTo>
                    <a:pt x="597" y="1132"/>
                    <a:pt x="747" y="1135"/>
                    <a:pt x="818" y="1088"/>
                  </a:cubicBezTo>
                  <a:close/>
                  <a:moveTo>
                    <a:pt x="60" y="1559"/>
                  </a:moveTo>
                  <a:cubicBezTo>
                    <a:pt x="60" y="1454"/>
                    <a:pt x="127" y="1361"/>
                    <a:pt x="226" y="1327"/>
                  </a:cubicBezTo>
                  <a:cubicBezTo>
                    <a:pt x="477" y="1241"/>
                    <a:pt x="477" y="1241"/>
                    <a:pt x="477" y="1241"/>
                  </a:cubicBezTo>
                  <a:cubicBezTo>
                    <a:pt x="510" y="1354"/>
                    <a:pt x="564" y="1468"/>
                    <a:pt x="637" y="1583"/>
                  </a:cubicBezTo>
                  <a:cubicBezTo>
                    <a:pt x="611" y="1622"/>
                    <a:pt x="583" y="1661"/>
                    <a:pt x="552" y="1700"/>
                  </a:cubicBezTo>
                  <a:cubicBezTo>
                    <a:pt x="542" y="1713"/>
                    <a:pt x="544" y="1732"/>
                    <a:pt x="557" y="1742"/>
                  </a:cubicBezTo>
                  <a:cubicBezTo>
                    <a:pt x="572" y="1752"/>
                    <a:pt x="586" y="1751"/>
                    <a:pt x="599" y="1737"/>
                  </a:cubicBezTo>
                  <a:cubicBezTo>
                    <a:pt x="732" y="1567"/>
                    <a:pt x="821" y="1405"/>
                    <a:pt x="869" y="1241"/>
                  </a:cubicBezTo>
                  <a:cubicBezTo>
                    <a:pt x="980" y="1279"/>
                    <a:pt x="980" y="1279"/>
                    <a:pt x="980" y="1279"/>
                  </a:cubicBezTo>
                  <a:cubicBezTo>
                    <a:pt x="899" y="1507"/>
                    <a:pt x="734" y="1739"/>
                    <a:pt x="475" y="1988"/>
                  </a:cubicBezTo>
                  <a:cubicBezTo>
                    <a:pt x="374" y="1988"/>
                    <a:pt x="374" y="1988"/>
                    <a:pt x="374" y="1988"/>
                  </a:cubicBezTo>
                  <a:cubicBezTo>
                    <a:pt x="425" y="1938"/>
                    <a:pt x="471" y="1888"/>
                    <a:pt x="514" y="1839"/>
                  </a:cubicBezTo>
                  <a:cubicBezTo>
                    <a:pt x="525" y="1827"/>
                    <a:pt x="524" y="1808"/>
                    <a:pt x="511" y="1797"/>
                  </a:cubicBezTo>
                  <a:cubicBezTo>
                    <a:pt x="499" y="1786"/>
                    <a:pt x="480" y="1787"/>
                    <a:pt x="469" y="1800"/>
                  </a:cubicBezTo>
                  <a:cubicBezTo>
                    <a:pt x="415" y="1861"/>
                    <a:pt x="354" y="1924"/>
                    <a:pt x="288" y="1988"/>
                  </a:cubicBezTo>
                  <a:cubicBezTo>
                    <a:pt x="60" y="1988"/>
                    <a:pt x="60" y="1988"/>
                    <a:pt x="60" y="1988"/>
                  </a:cubicBezTo>
                  <a:lnTo>
                    <a:pt x="60" y="1559"/>
                  </a:lnTo>
                  <a:close/>
                  <a:moveTo>
                    <a:pt x="1286" y="1988"/>
                  </a:moveTo>
                  <a:cubicBezTo>
                    <a:pt x="933" y="1988"/>
                    <a:pt x="933" y="1988"/>
                    <a:pt x="933" y="1988"/>
                  </a:cubicBezTo>
                  <a:cubicBezTo>
                    <a:pt x="1084" y="1838"/>
                    <a:pt x="1200" y="1695"/>
                    <a:pt x="1286" y="1554"/>
                  </a:cubicBezTo>
                  <a:cubicBezTo>
                    <a:pt x="1286" y="1556"/>
                    <a:pt x="1286" y="1988"/>
                    <a:pt x="1286" y="1988"/>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sp>
        <p:nvSpPr>
          <p:cNvPr id="60" name="Freeform 51">
            <a:extLst>
              <a:ext uri="{FF2B5EF4-FFF2-40B4-BE49-F238E27FC236}">
                <a16:creationId xmlns:a16="http://schemas.microsoft.com/office/drawing/2014/main" id="{65BB615D-75ED-4E2A-BC42-A5A093F02BB9}"/>
              </a:ext>
            </a:extLst>
          </p:cNvPr>
          <p:cNvSpPr>
            <a:spLocks noEditPoints="1"/>
          </p:cNvSpPr>
          <p:nvPr/>
        </p:nvSpPr>
        <p:spPr bwMode="auto">
          <a:xfrm flipH="1">
            <a:off x="6568882" y="4932829"/>
            <a:ext cx="122068" cy="13658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36 h 228"/>
              <a:gd name="T12" fmla="*/ 36 w 228"/>
              <a:gd name="T13" fmla="*/ 114 h 228"/>
              <a:gd name="T14" fmla="*/ 114 w 228"/>
              <a:gd name="T15" fmla="*/ 192 h 228"/>
              <a:gd name="T16" fmla="*/ 192 w 228"/>
              <a:gd name="T17" fmla="*/ 114 h 228"/>
              <a:gd name="T18" fmla="*/ 114 w 228"/>
              <a:gd name="T19" fmla="*/ 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close/>
                <a:moveTo>
                  <a:pt x="114" y="36"/>
                </a:moveTo>
                <a:cubicBezTo>
                  <a:pt x="71" y="36"/>
                  <a:pt x="36" y="71"/>
                  <a:pt x="36" y="114"/>
                </a:cubicBezTo>
                <a:cubicBezTo>
                  <a:pt x="36" y="157"/>
                  <a:pt x="71" y="192"/>
                  <a:pt x="114" y="192"/>
                </a:cubicBezTo>
                <a:cubicBezTo>
                  <a:pt x="157" y="192"/>
                  <a:pt x="192" y="157"/>
                  <a:pt x="192" y="114"/>
                </a:cubicBezTo>
                <a:cubicBezTo>
                  <a:pt x="192" y="71"/>
                  <a:pt x="157" y="36"/>
                  <a:pt x="114" y="3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704F4716-3102-4396-8961-957EC253537D}"/>
              </a:ext>
            </a:extLst>
          </p:cNvPr>
          <p:cNvGrpSpPr/>
          <p:nvPr/>
        </p:nvGrpSpPr>
        <p:grpSpPr>
          <a:xfrm>
            <a:off x="6217103" y="4506244"/>
            <a:ext cx="4254959" cy="893897"/>
            <a:chOff x="6397141" y="5028635"/>
            <a:chExt cx="5533601" cy="1028558"/>
          </a:xfrm>
        </p:grpSpPr>
        <p:grpSp>
          <p:nvGrpSpPr>
            <p:cNvPr id="62" name="Group 61">
              <a:extLst>
                <a:ext uri="{FF2B5EF4-FFF2-40B4-BE49-F238E27FC236}">
                  <a16:creationId xmlns:a16="http://schemas.microsoft.com/office/drawing/2014/main" id="{FF99A7DF-41D9-43D1-85B8-8C88B77BB41F}"/>
                </a:ext>
              </a:extLst>
            </p:cNvPr>
            <p:cNvGrpSpPr/>
            <p:nvPr/>
          </p:nvGrpSpPr>
          <p:grpSpPr>
            <a:xfrm>
              <a:off x="6743216" y="5481127"/>
              <a:ext cx="5187526" cy="576066"/>
              <a:chOff x="6743216" y="5662670"/>
              <a:chExt cx="5187526" cy="576066"/>
            </a:xfrm>
          </p:grpSpPr>
          <p:sp>
            <p:nvSpPr>
              <p:cNvPr id="81" name="Oval 50">
                <a:extLst>
                  <a:ext uri="{FF2B5EF4-FFF2-40B4-BE49-F238E27FC236}">
                    <a16:creationId xmlns:a16="http://schemas.microsoft.com/office/drawing/2014/main" id="{40CF8C02-4576-4934-8982-2DAF58904C80}"/>
                  </a:ext>
                </a:extLst>
              </p:cNvPr>
              <p:cNvSpPr>
                <a:spLocks noChangeArrowheads="1"/>
              </p:cNvSpPr>
              <p:nvPr/>
            </p:nvSpPr>
            <p:spPr bwMode="auto">
              <a:xfrm flipH="1">
                <a:off x="6743216" y="5662670"/>
                <a:ext cx="133350" cy="133350"/>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82" name="Freeform 40">
                <a:extLst>
                  <a:ext uri="{FF2B5EF4-FFF2-40B4-BE49-F238E27FC236}">
                    <a16:creationId xmlns:a16="http://schemas.microsoft.com/office/drawing/2014/main" id="{C1FE4EB4-E726-4181-AD83-7186E69507CB}"/>
                  </a:ext>
                </a:extLst>
              </p:cNvPr>
              <p:cNvSpPr>
                <a:spLocks/>
              </p:cNvSpPr>
              <p:nvPr/>
            </p:nvSpPr>
            <p:spPr bwMode="auto">
              <a:xfrm flipH="1">
                <a:off x="6797188" y="5808523"/>
                <a:ext cx="5133554" cy="430213"/>
              </a:xfrm>
              <a:custGeom>
                <a:avLst/>
                <a:gdLst>
                  <a:gd name="T0" fmla="*/ 5785 w 5805"/>
                  <a:gd name="T1" fmla="*/ 1 h 622"/>
                  <a:gd name="T2" fmla="*/ 5769 w 5805"/>
                  <a:gd name="T3" fmla="*/ 20 h 622"/>
                  <a:gd name="T4" fmla="*/ 5769 w 5805"/>
                  <a:gd name="T5" fmla="*/ 586 h 622"/>
                  <a:gd name="T6" fmla="*/ 18 w 5805"/>
                  <a:gd name="T7" fmla="*/ 586 h 622"/>
                  <a:gd name="T8" fmla="*/ 27 w 5805"/>
                  <a:gd name="T9" fmla="*/ 622 h 622"/>
                  <a:gd name="T10" fmla="*/ 5787 w 5805"/>
                  <a:gd name="T11" fmla="*/ 622 h 622"/>
                  <a:gd name="T12" fmla="*/ 5805 w 5805"/>
                  <a:gd name="T13" fmla="*/ 604 h 622"/>
                  <a:gd name="T14" fmla="*/ 5805 w 5805"/>
                  <a:gd name="T15" fmla="*/ 19 h 622"/>
                  <a:gd name="T16" fmla="*/ 5785 w 5805"/>
                  <a:gd name="T17" fmla="*/ 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5" h="622">
                    <a:moveTo>
                      <a:pt x="5785" y="1"/>
                    </a:moveTo>
                    <a:cubicBezTo>
                      <a:pt x="5776" y="2"/>
                      <a:pt x="5769" y="10"/>
                      <a:pt x="5769" y="20"/>
                    </a:cubicBezTo>
                    <a:cubicBezTo>
                      <a:pt x="5769" y="586"/>
                      <a:pt x="5769" y="586"/>
                      <a:pt x="5769" y="586"/>
                    </a:cubicBezTo>
                    <a:cubicBezTo>
                      <a:pt x="18" y="586"/>
                      <a:pt x="18" y="586"/>
                      <a:pt x="18" y="586"/>
                    </a:cubicBezTo>
                    <a:cubicBezTo>
                      <a:pt x="0" y="602"/>
                      <a:pt x="11" y="622"/>
                      <a:pt x="27" y="622"/>
                    </a:cubicBezTo>
                    <a:cubicBezTo>
                      <a:pt x="5787" y="622"/>
                      <a:pt x="5787" y="622"/>
                      <a:pt x="5787" y="622"/>
                    </a:cubicBezTo>
                    <a:cubicBezTo>
                      <a:pt x="5797" y="622"/>
                      <a:pt x="5805" y="614"/>
                      <a:pt x="5805" y="604"/>
                    </a:cubicBezTo>
                    <a:cubicBezTo>
                      <a:pt x="5805" y="19"/>
                      <a:pt x="5805" y="19"/>
                      <a:pt x="5805" y="19"/>
                    </a:cubicBezTo>
                    <a:cubicBezTo>
                      <a:pt x="5805" y="8"/>
                      <a:pt x="5796" y="0"/>
                      <a:pt x="5785" y="1"/>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grpSp>
        <p:sp>
          <p:nvSpPr>
            <p:cNvPr id="63" name="Freeform 49">
              <a:extLst>
                <a:ext uri="{FF2B5EF4-FFF2-40B4-BE49-F238E27FC236}">
                  <a16:creationId xmlns:a16="http://schemas.microsoft.com/office/drawing/2014/main" id="{8B220FF4-33CB-4913-B891-22802C880D63}"/>
                </a:ext>
              </a:extLst>
            </p:cNvPr>
            <p:cNvSpPr>
              <a:spLocks/>
            </p:cNvSpPr>
            <p:nvPr/>
          </p:nvSpPr>
          <p:spPr bwMode="auto">
            <a:xfrm flipH="1">
              <a:off x="6397141" y="5147901"/>
              <a:ext cx="784225" cy="527050"/>
            </a:xfrm>
            <a:custGeom>
              <a:avLst/>
              <a:gdLst>
                <a:gd name="T0" fmla="*/ 291 w 1130"/>
                <a:gd name="T1" fmla="*/ 0 h 760"/>
                <a:gd name="T2" fmla="*/ 0 w 1130"/>
                <a:gd name="T3" fmla="*/ 291 h 760"/>
                <a:gd name="T4" fmla="*/ 1130 w 1130"/>
                <a:gd name="T5" fmla="*/ 760 h 760"/>
                <a:gd name="T6" fmla="*/ 1130 w 1130"/>
                <a:gd name="T7" fmla="*/ 349 h 760"/>
                <a:gd name="T8" fmla="*/ 291 w 1130"/>
                <a:gd name="T9" fmla="*/ 0 h 760"/>
              </a:gdLst>
              <a:ahLst/>
              <a:cxnLst>
                <a:cxn ang="0">
                  <a:pos x="T0" y="T1"/>
                </a:cxn>
                <a:cxn ang="0">
                  <a:pos x="T2" y="T3"/>
                </a:cxn>
                <a:cxn ang="0">
                  <a:pos x="T4" y="T5"/>
                </a:cxn>
                <a:cxn ang="0">
                  <a:pos x="T6" y="T7"/>
                </a:cxn>
                <a:cxn ang="0">
                  <a:pos x="T8" y="T9"/>
                </a:cxn>
              </a:cxnLst>
              <a:rect l="0" t="0" r="r" b="b"/>
              <a:pathLst>
                <a:path w="1130" h="760">
                  <a:moveTo>
                    <a:pt x="291" y="0"/>
                  </a:moveTo>
                  <a:cubicBezTo>
                    <a:pt x="0" y="291"/>
                    <a:pt x="0" y="291"/>
                    <a:pt x="0" y="291"/>
                  </a:cubicBezTo>
                  <a:cubicBezTo>
                    <a:pt x="314" y="549"/>
                    <a:pt x="704" y="718"/>
                    <a:pt x="1130" y="760"/>
                  </a:cubicBezTo>
                  <a:cubicBezTo>
                    <a:pt x="1130" y="349"/>
                    <a:pt x="1130" y="349"/>
                    <a:pt x="1130" y="349"/>
                  </a:cubicBezTo>
                  <a:cubicBezTo>
                    <a:pt x="816" y="311"/>
                    <a:pt x="528" y="186"/>
                    <a:pt x="291" y="0"/>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CFEE43BA-29E9-4DB3-9742-026644702DB7}"/>
                </a:ext>
              </a:extLst>
            </p:cNvPr>
            <p:cNvSpPr txBox="1"/>
            <p:nvPr/>
          </p:nvSpPr>
          <p:spPr>
            <a:xfrm>
              <a:off x="8278811" y="5028635"/>
              <a:ext cx="3329728" cy="923718"/>
            </a:xfrm>
            <a:prstGeom prst="rect">
              <a:avLst/>
            </a:prstGeom>
            <a:noFill/>
          </p:spPr>
          <p:txBody>
            <a:bodyPr wrap="square">
              <a:spAutoFit/>
            </a:bodyPr>
            <a:lstStyle/>
            <a:p>
              <a:pP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Food security (PDS)</a:t>
              </a:r>
            </a:p>
            <a:p>
              <a:pPr defTabSz="685800">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More than 810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identified beneficiaries receiving multi-grain in-kind supplies worth Rs 185 bn</a:t>
              </a:r>
            </a:p>
          </p:txBody>
        </p:sp>
        <p:grpSp>
          <p:nvGrpSpPr>
            <p:cNvPr id="65" name="Group 36">
              <a:extLst>
                <a:ext uri="{FF2B5EF4-FFF2-40B4-BE49-F238E27FC236}">
                  <a16:creationId xmlns:a16="http://schemas.microsoft.com/office/drawing/2014/main" id="{A633A965-A526-4FCD-803A-46DDC6532287}"/>
                </a:ext>
              </a:extLst>
            </p:cNvPr>
            <p:cNvGrpSpPr>
              <a:grpSpLocks noChangeAspect="1"/>
            </p:cNvGrpSpPr>
            <p:nvPr/>
          </p:nvGrpSpPr>
          <p:grpSpPr bwMode="auto">
            <a:xfrm>
              <a:off x="7742255" y="5250504"/>
              <a:ext cx="474663" cy="476250"/>
              <a:chOff x="4877" y="3185"/>
              <a:chExt cx="299" cy="300"/>
            </a:xfrm>
            <a:solidFill>
              <a:srgbClr val="284181"/>
            </a:solidFill>
          </p:grpSpPr>
          <p:sp>
            <p:nvSpPr>
              <p:cNvPr id="66" name="Freeform 37">
                <a:extLst>
                  <a:ext uri="{FF2B5EF4-FFF2-40B4-BE49-F238E27FC236}">
                    <a16:creationId xmlns:a16="http://schemas.microsoft.com/office/drawing/2014/main" id="{6545CAAE-4748-497D-852E-484988DAD0D7}"/>
                  </a:ext>
                </a:extLst>
              </p:cNvPr>
              <p:cNvSpPr>
                <a:spLocks/>
              </p:cNvSpPr>
              <p:nvPr/>
            </p:nvSpPr>
            <p:spPr bwMode="auto">
              <a:xfrm>
                <a:off x="4880" y="3314"/>
                <a:ext cx="232" cy="171"/>
              </a:xfrm>
              <a:custGeom>
                <a:avLst/>
                <a:gdLst>
                  <a:gd name="T0" fmla="*/ 1570 w 1611"/>
                  <a:gd name="T1" fmla="*/ 1011 h 1187"/>
                  <a:gd name="T2" fmla="*/ 904 w 1611"/>
                  <a:gd name="T3" fmla="*/ 1090 h 1187"/>
                  <a:gd name="T4" fmla="*/ 140 w 1611"/>
                  <a:gd name="T5" fmla="*/ 997 h 1187"/>
                  <a:gd name="T6" fmla="*/ 73 w 1611"/>
                  <a:gd name="T7" fmla="*/ 971 h 1187"/>
                  <a:gd name="T8" fmla="*/ 104 w 1611"/>
                  <a:gd name="T9" fmla="*/ 354 h 1187"/>
                  <a:gd name="T10" fmla="*/ 142 w 1611"/>
                  <a:gd name="T11" fmla="*/ 39 h 1187"/>
                  <a:gd name="T12" fmla="*/ 116 w 1611"/>
                  <a:gd name="T13" fmla="*/ 2 h 1187"/>
                  <a:gd name="T14" fmla="*/ 79 w 1611"/>
                  <a:gd name="T15" fmla="*/ 29 h 1187"/>
                  <a:gd name="T16" fmla="*/ 79 w 1611"/>
                  <a:gd name="T17" fmla="*/ 29 h 1187"/>
                  <a:gd name="T18" fmla="*/ 40 w 1611"/>
                  <a:gd name="T19" fmla="*/ 354 h 1187"/>
                  <a:gd name="T20" fmla="*/ 70 w 1611"/>
                  <a:gd name="T21" fmla="*/ 860 h 1187"/>
                  <a:gd name="T22" fmla="*/ 13 w 1611"/>
                  <a:gd name="T23" fmla="*/ 944 h 1187"/>
                  <a:gd name="T24" fmla="*/ 57 w 1611"/>
                  <a:gd name="T25" fmla="*/ 1051 h 1187"/>
                  <a:gd name="T26" fmla="*/ 158 w 1611"/>
                  <a:gd name="T27" fmla="*/ 1059 h 1187"/>
                  <a:gd name="T28" fmla="*/ 1582 w 1611"/>
                  <a:gd name="T29" fmla="*/ 1073 h 1187"/>
                  <a:gd name="T30" fmla="*/ 1607 w 1611"/>
                  <a:gd name="T31" fmla="*/ 1036 h 1187"/>
                  <a:gd name="T32" fmla="*/ 1570 w 1611"/>
                  <a:gd name="T33" fmla="*/ 1011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1" h="1187">
                    <a:moveTo>
                      <a:pt x="1570" y="1011"/>
                    </a:moveTo>
                    <a:cubicBezTo>
                      <a:pt x="1420" y="1040"/>
                      <a:pt x="1134" y="1090"/>
                      <a:pt x="904" y="1090"/>
                    </a:cubicBezTo>
                    <a:cubicBezTo>
                      <a:pt x="569" y="1090"/>
                      <a:pt x="171" y="982"/>
                      <a:pt x="140" y="997"/>
                    </a:cubicBezTo>
                    <a:cubicBezTo>
                      <a:pt x="112" y="1011"/>
                      <a:pt x="78" y="1000"/>
                      <a:pt x="73" y="971"/>
                    </a:cubicBezTo>
                    <a:cubicBezTo>
                      <a:pt x="191" y="780"/>
                      <a:pt x="104" y="1041"/>
                      <a:pt x="104" y="354"/>
                    </a:cubicBezTo>
                    <a:cubicBezTo>
                      <a:pt x="104" y="302"/>
                      <a:pt x="117" y="193"/>
                      <a:pt x="142" y="39"/>
                    </a:cubicBezTo>
                    <a:cubicBezTo>
                      <a:pt x="145" y="22"/>
                      <a:pt x="133" y="5"/>
                      <a:pt x="116" y="2"/>
                    </a:cubicBezTo>
                    <a:cubicBezTo>
                      <a:pt x="99" y="0"/>
                      <a:pt x="82" y="11"/>
                      <a:pt x="79" y="29"/>
                    </a:cubicBezTo>
                    <a:cubicBezTo>
                      <a:pt x="79" y="29"/>
                      <a:pt x="79" y="29"/>
                      <a:pt x="79" y="29"/>
                    </a:cubicBezTo>
                    <a:cubicBezTo>
                      <a:pt x="53" y="188"/>
                      <a:pt x="40" y="298"/>
                      <a:pt x="40" y="354"/>
                    </a:cubicBezTo>
                    <a:cubicBezTo>
                      <a:pt x="40" y="686"/>
                      <a:pt x="61" y="818"/>
                      <a:pt x="70" y="860"/>
                    </a:cubicBezTo>
                    <a:cubicBezTo>
                      <a:pt x="13" y="944"/>
                      <a:pt x="13" y="944"/>
                      <a:pt x="13" y="944"/>
                    </a:cubicBezTo>
                    <a:cubicBezTo>
                      <a:pt x="0" y="964"/>
                      <a:pt x="10" y="1022"/>
                      <a:pt x="57" y="1051"/>
                    </a:cubicBezTo>
                    <a:cubicBezTo>
                      <a:pt x="87" y="1069"/>
                      <a:pt x="125" y="1073"/>
                      <a:pt x="158" y="1059"/>
                    </a:cubicBezTo>
                    <a:cubicBezTo>
                      <a:pt x="747" y="1187"/>
                      <a:pt x="1060" y="1177"/>
                      <a:pt x="1582" y="1073"/>
                    </a:cubicBezTo>
                    <a:cubicBezTo>
                      <a:pt x="1600" y="1070"/>
                      <a:pt x="1611" y="1053"/>
                      <a:pt x="1607" y="1036"/>
                    </a:cubicBezTo>
                    <a:cubicBezTo>
                      <a:pt x="1604" y="1019"/>
                      <a:pt x="1587" y="1007"/>
                      <a:pt x="1570" y="10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67" name="Freeform 38">
                <a:extLst>
                  <a:ext uri="{FF2B5EF4-FFF2-40B4-BE49-F238E27FC236}">
                    <a16:creationId xmlns:a16="http://schemas.microsoft.com/office/drawing/2014/main" id="{51FC87EF-2FB7-47A3-A4FE-F9FC5ACD17DA}"/>
                  </a:ext>
                </a:extLst>
              </p:cNvPr>
              <p:cNvSpPr>
                <a:spLocks/>
              </p:cNvSpPr>
              <p:nvPr/>
            </p:nvSpPr>
            <p:spPr bwMode="auto">
              <a:xfrm>
                <a:off x="4877" y="3259"/>
                <a:ext cx="221" cy="46"/>
              </a:xfrm>
              <a:custGeom>
                <a:avLst/>
                <a:gdLst>
                  <a:gd name="T0" fmla="*/ 126 w 1534"/>
                  <a:gd name="T1" fmla="*/ 320 h 320"/>
                  <a:gd name="T2" fmla="*/ 862 w 1534"/>
                  <a:gd name="T3" fmla="*/ 320 h 320"/>
                  <a:gd name="T4" fmla="*/ 894 w 1534"/>
                  <a:gd name="T5" fmla="*/ 288 h 320"/>
                  <a:gd name="T6" fmla="*/ 862 w 1534"/>
                  <a:gd name="T7" fmla="*/ 256 h 320"/>
                  <a:gd name="T8" fmla="*/ 126 w 1534"/>
                  <a:gd name="T9" fmla="*/ 256 h 320"/>
                  <a:gd name="T10" fmla="*/ 94 w 1534"/>
                  <a:gd name="T11" fmla="*/ 224 h 320"/>
                  <a:gd name="T12" fmla="*/ 126 w 1534"/>
                  <a:gd name="T13" fmla="*/ 192 h 320"/>
                  <a:gd name="T14" fmla="*/ 382 w 1534"/>
                  <a:gd name="T15" fmla="*/ 192 h 320"/>
                  <a:gd name="T16" fmla="*/ 414 w 1534"/>
                  <a:gd name="T17" fmla="*/ 160 h 320"/>
                  <a:gd name="T18" fmla="*/ 382 w 1534"/>
                  <a:gd name="T19" fmla="*/ 128 h 320"/>
                  <a:gd name="T20" fmla="*/ 126 w 1534"/>
                  <a:gd name="T21" fmla="*/ 128 h 320"/>
                  <a:gd name="T22" fmla="*/ 94 w 1534"/>
                  <a:gd name="T23" fmla="*/ 96 h 320"/>
                  <a:gd name="T24" fmla="*/ 126 w 1534"/>
                  <a:gd name="T25" fmla="*/ 64 h 320"/>
                  <a:gd name="T26" fmla="*/ 1502 w 1534"/>
                  <a:gd name="T27" fmla="*/ 64 h 320"/>
                  <a:gd name="T28" fmla="*/ 1534 w 1534"/>
                  <a:gd name="T29" fmla="*/ 32 h 320"/>
                  <a:gd name="T30" fmla="*/ 1502 w 1534"/>
                  <a:gd name="T31" fmla="*/ 0 h 320"/>
                  <a:gd name="T32" fmla="*/ 126 w 1534"/>
                  <a:gd name="T33" fmla="*/ 0 h 320"/>
                  <a:gd name="T34" fmla="*/ 55 w 1534"/>
                  <a:gd name="T35" fmla="*/ 160 h 320"/>
                  <a:gd name="T36" fmla="*/ 126 w 1534"/>
                  <a:gd name="T37"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4" h="320">
                    <a:moveTo>
                      <a:pt x="126" y="320"/>
                    </a:moveTo>
                    <a:cubicBezTo>
                      <a:pt x="862" y="320"/>
                      <a:pt x="862" y="320"/>
                      <a:pt x="862" y="320"/>
                    </a:cubicBezTo>
                    <a:cubicBezTo>
                      <a:pt x="880" y="320"/>
                      <a:pt x="894" y="306"/>
                      <a:pt x="894" y="288"/>
                    </a:cubicBezTo>
                    <a:cubicBezTo>
                      <a:pt x="894" y="270"/>
                      <a:pt x="880" y="256"/>
                      <a:pt x="862" y="256"/>
                    </a:cubicBezTo>
                    <a:cubicBezTo>
                      <a:pt x="126" y="256"/>
                      <a:pt x="126" y="256"/>
                      <a:pt x="126" y="256"/>
                    </a:cubicBezTo>
                    <a:cubicBezTo>
                      <a:pt x="108" y="256"/>
                      <a:pt x="94" y="242"/>
                      <a:pt x="94" y="224"/>
                    </a:cubicBezTo>
                    <a:cubicBezTo>
                      <a:pt x="94" y="206"/>
                      <a:pt x="108" y="192"/>
                      <a:pt x="126" y="192"/>
                    </a:cubicBezTo>
                    <a:cubicBezTo>
                      <a:pt x="382" y="192"/>
                      <a:pt x="382" y="192"/>
                      <a:pt x="382" y="192"/>
                    </a:cubicBezTo>
                    <a:cubicBezTo>
                      <a:pt x="400" y="192"/>
                      <a:pt x="414" y="178"/>
                      <a:pt x="414" y="160"/>
                    </a:cubicBezTo>
                    <a:cubicBezTo>
                      <a:pt x="414" y="142"/>
                      <a:pt x="400" y="128"/>
                      <a:pt x="382" y="128"/>
                    </a:cubicBezTo>
                    <a:cubicBezTo>
                      <a:pt x="126" y="128"/>
                      <a:pt x="126" y="128"/>
                      <a:pt x="126" y="128"/>
                    </a:cubicBezTo>
                    <a:cubicBezTo>
                      <a:pt x="108" y="128"/>
                      <a:pt x="94" y="114"/>
                      <a:pt x="94" y="96"/>
                    </a:cubicBezTo>
                    <a:cubicBezTo>
                      <a:pt x="94" y="78"/>
                      <a:pt x="108" y="64"/>
                      <a:pt x="126" y="64"/>
                    </a:cubicBezTo>
                    <a:cubicBezTo>
                      <a:pt x="1502" y="64"/>
                      <a:pt x="1502" y="64"/>
                      <a:pt x="1502" y="64"/>
                    </a:cubicBezTo>
                    <a:cubicBezTo>
                      <a:pt x="1520" y="64"/>
                      <a:pt x="1534" y="50"/>
                      <a:pt x="1534" y="32"/>
                    </a:cubicBezTo>
                    <a:cubicBezTo>
                      <a:pt x="1534" y="14"/>
                      <a:pt x="1520" y="0"/>
                      <a:pt x="1502" y="0"/>
                    </a:cubicBezTo>
                    <a:cubicBezTo>
                      <a:pt x="126" y="0"/>
                      <a:pt x="126" y="0"/>
                      <a:pt x="126" y="0"/>
                    </a:cubicBezTo>
                    <a:cubicBezTo>
                      <a:pt x="43" y="0"/>
                      <a:pt x="0" y="99"/>
                      <a:pt x="55" y="160"/>
                    </a:cubicBezTo>
                    <a:cubicBezTo>
                      <a:pt x="0" y="221"/>
                      <a:pt x="43" y="320"/>
                      <a:pt x="126"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68" name="Freeform 39">
                <a:extLst>
                  <a:ext uri="{FF2B5EF4-FFF2-40B4-BE49-F238E27FC236}">
                    <a16:creationId xmlns:a16="http://schemas.microsoft.com/office/drawing/2014/main" id="{0B2516AC-46B2-4278-B8F4-AE787571C16D}"/>
                  </a:ext>
                </a:extLst>
              </p:cNvPr>
              <p:cNvSpPr>
                <a:spLocks/>
              </p:cNvSpPr>
              <p:nvPr/>
            </p:nvSpPr>
            <p:spPr bwMode="auto">
              <a:xfrm>
                <a:off x="4924" y="3185"/>
                <a:ext cx="172" cy="65"/>
              </a:xfrm>
              <a:custGeom>
                <a:avLst/>
                <a:gdLst>
                  <a:gd name="T0" fmla="*/ 59 w 1192"/>
                  <a:gd name="T1" fmla="*/ 438 h 452"/>
                  <a:gd name="T2" fmla="*/ 596 w 1192"/>
                  <a:gd name="T3" fmla="*/ 64 h 452"/>
                  <a:gd name="T4" fmla="*/ 1133 w 1192"/>
                  <a:gd name="T5" fmla="*/ 438 h 452"/>
                  <a:gd name="T6" fmla="*/ 1178 w 1192"/>
                  <a:gd name="T7" fmla="*/ 440 h 452"/>
                  <a:gd name="T8" fmla="*/ 1180 w 1192"/>
                  <a:gd name="T9" fmla="*/ 394 h 452"/>
                  <a:gd name="T10" fmla="*/ 1180 w 1192"/>
                  <a:gd name="T11" fmla="*/ 394 h 452"/>
                  <a:gd name="T12" fmla="*/ 596 w 1192"/>
                  <a:gd name="T13" fmla="*/ 0 h 452"/>
                  <a:gd name="T14" fmla="*/ 12 w 1192"/>
                  <a:gd name="T15" fmla="*/ 394 h 452"/>
                  <a:gd name="T16" fmla="*/ 14 w 1192"/>
                  <a:gd name="T17" fmla="*/ 440 h 452"/>
                  <a:gd name="T18" fmla="*/ 59 w 1192"/>
                  <a:gd name="T19" fmla="*/ 43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2" h="452">
                    <a:moveTo>
                      <a:pt x="59" y="438"/>
                    </a:moveTo>
                    <a:cubicBezTo>
                      <a:pt x="281" y="197"/>
                      <a:pt x="472" y="64"/>
                      <a:pt x="596" y="64"/>
                    </a:cubicBezTo>
                    <a:cubicBezTo>
                      <a:pt x="720" y="64"/>
                      <a:pt x="911" y="197"/>
                      <a:pt x="1133" y="438"/>
                    </a:cubicBezTo>
                    <a:cubicBezTo>
                      <a:pt x="1145" y="451"/>
                      <a:pt x="1165" y="452"/>
                      <a:pt x="1178" y="440"/>
                    </a:cubicBezTo>
                    <a:cubicBezTo>
                      <a:pt x="1191" y="428"/>
                      <a:pt x="1192" y="407"/>
                      <a:pt x="1180" y="394"/>
                    </a:cubicBezTo>
                    <a:cubicBezTo>
                      <a:pt x="1180" y="394"/>
                      <a:pt x="1180" y="394"/>
                      <a:pt x="1180" y="394"/>
                    </a:cubicBezTo>
                    <a:cubicBezTo>
                      <a:pt x="1014" y="214"/>
                      <a:pt x="778" y="0"/>
                      <a:pt x="596" y="0"/>
                    </a:cubicBezTo>
                    <a:cubicBezTo>
                      <a:pt x="414" y="0"/>
                      <a:pt x="178" y="214"/>
                      <a:pt x="12" y="394"/>
                    </a:cubicBezTo>
                    <a:cubicBezTo>
                      <a:pt x="0" y="407"/>
                      <a:pt x="1" y="428"/>
                      <a:pt x="14" y="440"/>
                    </a:cubicBezTo>
                    <a:cubicBezTo>
                      <a:pt x="27" y="452"/>
                      <a:pt x="47" y="451"/>
                      <a:pt x="59"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69" name="Freeform 40">
                <a:extLst>
                  <a:ext uri="{FF2B5EF4-FFF2-40B4-BE49-F238E27FC236}">
                    <a16:creationId xmlns:a16="http://schemas.microsoft.com/office/drawing/2014/main" id="{AA86CC4C-63C3-4DAF-889B-902832F4D091}"/>
                  </a:ext>
                </a:extLst>
              </p:cNvPr>
              <p:cNvSpPr>
                <a:spLocks/>
              </p:cNvSpPr>
              <p:nvPr/>
            </p:nvSpPr>
            <p:spPr bwMode="auto">
              <a:xfrm>
                <a:off x="4964" y="3277"/>
                <a:ext cx="51" cy="10"/>
              </a:xfrm>
              <a:custGeom>
                <a:avLst/>
                <a:gdLst>
                  <a:gd name="T0" fmla="*/ 32 w 352"/>
                  <a:gd name="T1" fmla="*/ 0 h 64"/>
                  <a:gd name="T2" fmla="*/ 0 w 352"/>
                  <a:gd name="T3" fmla="*/ 32 h 64"/>
                  <a:gd name="T4" fmla="*/ 32 w 352"/>
                  <a:gd name="T5" fmla="*/ 64 h 64"/>
                  <a:gd name="T6" fmla="*/ 320 w 352"/>
                  <a:gd name="T7" fmla="*/ 64 h 64"/>
                  <a:gd name="T8" fmla="*/ 352 w 352"/>
                  <a:gd name="T9" fmla="*/ 32 h 64"/>
                  <a:gd name="T10" fmla="*/ 320 w 352"/>
                  <a:gd name="T11" fmla="*/ 0 h 64"/>
                  <a:gd name="T12" fmla="*/ 32 w 35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52" h="64">
                    <a:moveTo>
                      <a:pt x="32" y="0"/>
                    </a:moveTo>
                    <a:cubicBezTo>
                      <a:pt x="14" y="0"/>
                      <a:pt x="0" y="14"/>
                      <a:pt x="0" y="32"/>
                    </a:cubicBezTo>
                    <a:cubicBezTo>
                      <a:pt x="0" y="50"/>
                      <a:pt x="14" y="64"/>
                      <a:pt x="32" y="64"/>
                    </a:cubicBezTo>
                    <a:cubicBezTo>
                      <a:pt x="320" y="64"/>
                      <a:pt x="320" y="64"/>
                      <a:pt x="320" y="64"/>
                    </a:cubicBezTo>
                    <a:cubicBezTo>
                      <a:pt x="338" y="64"/>
                      <a:pt x="352" y="50"/>
                      <a:pt x="352" y="32"/>
                    </a:cubicBezTo>
                    <a:cubicBezTo>
                      <a:pt x="352" y="14"/>
                      <a:pt x="338" y="0"/>
                      <a:pt x="320" y="0"/>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0" name="Oval 41">
                <a:extLst>
                  <a:ext uri="{FF2B5EF4-FFF2-40B4-BE49-F238E27FC236}">
                    <a16:creationId xmlns:a16="http://schemas.microsoft.com/office/drawing/2014/main" id="{1D5B2782-AD73-4825-87C4-7BFC31625A9E}"/>
                  </a:ext>
                </a:extLst>
              </p:cNvPr>
              <p:cNvSpPr>
                <a:spLocks noChangeArrowheads="1"/>
              </p:cNvSpPr>
              <p:nvPr/>
            </p:nvSpPr>
            <p:spPr bwMode="auto">
              <a:xfrm>
                <a:off x="4946" y="3277"/>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1" name="Oval 42">
                <a:extLst>
                  <a:ext uri="{FF2B5EF4-FFF2-40B4-BE49-F238E27FC236}">
                    <a16:creationId xmlns:a16="http://schemas.microsoft.com/office/drawing/2014/main" id="{A9CCE07C-DE3B-4419-A423-9B5D459923ED}"/>
                  </a:ext>
                </a:extLst>
              </p:cNvPr>
              <p:cNvSpPr>
                <a:spLocks noChangeArrowheads="1"/>
              </p:cNvSpPr>
              <p:nvPr/>
            </p:nvSpPr>
            <p:spPr bwMode="auto">
              <a:xfrm>
                <a:off x="4982" y="3222"/>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2" name="Oval 43">
                <a:extLst>
                  <a:ext uri="{FF2B5EF4-FFF2-40B4-BE49-F238E27FC236}">
                    <a16:creationId xmlns:a16="http://schemas.microsoft.com/office/drawing/2014/main" id="{09AAE5FD-FE99-4FF3-A6E3-EF6DA49A83CD}"/>
                  </a:ext>
                </a:extLst>
              </p:cNvPr>
              <p:cNvSpPr>
                <a:spLocks noChangeArrowheads="1"/>
              </p:cNvSpPr>
              <p:nvPr/>
            </p:nvSpPr>
            <p:spPr bwMode="auto">
              <a:xfrm>
                <a:off x="4996" y="3204"/>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3" name="Oval 44">
                <a:extLst>
                  <a:ext uri="{FF2B5EF4-FFF2-40B4-BE49-F238E27FC236}">
                    <a16:creationId xmlns:a16="http://schemas.microsoft.com/office/drawing/2014/main" id="{93B88CC1-696B-4FFF-9103-40B7C453A6E6}"/>
                  </a:ext>
                </a:extLst>
              </p:cNvPr>
              <p:cNvSpPr>
                <a:spLocks noChangeArrowheads="1"/>
              </p:cNvSpPr>
              <p:nvPr/>
            </p:nvSpPr>
            <p:spPr bwMode="auto">
              <a:xfrm>
                <a:off x="5005" y="3217"/>
                <a:ext cx="10"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4" name="Oval 45">
                <a:extLst>
                  <a:ext uri="{FF2B5EF4-FFF2-40B4-BE49-F238E27FC236}">
                    <a16:creationId xmlns:a16="http://schemas.microsoft.com/office/drawing/2014/main" id="{E4F2F882-70DE-40C1-BFF2-FDBBD8882CCF}"/>
                  </a:ext>
                </a:extLst>
              </p:cNvPr>
              <p:cNvSpPr>
                <a:spLocks noChangeArrowheads="1"/>
              </p:cNvSpPr>
              <p:nvPr/>
            </p:nvSpPr>
            <p:spPr bwMode="auto">
              <a:xfrm>
                <a:off x="5019" y="3208"/>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5" name="Oval 46">
                <a:extLst>
                  <a:ext uri="{FF2B5EF4-FFF2-40B4-BE49-F238E27FC236}">
                    <a16:creationId xmlns:a16="http://schemas.microsoft.com/office/drawing/2014/main" id="{E449FC81-3004-4C9D-B69B-7822E7717BAC}"/>
                  </a:ext>
                </a:extLst>
              </p:cNvPr>
              <p:cNvSpPr>
                <a:spLocks noChangeArrowheads="1"/>
              </p:cNvSpPr>
              <p:nvPr/>
            </p:nvSpPr>
            <p:spPr bwMode="auto">
              <a:xfrm>
                <a:off x="5028" y="3227"/>
                <a:ext cx="10"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6" name="Oval 47">
                <a:extLst>
                  <a:ext uri="{FF2B5EF4-FFF2-40B4-BE49-F238E27FC236}">
                    <a16:creationId xmlns:a16="http://schemas.microsoft.com/office/drawing/2014/main" id="{CF13467C-54FA-46EB-AA1A-4C9E71145779}"/>
                  </a:ext>
                </a:extLst>
              </p:cNvPr>
              <p:cNvSpPr>
                <a:spLocks noChangeArrowheads="1"/>
              </p:cNvSpPr>
              <p:nvPr/>
            </p:nvSpPr>
            <p:spPr bwMode="auto">
              <a:xfrm>
                <a:off x="5047" y="324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7" name="Oval 48">
                <a:extLst>
                  <a:ext uri="{FF2B5EF4-FFF2-40B4-BE49-F238E27FC236}">
                    <a16:creationId xmlns:a16="http://schemas.microsoft.com/office/drawing/2014/main" id="{E90D9437-D73A-402E-995F-62DB7F40493A}"/>
                  </a:ext>
                </a:extLst>
              </p:cNvPr>
              <p:cNvSpPr>
                <a:spLocks noChangeArrowheads="1"/>
              </p:cNvSpPr>
              <p:nvPr/>
            </p:nvSpPr>
            <p:spPr bwMode="auto">
              <a:xfrm>
                <a:off x="5015" y="324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8" name="Oval 49">
                <a:extLst>
                  <a:ext uri="{FF2B5EF4-FFF2-40B4-BE49-F238E27FC236}">
                    <a16:creationId xmlns:a16="http://schemas.microsoft.com/office/drawing/2014/main" id="{9851E354-E67C-40A6-B8B2-FCF05AD33F6F}"/>
                  </a:ext>
                </a:extLst>
              </p:cNvPr>
              <p:cNvSpPr>
                <a:spLocks noChangeArrowheads="1"/>
              </p:cNvSpPr>
              <p:nvPr/>
            </p:nvSpPr>
            <p:spPr bwMode="auto">
              <a:xfrm>
                <a:off x="4992" y="324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79" name="Oval 50">
                <a:extLst>
                  <a:ext uri="{FF2B5EF4-FFF2-40B4-BE49-F238E27FC236}">
                    <a16:creationId xmlns:a16="http://schemas.microsoft.com/office/drawing/2014/main" id="{1DDA5DD3-1BF7-4F6A-A93A-C4086B63853B}"/>
                  </a:ext>
                </a:extLst>
              </p:cNvPr>
              <p:cNvSpPr>
                <a:spLocks noChangeArrowheads="1"/>
              </p:cNvSpPr>
              <p:nvPr/>
            </p:nvSpPr>
            <p:spPr bwMode="auto">
              <a:xfrm>
                <a:off x="4964" y="3240"/>
                <a:ext cx="9" cy="1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sp>
            <p:nvSpPr>
              <p:cNvPr id="80" name="Freeform 51">
                <a:extLst>
                  <a:ext uri="{FF2B5EF4-FFF2-40B4-BE49-F238E27FC236}">
                    <a16:creationId xmlns:a16="http://schemas.microsoft.com/office/drawing/2014/main" id="{20EBB9F8-C19B-4176-8506-E0F43A25DFAD}"/>
                  </a:ext>
                </a:extLst>
              </p:cNvPr>
              <p:cNvSpPr>
                <a:spLocks noEditPoints="1"/>
              </p:cNvSpPr>
              <p:nvPr/>
            </p:nvSpPr>
            <p:spPr bwMode="auto">
              <a:xfrm>
                <a:off x="5012" y="3245"/>
                <a:ext cx="164" cy="236"/>
              </a:xfrm>
              <a:custGeom>
                <a:avLst/>
                <a:gdLst>
                  <a:gd name="T0" fmla="*/ 1141 w 1141"/>
                  <a:gd name="T1" fmla="*/ 512 h 1638"/>
                  <a:gd name="T2" fmla="*/ 1076 w 1141"/>
                  <a:gd name="T3" fmla="*/ 360 h 1638"/>
                  <a:gd name="T4" fmla="*/ 1013 w 1141"/>
                  <a:gd name="T5" fmla="*/ 192 h 1638"/>
                  <a:gd name="T6" fmla="*/ 885 w 1141"/>
                  <a:gd name="T7" fmla="*/ 180 h 1638"/>
                  <a:gd name="T8" fmla="*/ 821 w 1141"/>
                  <a:gd name="T9" fmla="*/ 32 h 1638"/>
                  <a:gd name="T10" fmla="*/ 693 w 1141"/>
                  <a:gd name="T11" fmla="*/ 334 h 1638"/>
                  <a:gd name="T12" fmla="*/ 629 w 1141"/>
                  <a:gd name="T13" fmla="*/ 192 h 1638"/>
                  <a:gd name="T14" fmla="*/ 568 w 1141"/>
                  <a:gd name="T15" fmla="*/ 500 h 1638"/>
                  <a:gd name="T16" fmla="*/ 405 w 1141"/>
                  <a:gd name="T17" fmla="*/ 259 h 1638"/>
                  <a:gd name="T18" fmla="*/ 414 w 1141"/>
                  <a:gd name="T19" fmla="*/ 415 h 1638"/>
                  <a:gd name="T20" fmla="*/ 161 w 1141"/>
                  <a:gd name="T21" fmla="*/ 206 h 1638"/>
                  <a:gd name="T22" fmla="*/ 173 w 1141"/>
                  <a:gd name="T23" fmla="*/ 368 h 1638"/>
                  <a:gd name="T24" fmla="*/ 65 w 1141"/>
                  <a:gd name="T25" fmla="*/ 437 h 1638"/>
                  <a:gd name="T26" fmla="*/ 87 w 1141"/>
                  <a:gd name="T27" fmla="*/ 615 h 1638"/>
                  <a:gd name="T28" fmla="*/ 100 w 1141"/>
                  <a:gd name="T29" fmla="*/ 780 h 1638"/>
                  <a:gd name="T30" fmla="*/ 257 w 1141"/>
                  <a:gd name="T31" fmla="*/ 1024 h 1638"/>
                  <a:gd name="T32" fmla="*/ 322 w 1141"/>
                  <a:gd name="T33" fmla="*/ 1205 h 1638"/>
                  <a:gd name="T34" fmla="*/ 834 w 1141"/>
                  <a:gd name="T35" fmla="*/ 1625 h 1638"/>
                  <a:gd name="T36" fmla="*/ 885 w 1141"/>
                  <a:gd name="T37" fmla="*/ 1278 h 1638"/>
                  <a:gd name="T38" fmla="*/ 1114 w 1141"/>
                  <a:gd name="T39" fmla="*/ 961 h 1638"/>
                  <a:gd name="T40" fmla="*/ 1141 w 1141"/>
                  <a:gd name="T41" fmla="*/ 672 h 1638"/>
                  <a:gd name="T42" fmla="*/ 632 w 1141"/>
                  <a:gd name="T43" fmla="*/ 547 h 1638"/>
                  <a:gd name="T44" fmla="*/ 668 w 1141"/>
                  <a:gd name="T45" fmla="*/ 809 h 1638"/>
                  <a:gd name="T46" fmla="*/ 818 w 1141"/>
                  <a:gd name="T47" fmla="*/ 1053 h 1638"/>
                  <a:gd name="T48" fmla="*/ 818 w 1141"/>
                  <a:gd name="T49" fmla="*/ 1053 h 1638"/>
                  <a:gd name="T50" fmla="*/ 464 w 1141"/>
                  <a:gd name="T51" fmla="*/ 585 h 1638"/>
                  <a:gd name="T52" fmla="*/ 383 w 1141"/>
                  <a:gd name="T53" fmla="*/ 519 h 1638"/>
                  <a:gd name="T54" fmla="*/ 231 w 1141"/>
                  <a:gd name="T55" fmla="*/ 411 h 1638"/>
                  <a:gd name="T56" fmla="*/ 324 w 1141"/>
                  <a:gd name="T57" fmla="*/ 658 h 1638"/>
                  <a:gd name="T58" fmla="*/ 158 w 1141"/>
                  <a:gd name="T59" fmla="*/ 621 h 1638"/>
                  <a:gd name="T60" fmla="*/ 504 w 1141"/>
                  <a:gd name="T61" fmla="*/ 1035 h 1638"/>
                  <a:gd name="T62" fmla="*/ 329 w 1141"/>
                  <a:gd name="T63" fmla="*/ 996 h 1638"/>
                  <a:gd name="T64" fmla="*/ 430 w 1141"/>
                  <a:gd name="T65" fmla="*/ 893 h 1638"/>
                  <a:gd name="T66" fmla="*/ 255 w 1141"/>
                  <a:gd name="T67" fmla="*/ 854 h 1638"/>
                  <a:gd name="T68" fmla="*/ 445 w 1141"/>
                  <a:gd name="T69" fmla="*/ 888 h 1638"/>
                  <a:gd name="T70" fmla="*/ 539 w 1141"/>
                  <a:gd name="T71" fmla="*/ 938 h 1638"/>
                  <a:gd name="T72" fmla="*/ 571 w 1141"/>
                  <a:gd name="T73" fmla="*/ 572 h 1638"/>
                  <a:gd name="T74" fmla="*/ 592 w 1141"/>
                  <a:gd name="T75" fmla="*/ 801 h 1638"/>
                  <a:gd name="T76" fmla="*/ 565 w 1141"/>
                  <a:gd name="T77" fmla="*/ 992 h 1638"/>
                  <a:gd name="T78" fmla="*/ 324 w 1141"/>
                  <a:gd name="T79" fmla="*/ 1064 h 1638"/>
                  <a:gd name="T80" fmla="*/ 648 w 1141"/>
                  <a:gd name="T81" fmla="*/ 1284 h 1638"/>
                  <a:gd name="T82" fmla="*/ 818 w 1141"/>
                  <a:gd name="T83" fmla="*/ 1213 h 1638"/>
                  <a:gd name="T84" fmla="*/ 693 w 1141"/>
                  <a:gd name="T85" fmla="*/ 1238 h 1638"/>
                  <a:gd name="T86" fmla="*/ 821 w 1141"/>
                  <a:gd name="T87" fmla="*/ 577 h 1638"/>
                  <a:gd name="T88" fmla="*/ 768 w 1141"/>
                  <a:gd name="T89" fmla="*/ 412 h 1638"/>
                  <a:gd name="T90" fmla="*/ 853 w 1141"/>
                  <a:gd name="T91" fmla="*/ 442 h 1638"/>
                  <a:gd name="T92" fmla="*/ 885 w 1141"/>
                  <a:gd name="T93" fmla="*/ 508 h 1638"/>
                  <a:gd name="T94" fmla="*/ 978 w 1141"/>
                  <a:gd name="T95" fmla="*/ 508 h 1638"/>
                  <a:gd name="T96" fmla="*/ 888 w 1141"/>
                  <a:gd name="T97" fmla="*/ 1213 h 1638"/>
                  <a:gd name="T98" fmla="*/ 1038 w 1141"/>
                  <a:gd name="T99" fmla="*/ 969 h 1638"/>
                  <a:gd name="T100" fmla="*/ 1038 w 1141"/>
                  <a:gd name="T101" fmla="*/ 969 h 1638"/>
                  <a:gd name="T102" fmla="*/ 1074 w 1141"/>
                  <a:gd name="T103" fmla="*/ 707 h 1638"/>
                  <a:gd name="T104" fmla="*/ 888 w 1141"/>
                  <a:gd name="T105" fmla="*/ 733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1" h="1638">
                    <a:moveTo>
                      <a:pt x="1141" y="672"/>
                    </a:moveTo>
                    <a:cubicBezTo>
                      <a:pt x="1141" y="656"/>
                      <a:pt x="1129" y="643"/>
                      <a:pt x="1114" y="641"/>
                    </a:cubicBezTo>
                    <a:cubicBezTo>
                      <a:pt x="1131" y="600"/>
                      <a:pt x="1140" y="556"/>
                      <a:pt x="1141" y="512"/>
                    </a:cubicBezTo>
                    <a:cubicBezTo>
                      <a:pt x="1141" y="494"/>
                      <a:pt x="1127" y="480"/>
                      <a:pt x="1109" y="480"/>
                    </a:cubicBezTo>
                    <a:cubicBezTo>
                      <a:pt x="1095" y="480"/>
                      <a:pt x="1080" y="482"/>
                      <a:pt x="1066" y="484"/>
                    </a:cubicBezTo>
                    <a:cubicBezTo>
                      <a:pt x="1081" y="441"/>
                      <a:pt x="1081" y="381"/>
                      <a:pt x="1076" y="360"/>
                    </a:cubicBezTo>
                    <a:cubicBezTo>
                      <a:pt x="1078" y="352"/>
                      <a:pt x="1077" y="359"/>
                      <a:pt x="1077" y="192"/>
                    </a:cubicBezTo>
                    <a:cubicBezTo>
                      <a:pt x="1077" y="174"/>
                      <a:pt x="1063" y="160"/>
                      <a:pt x="1045" y="160"/>
                    </a:cubicBezTo>
                    <a:cubicBezTo>
                      <a:pt x="1027" y="160"/>
                      <a:pt x="1013" y="174"/>
                      <a:pt x="1013" y="192"/>
                    </a:cubicBezTo>
                    <a:cubicBezTo>
                      <a:pt x="1013" y="334"/>
                      <a:pt x="1013" y="334"/>
                      <a:pt x="1013" y="334"/>
                    </a:cubicBezTo>
                    <a:cubicBezTo>
                      <a:pt x="991" y="334"/>
                      <a:pt x="970" y="336"/>
                      <a:pt x="949" y="341"/>
                    </a:cubicBezTo>
                    <a:cubicBezTo>
                      <a:pt x="948" y="266"/>
                      <a:pt x="904" y="204"/>
                      <a:pt x="885" y="180"/>
                    </a:cubicBezTo>
                    <a:cubicBezTo>
                      <a:pt x="885" y="32"/>
                      <a:pt x="885" y="32"/>
                      <a:pt x="885" y="32"/>
                    </a:cubicBezTo>
                    <a:cubicBezTo>
                      <a:pt x="885" y="14"/>
                      <a:pt x="871" y="0"/>
                      <a:pt x="853" y="0"/>
                    </a:cubicBezTo>
                    <a:cubicBezTo>
                      <a:pt x="835" y="0"/>
                      <a:pt x="821" y="14"/>
                      <a:pt x="821" y="32"/>
                    </a:cubicBezTo>
                    <a:cubicBezTo>
                      <a:pt x="821" y="180"/>
                      <a:pt x="821" y="180"/>
                      <a:pt x="821" y="180"/>
                    </a:cubicBezTo>
                    <a:cubicBezTo>
                      <a:pt x="802" y="204"/>
                      <a:pt x="758" y="266"/>
                      <a:pt x="757" y="341"/>
                    </a:cubicBezTo>
                    <a:cubicBezTo>
                      <a:pt x="736" y="336"/>
                      <a:pt x="715" y="334"/>
                      <a:pt x="693" y="334"/>
                    </a:cubicBezTo>
                    <a:cubicBezTo>
                      <a:pt x="693" y="192"/>
                      <a:pt x="693" y="192"/>
                      <a:pt x="693" y="192"/>
                    </a:cubicBezTo>
                    <a:cubicBezTo>
                      <a:pt x="693" y="174"/>
                      <a:pt x="679" y="160"/>
                      <a:pt x="661" y="160"/>
                    </a:cubicBezTo>
                    <a:cubicBezTo>
                      <a:pt x="643" y="160"/>
                      <a:pt x="629" y="174"/>
                      <a:pt x="629" y="192"/>
                    </a:cubicBezTo>
                    <a:cubicBezTo>
                      <a:pt x="629" y="358"/>
                      <a:pt x="628" y="352"/>
                      <a:pt x="630" y="360"/>
                    </a:cubicBezTo>
                    <a:cubicBezTo>
                      <a:pt x="626" y="376"/>
                      <a:pt x="623" y="435"/>
                      <a:pt x="640" y="484"/>
                    </a:cubicBezTo>
                    <a:cubicBezTo>
                      <a:pt x="611" y="480"/>
                      <a:pt x="579" y="473"/>
                      <a:pt x="568" y="500"/>
                    </a:cubicBezTo>
                    <a:cubicBezTo>
                      <a:pt x="555" y="506"/>
                      <a:pt x="542" y="514"/>
                      <a:pt x="530" y="523"/>
                    </a:cubicBezTo>
                    <a:cubicBezTo>
                      <a:pt x="524" y="478"/>
                      <a:pt x="496" y="425"/>
                      <a:pt x="482" y="409"/>
                    </a:cubicBezTo>
                    <a:cubicBezTo>
                      <a:pt x="480" y="401"/>
                      <a:pt x="482" y="407"/>
                      <a:pt x="405" y="259"/>
                    </a:cubicBezTo>
                    <a:cubicBezTo>
                      <a:pt x="397" y="244"/>
                      <a:pt x="378" y="238"/>
                      <a:pt x="362" y="246"/>
                    </a:cubicBezTo>
                    <a:cubicBezTo>
                      <a:pt x="346" y="254"/>
                      <a:pt x="340" y="273"/>
                      <a:pt x="348" y="289"/>
                    </a:cubicBezTo>
                    <a:cubicBezTo>
                      <a:pt x="414" y="415"/>
                      <a:pt x="414" y="415"/>
                      <a:pt x="414" y="415"/>
                    </a:cubicBezTo>
                    <a:cubicBezTo>
                      <a:pt x="395" y="425"/>
                      <a:pt x="377" y="437"/>
                      <a:pt x="361" y="451"/>
                    </a:cubicBezTo>
                    <a:cubicBezTo>
                      <a:pt x="325" y="385"/>
                      <a:pt x="257" y="350"/>
                      <a:pt x="230" y="338"/>
                    </a:cubicBezTo>
                    <a:cubicBezTo>
                      <a:pt x="161" y="206"/>
                      <a:pt x="161" y="206"/>
                      <a:pt x="161" y="206"/>
                    </a:cubicBezTo>
                    <a:cubicBezTo>
                      <a:pt x="153" y="191"/>
                      <a:pt x="133" y="185"/>
                      <a:pt x="118" y="193"/>
                    </a:cubicBezTo>
                    <a:cubicBezTo>
                      <a:pt x="102" y="201"/>
                      <a:pt x="96" y="220"/>
                      <a:pt x="104" y="236"/>
                    </a:cubicBezTo>
                    <a:cubicBezTo>
                      <a:pt x="173" y="368"/>
                      <a:pt x="173" y="368"/>
                      <a:pt x="173" y="368"/>
                    </a:cubicBezTo>
                    <a:cubicBezTo>
                      <a:pt x="167" y="397"/>
                      <a:pt x="157" y="472"/>
                      <a:pt x="191" y="539"/>
                    </a:cubicBezTo>
                    <a:cubicBezTo>
                      <a:pt x="170" y="545"/>
                      <a:pt x="149" y="553"/>
                      <a:pt x="130" y="563"/>
                    </a:cubicBezTo>
                    <a:cubicBezTo>
                      <a:pt x="65" y="437"/>
                      <a:pt x="65" y="437"/>
                      <a:pt x="65" y="437"/>
                    </a:cubicBezTo>
                    <a:cubicBezTo>
                      <a:pt x="57" y="422"/>
                      <a:pt x="37" y="415"/>
                      <a:pt x="22" y="424"/>
                    </a:cubicBezTo>
                    <a:cubicBezTo>
                      <a:pt x="6" y="432"/>
                      <a:pt x="0" y="451"/>
                      <a:pt x="8" y="467"/>
                    </a:cubicBezTo>
                    <a:cubicBezTo>
                      <a:pt x="86" y="615"/>
                      <a:pt x="81" y="609"/>
                      <a:pt x="87" y="615"/>
                    </a:cubicBezTo>
                    <a:cubicBezTo>
                      <a:pt x="91" y="632"/>
                      <a:pt x="116" y="686"/>
                      <a:pt x="153" y="720"/>
                    </a:cubicBezTo>
                    <a:cubicBezTo>
                      <a:pt x="139" y="725"/>
                      <a:pt x="126" y="731"/>
                      <a:pt x="113" y="737"/>
                    </a:cubicBezTo>
                    <a:cubicBezTo>
                      <a:pt x="97" y="745"/>
                      <a:pt x="91" y="764"/>
                      <a:pt x="100" y="780"/>
                    </a:cubicBezTo>
                    <a:cubicBezTo>
                      <a:pt x="121" y="819"/>
                      <a:pt x="149" y="853"/>
                      <a:pt x="183" y="882"/>
                    </a:cubicBezTo>
                    <a:cubicBezTo>
                      <a:pt x="170" y="891"/>
                      <a:pt x="166" y="908"/>
                      <a:pt x="174" y="922"/>
                    </a:cubicBezTo>
                    <a:cubicBezTo>
                      <a:pt x="195" y="961"/>
                      <a:pt x="223" y="995"/>
                      <a:pt x="257" y="1024"/>
                    </a:cubicBezTo>
                    <a:cubicBezTo>
                      <a:pt x="245" y="1033"/>
                      <a:pt x="241" y="1050"/>
                      <a:pt x="248" y="1064"/>
                    </a:cubicBezTo>
                    <a:cubicBezTo>
                      <a:pt x="269" y="1102"/>
                      <a:pt x="297" y="1137"/>
                      <a:pt x="331" y="1165"/>
                    </a:cubicBezTo>
                    <a:cubicBezTo>
                      <a:pt x="319" y="1175"/>
                      <a:pt x="315" y="1192"/>
                      <a:pt x="322" y="1205"/>
                    </a:cubicBezTo>
                    <a:cubicBezTo>
                      <a:pt x="324" y="1210"/>
                      <a:pt x="382" y="1320"/>
                      <a:pt x="489" y="1354"/>
                    </a:cubicBezTo>
                    <a:cubicBezTo>
                      <a:pt x="551" y="1373"/>
                      <a:pt x="621" y="1364"/>
                      <a:pt x="681" y="1340"/>
                    </a:cubicBezTo>
                    <a:cubicBezTo>
                      <a:pt x="837" y="1638"/>
                      <a:pt x="825" y="1619"/>
                      <a:pt x="834" y="1625"/>
                    </a:cubicBezTo>
                    <a:cubicBezTo>
                      <a:pt x="848" y="1636"/>
                      <a:pt x="868" y="1633"/>
                      <a:pt x="878" y="1619"/>
                    </a:cubicBezTo>
                    <a:cubicBezTo>
                      <a:pt x="879" y="1618"/>
                      <a:pt x="880" y="1617"/>
                      <a:pt x="880" y="1616"/>
                    </a:cubicBezTo>
                    <a:cubicBezTo>
                      <a:pt x="890" y="1600"/>
                      <a:pt x="882" y="1601"/>
                      <a:pt x="885" y="1278"/>
                    </a:cubicBezTo>
                    <a:cubicBezTo>
                      <a:pt x="928" y="1273"/>
                      <a:pt x="1006" y="1256"/>
                      <a:pt x="1061" y="1201"/>
                    </a:cubicBezTo>
                    <a:cubicBezTo>
                      <a:pt x="1141" y="1121"/>
                      <a:pt x="1141" y="997"/>
                      <a:pt x="1141" y="992"/>
                    </a:cubicBezTo>
                    <a:cubicBezTo>
                      <a:pt x="1141" y="976"/>
                      <a:pt x="1129" y="963"/>
                      <a:pt x="1114" y="961"/>
                    </a:cubicBezTo>
                    <a:cubicBezTo>
                      <a:pt x="1131" y="920"/>
                      <a:pt x="1140" y="876"/>
                      <a:pt x="1141" y="832"/>
                    </a:cubicBezTo>
                    <a:cubicBezTo>
                      <a:pt x="1141" y="817"/>
                      <a:pt x="1129" y="803"/>
                      <a:pt x="1114" y="801"/>
                    </a:cubicBezTo>
                    <a:cubicBezTo>
                      <a:pt x="1131" y="760"/>
                      <a:pt x="1140" y="716"/>
                      <a:pt x="1141" y="672"/>
                    </a:cubicBezTo>
                    <a:close/>
                    <a:moveTo>
                      <a:pt x="818" y="733"/>
                    </a:moveTo>
                    <a:cubicBezTo>
                      <a:pt x="779" y="688"/>
                      <a:pt x="726" y="662"/>
                      <a:pt x="668" y="649"/>
                    </a:cubicBezTo>
                    <a:cubicBezTo>
                      <a:pt x="646" y="615"/>
                      <a:pt x="636" y="575"/>
                      <a:pt x="632" y="547"/>
                    </a:cubicBezTo>
                    <a:cubicBezTo>
                      <a:pt x="742" y="564"/>
                      <a:pt x="801" y="623"/>
                      <a:pt x="818" y="733"/>
                    </a:cubicBezTo>
                    <a:close/>
                    <a:moveTo>
                      <a:pt x="818" y="893"/>
                    </a:moveTo>
                    <a:cubicBezTo>
                      <a:pt x="780" y="848"/>
                      <a:pt x="726" y="822"/>
                      <a:pt x="668" y="809"/>
                    </a:cubicBezTo>
                    <a:cubicBezTo>
                      <a:pt x="646" y="775"/>
                      <a:pt x="636" y="735"/>
                      <a:pt x="632" y="707"/>
                    </a:cubicBezTo>
                    <a:cubicBezTo>
                      <a:pt x="742" y="724"/>
                      <a:pt x="801" y="783"/>
                      <a:pt x="818" y="893"/>
                    </a:cubicBezTo>
                    <a:close/>
                    <a:moveTo>
                      <a:pt x="818" y="1053"/>
                    </a:moveTo>
                    <a:cubicBezTo>
                      <a:pt x="780" y="1008"/>
                      <a:pt x="726" y="982"/>
                      <a:pt x="668" y="969"/>
                    </a:cubicBezTo>
                    <a:cubicBezTo>
                      <a:pt x="646" y="935"/>
                      <a:pt x="636" y="895"/>
                      <a:pt x="632" y="867"/>
                    </a:cubicBezTo>
                    <a:cubicBezTo>
                      <a:pt x="744" y="884"/>
                      <a:pt x="801" y="945"/>
                      <a:pt x="818" y="1053"/>
                    </a:cubicBezTo>
                    <a:close/>
                    <a:moveTo>
                      <a:pt x="383" y="519"/>
                    </a:moveTo>
                    <a:cubicBezTo>
                      <a:pt x="401" y="496"/>
                      <a:pt x="427" y="480"/>
                      <a:pt x="445" y="470"/>
                    </a:cubicBezTo>
                    <a:cubicBezTo>
                      <a:pt x="483" y="541"/>
                      <a:pt x="463" y="570"/>
                      <a:pt x="464" y="585"/>
                    </a:cubicBezTo>
                    <a:cubicBezTo>
                      <a:pt x="439" y="615"/>
                      <a:pt x="421" y="651"/>
                      <a:pt x="413" y="689"/>
                    </a:cubicBezTo>
                    <a:cubicBezTo>
                      <a:pt x="381" y="628"/>
                      <a:pt x="381" y="628"/>
                      <a:pt x="381" y="628"/>
                    </a:cubicBezTo>
                    <a:cubicBezTo>
                      <a:pt x="388" y="592"/>
                      <a:pt x="389" y="555"/>
                      <a:pt x="383" y="519"/>
                    </a:cubicBezTo>
                    <a:close/>
                    <a:moveTo>
                      <a:pt x="231" y="411"/>
                    </a:moveTo>
                    <a:cubicBezTo>
                      <a:pt x="300" y="451"/>
                      <a:pt x="329" y="505"/>
                      <a:pt x="322" y="585"/>
                    </a:cubicBezTo>
                    <a:cubicBezTo>
                      <a:pt x="253" y="545"/>
                      <a:pt x="225" y="490"/>
                      <a:pt x="231" y="411"/>
                    </a:cubicBezTo>
                    <a:close/>
                    <a:moveTo>
                      <a:pt x="158" y="621"/>
                    </a:moveTo>
                    <a:cubicBezTo>
                      <a:pt x="177" y="611"/>
                      <a:pt x="205" y="598"/>
                      <a:pt x="233" y="597"/>
                    </a:cubicBezTo>
                    <a:cubicBezTo>
                      <a:pt x="260" y="623"/>
                      <a:pt x="291" y="643"/>
                      <a:pt x="324" y="658"/>
                    </a:cubicBezTo>
                    <a:cubicBezTo>
                      <a:pt x="356" y="719"/>
                      <a:pt x="356" y="719"/>
                      <a:pt x="356" y="719"/>
                    </a:cubicBezTo>
                    <a:cubicBezTo>
                      <a:pt x="320" y="704"/>
                      <a:pt x="281" y="698"/>
                      <a:pt x="242" y="701"/>
                    </a:cubicBezTo>
                    <a:cubicBezTo>
                      <a:pt x="230" y="692"/>
                      <a:pt x="195" y="692"/>
                      <a:pt x="158" y="621"/>
                    </a:cubicBezTo>
                    <a:close/>
                    <a:moveTo>
                      <a:pt x="324" y="1064"/>
                    </a:moveTo>
                    <a:cubicBezTo>
                      <a:pt x="358" y="1052"/>
                      <a:pt x="413" y="1040"/>
                      <a:pt x="464" y="1056"/>
                    </a:cubicBezTo>
                    <a:cubicBezTo>
                      <a:pt x="481" y="1061"/>
                      <a:pt x="499" y="1052"/>
                      <a:pt x="504" y="1035"/>
                    </a:cubicBezTo>
                    <a:cubicBezTo>
                      <a:pt x="509" y="1018"/>
                      <a:pt x="500" y="1000"/>
                      <a:pt x="483" y="995"/>
                    </a:cubicBezTo>
                    <a:cubicBezTo>
                      <a:pt x="483" y="995"/>
                      <a:pt x="483" y="995"/>
                      <a:pt x="483" y="995"/>
                    </a:cubicBezTo>
                    <a:cubicBezTo>
                      <a:pt x="427" y="977"/>
                      <a:pt x="371" y="984"/>
                      <a:pt x="329" y="996"/>
                    </a:cubicBezTo>
                    <a:cubicBezTo>
                      <a:pt x="293" y="976"/>
                      <a:pt x="266" y="945"/>
                      <a:pt x="249" y="922"/>
                    </a:cubicBezTo>
                    <a:cubicBezTo>
                      <a:pt x="293" y="907"/>
                      <a:pt x="344" y="899"/>
                      <a:pt x="390" y="914"/>
                    </a:cubicBezTo>
                    <a:cubicBezTo>
                      <a:pt x="406" y="919"/>
                      <a:pt x="424" y="910"/>
                      <a:pt x="430" y="893"/>
                    </a:cubicBezTo>
                    <a:cubicBezTo>
                      <a:pt x="435" y="876"/>
                      <a:pt x="426" y="858"/>
                      <a:pt x="409" y="853"/>
                    </a:cubicBezTo>
                    <a:cubicBezTo>
                      <a:pt x="409" y="853"/>
                      <a:pt x="409" y="853"/>
                      <a:pt x="409" y="853"/>
                    </a:cubicBezTo>
                    <a:cubicBezTo>
                      <a:pt x="353" y="835"/>
                      <a:pt x="297" y="842"/>
                      <a:pt x="255" y="854"/>
                    </a:cubicBezTo>
                    <a:cubicBezTo>
                      <a:pt x="219" y="834"/>
                      <a:pt x="192" y="803"/>
                      <a:pt x="175" y="780"/>
                    </a:cubicBezTo>
                    <a:cubicBezTo>
                      <a:pt x="209" y="768"/>
                      <a:pt x="264" y="756"/>
                      <a:pt x="316" y="772"/>
                    </a:cubicBezTo>
                    <a:cubicBezTo>
                      <a:pt x="397" y="797"/>
                      <a:pt x="444" y="887"/>
                      <a:pt x="445" y="888"/>
                    </a:cubicBezTo>
                    <a:cubicBezTo>
                      <a:pt x="445" y="889"/>
                      <a:pt x="446" y="890"/>
                      <a:pt x="446" y="891"/>
                    </a:cubicBezTo>
                    <a:cubicBezTo>
                      <a:pt x="474" y="936"/>
                      <a:pt x="476" y="970"/>
                      <a:pt x="507" y="970"/>
                    </a:cubicBezTo>
                    <a:cubicBezTo>
                      <a:pt x="525" y="970"/>
                      <a:pt x="539" y="956"/>
                      <a:pt x="539" y="938"/>
                    </a:cubicBezTo>
                    <a:cubicBezTo>
                      <a:pt x="539" y="933"/>
                      <a:pt x="538" y="928"/>
                      <a:pt x="536" y="924"/>
                    </a:cubicBezTo>
                    <a:cubicBezTo>
                      <a:pt x="526" y="898"/>
                      <a:pt x="447" y="791"/>
                      <a:pt x="480" y="686"/>
                    </a:cubicBezTo>
                    <a:cubicBezTo>
                      <a:pt x="497" y="632"/>
                      <a:pt x="543" y="593"/>
                      <a:pt x="571" y="572"/>
                    </a:cubicBezTo>
                    <a:cubicBezTo>
                      <a:pt x="576" y="596"/>
                      <a:pt x="583" y="619"/>
                      <a:pt x="592" y="641"/>
                    </a:cubicBezTo>
                    <a:cubicBezTo>
                      <a:pt x="576" y="643"/>
                      <a:pt x="565" y="656"/>
                      <a:pt x="565" y="672"/>
                    </a:cubicBezTo>
                    <a:cubicBezTo>
                      <a:pt x="566" y="716"/>
                      <a:pt x="575" y="760"/>
                      <a:pt x="592" y="801"/>
                    </a:cubicBezTo>
                    <a:cubicBezTo>
                      <a:pt x="577" y="803"/>
                      <a:pt x="565" y="817"/>
                      <a:pt x="565" y="832"/>
                    </a:cubicBezTo>
                    <a:cubicBezTo>
                      <a:pt x="566" y="876"/>
                      <a:pt x="575" y="920"/>
                      <a:pt x="592" y="961"/>
                    </a:cubicBezTo>
                    <a:cubicBezTo>
                      <a:pt x="576" y="963"/>
                      <a:pt x="565" y="976"/>
                      <a:pt x="565" y="992"/>
                    </a:cubicBezTo>
                    <a:cubicBezTo>
                      <a:pt x="565" y="996"/>
                      <a:pt x="565" y="1088"/>
                      <a:pt x="615" y="1164"/>
                    </a:cubicBezTo>
                    <a:cubicBezTo>
                      <a:pt x="550" y="1122"/>
                      <a:pt x="479" y="1117"/>
                      <a:pt x="403" y="1137"/>
                    </a:cubicBezTo>
                    <a:cubicBezTo>
                      <a:pt x="367" y="1117"/>
                      <a:pt x="340" y="1087"/>
                      <a:pt x="324" y="1064"/>
                    </a:cubicBezTo>
                    <a:close/>
                    <a:moveTo>
                      <a:pt x="398" y="1206"/>
                    </a:moveTo>
                    <a:cubicBezTo>
                      <a:pt x="442" y="1190"/>
                      <a:pt x="493" y="1183"/>
                      <a:pt x="538" y="1197"/>
                    </a:cubicBezTo>
                    <a:cubicBezTo>
                      <a:pt x="589" y="1213"/>
                      <a:pt x="627" y="1255"/>
                      <a:pt x="648" y="1284"/>
                    </a:cubicBezTo>
                    <a:cubicBezTo>
                      <a:pt x="544" y="1321"/>
                      <a:pt x="464" y="1296"/>
                      <a:pt x="398" y="1206"/>
                    </a:cubicBezTo>
                    <a:close/>
                    <a:moveTo>
                      <a:pt x="632" y="1027"/>
                    </a:moveTo>
                    <a:cubicBezTo>
                      <a:pt x="742" y="1044"/>
                      <a:pt x="801" y="1103"/>
                      <a:pt x="818" y="1213"/>
                    </a:cubicBezTo>
                    <a:cubicBezTo>
                      <a:pt x="707" y="1196"/>
                      <a:pt x="649" y="1138"/>
                      <a:pt x="632" y="1027"/>
                    </a:cubicBezTo>
                    <a:close/>
                    <a:moveTo>
                      <a:pt x="821" y="1470"/>
                    </a:moveTo>
                    <a:cubicBezTo>
                      <a:pt x="726" y="1289"/>
                      <a:pt x="723" y="1277"/>
                      <a:pt x="693" y="1238"/>
                    </a:cubicBezTo>
                    <a:cubicBezTo>
                      <a:pt x="740" y="1264"/>
                      <a:pt x="789" y="1274"/>
                      <a:pt x="821" y="1278"/>
                    </a:cubicBezTo>
                    <a:lnTo>
                      <a:pt x="821" y="1470"/>
                    </a:lnTo>
                    <a:close/>
                    <a:moveTo>
                      <a:pt x="821" y="577"/>
                    </a:moveTo>
                    <a:cubicBezTo>
                      <a:pt x="796" y="547"/>
                      <a:pt x="764" y="523"/>
                      <a:pt x="728" y="508"/>
                    </a:cubicBezTo>
                    <a:cubicBezTo>
                      <a:pt x="722" y="495"/>
                      <a:pt x="690" y="478"/>
                      <a:pt x="691" y="398"/>
                    </a:cubicBezTo>
                    <a:cubicBezTo>
                      <a:pt x="712" y="398"/>
                      <a:pt x="743" y="400"/>
                      <a:pt x="768" y="412"/>
                    </a:cubicBezTo>
                    <a:cubicBezTo>
                      <a:pt x="780" y="447"/>
                      <a:pt x="798" y="479"/>
                      <a:pt x="821" y="508"/>
                    </a:cubicBezTo>
                    <a:lnTo>
                      <a:pt x="821" y="577"/>
                    </a:lnTo>
                    <a:close/>
                    <a:moveTo>
                      <a:pt x="853" y="442"/>
                    </a:moveTo>
                    <a:cubicBezTo>
                      <a:pt x="811" y="375"/>
                      <a:pt x="810" y="313"/>
                      <a:pt x="853" y="246"/>
                    </a:cubicBezTo>
                    <a:cubicBezTo>
                      <a:pt x="895" y="313"/>
                      <a:pt x="896" y="374"/>
                      <a:pt x="853" y="442"/>
                    </a:cubicBezTo>
                    <a:close/>
                    <a:moveTo>
                      <a:pt x="885" y="508"/>
                    </a:moveTo>
                    <a:cubicBezTo>
                      <a:pt x="908" y="479"/>
                      <a:pt x="926" y="447"/>
                      <a:pt x="938" y="412"/>
                    </a:cubicBezTo>
                    <a:cubicBezTo>
                      <a:pt x="963" y="400"/>
                      <a:pt x="994" y="398"/>
                      <a:pt x="1015" y="398"/>
                    </a:cubicBezTo>
                    <a:cubicBezTo>
                      <a:pt x="1016" y="479"/>
                      <a:pt x="985" y="493"/>
                      <a:pt x="978" y="508"/>
                    </a:cubicBezTo>
                    <a:cubicBezTo>
                      <a:pt x="942" y="523"/>
                      <a:pt x="910" y="546"/>
                      <a:pt x="885" y="577"/>
                    </a:cubicBezTo>
                    <a:lnTo>
                      <a:pt x="885" y="508"/>
                    </a:lnTo>
                    <a:close/>
                    <a:moveTo>
                      <a:pt x="888" y="1213"/>
                    </a:moveTo>
                    <a:cubicBezTo>
                      <a:pt x="905" y="1103"/>
                      <a:pt x="963" y="1044"/>
                      <a:pt x="1074" y="1027"/>
                    </a:cubicBezTo>
                    <a:cubicBezTo>
                      <a:pt x="1057" y="1138"/>
                      <a:pt x="998" y="1196"/>
                      <a:pt x="888" y="1213"/>
                    </a:cubicBezTo>
                    <a:close/>
                    <a:moveTo>
                      <a:pt x="1038" y="969"/>
                    </a:moveTo>
                    <a:cubicBezTo>
                      <a:pt x="980" y="982"/>
                      <a:pt x="926" y="1008"/>
                      <a:pt x="888" y="1053"/>
                    </a:cubicBezTo>
                    <a:cubicBezTo>
                      <a:pt x="904" y="945"/>
                      <a:pt x="961" y="884"/>
                      <a:pt x="1074" y="868"/>
                    </a:cubicBezTo>
                    <a:cubicBezTo>
                      <a:pt x="1070" y="895"/>
                      <a:pt x="1060" y="935"/>
                      <a:pt x="1038" y="969"/>
                    </a:cubicBezTo>
                    <a:close/>
                    <a:moveTo>
                      <a:pt x="1037" y="809"/>
                    </a:moveTo>
                    <a:cubicBezTo>
                      <a:pt x="980" y="822"/>
                      <a:pt x="926" y="848"/>
                      <a:pt x="888" y="893"/>
                    </a:cubicBezTo>
                    <a:cubicBezTo>
                      <a:pt x="904" y="784"/>
                      <a:pt x="962" y="724"/>
                      <a:pt x="1074" y="707"/>
                    </a:cubicBezTo>
                    <a:cubicBezTo>
                      <a:pt x="1070" y="735"/>
                      <a:pt x="1060" y="775"/>
                      <a:pt x="1037" y="809"/>
                    </a:cubicBezTo>
                    <a:close/>
                    <a:moveTo>
                      <a:pt x="1037" y="649"/>
                    </a:moveTo>
                    <a:cubicBezTo>
                      <a:pt x="980" y="662"/>
                      <a:pt x="926" y="688"/>
                      <a:pt x="888" y="733"/>
                    </a:cubicBezTo>
                    <a:cubicBezTo>
                      <a:pt x="905" y="623"/>
                      <a:pt x="963" y="564"/>
                      <a:pt x="1074" y="547"/>
                    </a:cubicBezTo>
                    <a:cubicBezTo>
                      <a:pt x="1070" y="575"/>
                      <a:pt x="1060" y="615"/>
                      <a:pt x="1037" y="6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Trebuchet MS"/>
                </a:endParaRPr>
              </a:p>
            </p:txBody>
          </p:sp>
        </p:grpSp>
      </p:grpSp>
      <p:sp>
        <p:nvSpPr>
          <p:cNvPr id="3" name="TextBox 2">
            <a:extLst>
              <a:ext uri="{FF2B5EF4-FFF2-40B4-BE49-F238E27FC236}">
                <a16:creationId xmlns:a16="http://schemas.microsoft.com/office/drawing/2014/main" id="{AED2ABE5-24FD-4C3C-A8AC-A2A4F9D84DF6}"/>
              </a:ext>
            </a:extLst>
          </p:cNvPr>
          <p:cNvSpPr txBox="1"/>
          <p:nvPr/>
        </p:nvSpPr>
        <p:spPr>
          <a:xfrm>
            <a:off x="2056425" y="5994172"/>
            <a:ext cx="8079159" cy="369332"/>
          </a:xfrm>
          <a:prstGeom prst="rect">
            <a:avLst/>
          </a:prstGeom>
          <a:noFill/>
        </p:spPr>
        <p:txBody>
          <a:bodyPr wrap="square" rtlCol="0">
            <a:spAutoFit/>
          </a:bodyPr>
          <a:lstStyle/>
          <a:p>
            <a:r>
              <a:rPr lang="en-IN" dirty="0">
                <a:latin typeface="Georgia" panose="02040502050405020303" pitchFamily="18" charset="0"/>
              </a:rPr>
              <a:t>List of Central DBT schemes at </a:t>
            </a:r>
            <a:r>
              <a:rPr lang="en-IN" dirty="0">
                <a:latin typeface="Georgia" panose="02040502050405020303" pitchFamily="18" charset="0"/>
                <a:hlinkClick r:id="rId2"/>
              </a:rPr>
              <a:t>https://dbtbharat.gov.in/central-scheme/list</a:t>
            </a:r>
            <a:endParaRPr lang="en-IN" dirty="0">
              <a:latin typeface="Georgia" panose="02040502050405020303" pitchFamily="18" charset="0"/>
            </a:endParaRPr>
          </a:p>
        </p:txBody>
      </p:sp>
      <p:pic>
        <p:nvPicPr>
          <p:cNvPr id="87" name="Picture 86">
            <a:extLst>
              <a:ext uri="{FF2B5EF4-FFF2-40B4-BE49-F238E27FC236}">
                <a16:creationId xmlns:a16="http://schemas.microsoft.com/office/drawing/2014/main" id="{B480C147-8D98-4814-ACF2-001D713F32B9}"/>
              </a:ext>
            </a:extLst>
          </p:cNvPr>
          <p:cNvPicPr>
            <a:picLocks noChangeAspect="1"/>
          </p:cNvPicPr>
          <p:nvPr/>
        </p:nvPicPr>
        <p:blipFill>
          <a:blip r:embed="rId3"/>
          <a:stretch>
            <a:fillRect/>
          </a:stretch>
        </p:blipFill>
        <p:spPr>
          <a:xfrm>
            <a:off x="5386896" y="2828495"/>
            <a:ext cx="799748" cy="586117"/>
          </a:xfrm>
          <a:prstGeom prst="rect">
            <a:avLst/>
          </a:prstGeom>
        </p:spPr>
      </p:pic>
      <p:sp>
        <p:nvSpPr>
          <p:cNvPr id="89" name="Freeform 39">
            <a:extLst>
              <a:ext uri="{FF2B5EF4-FFF2-40B4-BE49-F238E27FC236}">
                <a16:creationId xmlns:a16="http://schemas.microsoft.com/office/drawing/2014/main" id="{CE70F562-F85F-4D29-8526-3577AC4A3A94}"/>
              </a:ext>
            </a:extLst>
          </p:cNvPr>
          <p:cNvSpPr>
            <a:spLocks/>
          </p:cNvSpPr>
          <p:nvPr/>
        </p:nvSpPr>
        <p:spPr bwMode="auto">
          <a:xfrm>
            <a:off x="1954332" y="2606593"/>
            <a:ext cx="3684140" cy="375269"/>
          </a:xfrm>
          <a:custGeom>
            <a:avLst/>
            <a:gdLst>
              <a:gd name="T0" fmla="*/ 5785 w 5805"/>
              <a:gd name="T1" fmla="*/ 621 h 622"/>
              <a:gd name="T2" fmla="*/ 5769 w 5805"/>
              <a:gd name="T3" fmla="*/ 602 h 622"/>
              <a:gd name="T4" fmla="*/ 5769 w 5805"/>
              <a:gd name="T5" fmla="*/ 36 h 622"/>
              <a:gd name="T6" fmla="*/ 18 w 5805"/>
              <a:gd name="T7" fmla="*/ 36 h 622"/>
              <a:gd name="T8" fmla="*/ 27 w 5805"/>
              <a:gd name="T9" fmla="*/ 0 h 622"/>
              <a:gd name="T10" fmla="*/ 5787 w 5805"/>
              <a:gd name="T11" fmla="*/ 0 h 622"/>
              <a:gd name="T12" fmla="*/ 5805 w 5805"/>
              <a:gd name="T13" fmla="*/ 18 h 622"/>
              <a:gd name="T14" fmla="*/ 5805 w 5805"/>
              <a:gd name="T15" fmla="*/ 603 h 622"/>
              <a:gd name="T16" fmla="*/ 5785 w 5805"/>
              <a:gd name="T17" fmla="*/ 62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5" h="622">
                <a:moveTo>
                  <a:pt x="5785" y="621"/>
                </a:moveTo>
                <a:cubicBezTo>
                  <a:pt x="5776" y="620"/>
                  <a:pt x="5769" y="612"/>
                  <a:pt x="5769" y="602"/>
                </a:cubicBezTo>
                <a:cubicBezTo>
                  <a:pt x="5769" y="36"/>
                  <a:pt x="5769" y="36"/>
                  <a:pt x="5769" y="36"/>
                </a:cubicBezTo>
                <a:cubicBezTo>
                  <a:pt x="18" y="36"/>
                  <a:pt x="18" y="36"/>
                  <a:pt x="18" y="36"/>
                </a:cubicBezTo>
                <a:cubicBezTo>
                  <a:pt x="0" y="20"/>
                  <a:pt x="11" y="0"/>
                  <a:pt x="27" y="0"/>
                </a:cubicBezTo>
                <a:cubicBezTo>
                  <a:pt x="5787" y="0"/>
                  <a:pt x="5787" y="0"/>
                  <a:pt x="5787" y="0"/>
                </a:cubicBezTo>
                <a:cubicBezTo>
                  <a:pt x="5797" y="0"/>
                  <a:pt x="5805" y="8"/>
                  <a:pt x="5805" y="18"/>
                </a:cubicBezTo>
                <a:cubicBezTo>
                  <a:pt x="5805" y="603"/>
                  <a:pt x="5805" y="603"/>
                  <a:pt x="5805" y="603"/>
                </a:cubicBezTo>
                <a:cubicBezTo>
                  <a:pt x="5805" y="614"/>
                  <a:pt x="5796" y="622"/>
                  <a:pt x="5785" y="621"/>
                </a:cubicBezTo>
                <a:close/>
              </a:path>
            </a:pathLst>
          </a:cu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sp>
        <p:nvSpPr>
          <p:cNvPr id="90" name="Oval 37">
            <a:extLst>
              <a:ext uri="{FF2B5EF4-FFF2-40B4-BE49-F238E27FC236}">
                <a16:creationId xmlns:a16="http://schemas.microsoft.com/office/drawing/2014/main" id="{60F67038-FB50-4411-AD58-76567C134436}"/>
              </a:ext>
            </a:extLst>
          </p:cNvPr>
          <p:cNvSpPr>
            <a:spLocks noChangeArrowheads="1"/>
          </p:cNvSpPr>
          <p:nvPr/>
        </p:nvSpPr>
        <p:spPr bwMode="auto">
          <a:xfrm flipH="1">
            <a:off x="5596973" y="2911494"/>
            <a:ext cx="102537" cy="115892"/>
          </a:xfrm>
          <a:prstGeom prst="ellipse">
            <a:avLst/>
          </a:prstGeom>
          <a:solidFill>
            <a:srgbClr val="284181"/>
          </a:solidFill>
          <a:ln>
            <a:noFill/>
          </a:ln>
        </p:spPr>
        <p:txBody>
          <a:bodyPr vert="horz" wrap="square" lIns="68580" tIns="34290" rIns="68580" bIns="34290" numCol="1" anchor="t" anchorCtr="0" compatLnSpc="1">
            <a:prstTxWarp prst="textNoShape">
              <a:avLst/>
            </a:prstTxWarp>
          </a:bodyPr>
          <a:lstStyle/>
          <a:p>
            <a:pPr defTabSz="685800">
              <a:defRPr/>
            </a:pPr>
            <a:endParaRPr lang="en-IN" sz="1350">
              <a:solidFill>
                <a:srgbClr val="595959"/>
              </a:solidFill>
              <a:latin typeface="Calibri" panose="020F0502020204030204" pitchFamily="34" charset="0"/>
              <a:cs typeface="Calibri" panose="020F0502020204030204" pitchFamily="34" charset="0"/>
            </a:endParaRPr>
          </a:p>
        </p:txBody>
      </p:sp>
      <p:pic>
        <p:nvPicPr>
          <p:cNvPr id="1028" name="Picture 4" descr="House Icon PNG, Vector, PSD, and Clipart With Transparent Background for  Free Download | Pngtree">
            <a:extLst>
              <a:ext uri="{FF2B5EF4-FFF2-40B4-BE49-F238E27FC236}">
                <a16:creationId xmlns:a16="http://schemas.microsoft.com/office/drawing/2014/main" id="{8DF6FA97-E17D-40C9-8C49-44643B99B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425" y="2019398"/>
            <a:ext cx="525457" cy="5254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97618AF6-8222-4DE9-97CF-80251E0DF21E}"/>
              </a:ext>
            </a:extLst>
          </p:cNvPr>
          <p:cNvSpPr txBox="1"/>
          <p:nvPr/>
        </p:nvSpPr>
        <p:spPr>
          <a:xfrm>
            <a:off x="2179877" y="1734607"/>
            <a:ext cx="2608244" cy="802784"/>
          </a:xfrm>
          <a:prstGeom prst="rect">
            <a:avLst/>
          </a:prstGeom>
          <a:noFill/>
        </p:spPr>
        <p:txBody>
          <a:bodyPr wrap="square">
            <a:spAutoFit/>
          </a:bodyPr>
          <a:lstStyle/>
          <a:p>
            <a:pPr defTabSz="685800">
              <a:spcAft>
                <a:spcPts val="450"/>
              </a:spcAft>
              <a:buClr>
                <a:srgbClr val="000000"/>
              </a:buClr>
              <a:defRPr/>
            </a:pPr>
            <a:r>
              <a:rPr lang="en-US" sz="1050" b="1" kern="0" dirty="0">
                <a:solidFill>
                  <a:srgbClr val="284181"/>
                </a:solidFill>
                <a:latin typeface="Calibri" panose="020F0502020204030204" pitchFamily="34" charset="0"/>
                <a:ea typeface="Trebuchet MS"/>
                <a:cs typeface="Calibri" panose="020F0502020204030204" pitchFamily="34" charset="0"/>
                <a:sym typeface="Trebuchet MS"/>
              </a:rPr>
              <a:t>Housing support</a:t>
            </a:r>
          </a:p>
          <a:p>
            <a:pPr defTabSz="685800">
              <a:spcAft>
                <a:spcPts val="450"/>
              </a:spcAft>
              <a:buClr>
                <a:srgbClr val="000000"/>
              </a:buClr>
              <a:defRPr/>
            </a:pP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By 13 October 2024, support provided for constructing about 8.5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houses in urban areas and 26.7 </a:t>
            </a:r>
            <a:r>
              <a:rPr lang="en-US" sz="1050" kern="0" dirty="0" err="1">
                <a:solidFill>
                  <a:srgbClr val="5A5A5A"/>
                </a:solidFill>
                <a:latin typeface="Calibri" panose="020F0502020204030204" pitchFamily="34" charset="0"/>
                <a:ea typeface="Trebuchet MS"/>
                <a:cs typeface="Calibri" panose="020F0502020204030204" pitchFamily="34" charset="0"/>
                <a:sym typeface="Trebuchet MS"/>
              </a:rPr>
              <a:t>mn</a:t>
            </a:r>
            <a:r>
              <a:rPr lang="en-US" sz="1050" kern="0" dirty="0">
                <a:solidFill>
                  <a:srgbClr val="5A5A5A"/>
                </a:solidFill>
                <a:latin typeface="Calibri" panose="020F0502020204030204" pitchFamily="34" charset="0"/>
                <a:ea typeface="Trebuchet MS"/>
                <a:cs typeface="Calibri" panose="020F0502020204030204" pitchFamily="34" charset="0"/>
                <a:sym typeface="Trebuchet MS"/>
              </a:rPr>
              <a:t> houses in rural areas</a:t>
            </a:r>
          </a:p>
        </p:txBody>
      </p:sp>
    </p:spTree>
    <p:extLst>
      <p:ext uri="{BB962C8B-B14F-4D97-AF65-F5344CB8AC3E}">
        <p14:creationId xmlns:p14="http://schemas.microsoft.com/office/powerpoint/2010/main" val="87196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C3A53C5-5DF4-46B6-93FB-1F989BF1F341}" type="slidenum">
              <a:rPr lang="en-US" smtClean="0"/>
              <a:pPr/>
              <a:t>21</a:t>
            </a:fld>
            <a:endParaRPr lang="en-US" dirty="0"/>
          </a:p>
        </p:txBody>
      </p:sp>
      <p:sp>
        <p:nvSpPr>
          <p:cNvPr id="8" name="TextBox 7"/>
          <p:cNvSpPr txBox="1"/>
          <p:nvPr/>
        </p:nvSpPr>
        <p:spPr>
          <a:xfrm>
            <a:off x="1637945" y="342997"/>
            <a:ext cx="8462169" cy="492443"/>
          </a:xfrm>
          <a:prstGeom prst="rect">
            <a:avLst/>
          </a:prstGeom>
          <a:noFill/>
        </p:spPr>
        <p:txBody>
          <a:bodyPr wrap="square" rtlCol="0">
            <a:spAutoFit/>
          </a:bodyPr>
          <a:lstStyle/>
          <a:p>
            <a:r>
              <a:rPr lang="en-US" sz="2600" b="1" dirty="0">
                <a:solidFill>
                  <a:schemeClr val="accent2">
                    <a:lumMod val="75000"/>
                  </a:schemeClr>
                </a:solidFill>
                <a:latin typeface="Georgia" panose="02040502050405020303" pitchFamily="18" charset="0"/>
              </a:rPr>
              <a:t>DBT Flow: Payments and Transfer</a:t>
            </a:r>
          </a:p>
        </p:txBody>
      </p:sp>
      <p:cxnSp>
        <p:nvCxnSpPr>
          <p:cNvPr id="42" name="Straight Connector 41"/>
          <p:cNvCxnSpPr/>
          <p:nvPr/>
        </p:nvCxnSpPr>
        <p:spPr>
          <a:xfrm>
            <a:off x="1524000" y="1184858"/>
            <a:ext cx="7662930" cy="0"/>
          </a:xfrm>
          <a:prstGeom prst="line">
            <a:avLst/>
          </a:prstGeom>
          <a:ln w="28575">
            <a:solidFill>
              <a:schemeClr val="accent2"/>
            </a:solidFill>
          </a:ln>
        </p:spPr>
        <p:style>
          <a:lnRef idx="3">
            <a:schemeClr val="accent2"/>
          </a:lnRef>
          <a:fillRef idx="0">
            <a:schemeClr val="accent2"/>
          </a:fillRef>
          <a:effectRef idx="2">
            <a:schemeClr val="accent2"/>
          </a:effectRef>
          <a:fontRef idx="minor">
            <a:schemeClr val="tx1"/>
          </a:fontRef>
        </p:style>
      </p:cxnSp>
      <p:sp>
        <p:nvSpPr>
          <p:cNvPr id="44" name="Text Box 2"/>
          <p:cNvSpPr txBox="1">
            <a:spLocks noChangeArrowheads="1"/>
          </p:cNvSpPr>
          <p:nvPr/>
        </p:nvSpPr>
        <p:spPr bwMode="auto">
          <a:xfrm>
            <a:off x="1524000" y="1501315"/>
            <a:ext cx="8954814" cy="4634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25000"/>
              </a:lnSpc>
              <a:spcAft>
                <a:spcPts val="800"/>
              </a:spcAft>
            </a:pPr>
            <a:r>
              <a:rPr lang="en-US" b="1" dirty="0">
                <a:solidFill>
                  <a:schemeClr val="accent2">
                    <a:lumMod val="75000"/>
                  </a:schemeClr>
                </a:solidFill>
                <a:latin typeface="Georgia" panose="02040502050405020303" pitchFamily="18" charset="0"/>
                <a:ea typeface="Arial" panose="020B0604020202020204" pitchFamily="34" charset="0"/>
                <a:cs typeface="Times New Roman" panose="02020603050405020304" pitchFamily="18" charset="0"/>
              </a:rPr>
              <a:t>Enabling Electronic Payments</a:t>
            </a:r>
          </a:p>
        </p:txBody>
      </p:sp>
      <p:sp>
        <p:nvSpPr>
          <p:cNvPr id="45" name="Text Box 2"/>
          <p:cNvSpPr txBox="1">
            <a:spLocks noChangeArrowheads="1"/>
          </p:cNvSpPr>
          <p:nvPr/>
        </p:nvSpPr>
        <p:spPr bwMode="auto">
          <a:xfrm>
            <a:off x="1524000" y="4108514"/>
            <a:ext cx="9144000" cy="463435"/>
          </a:xfrm>
          <a:prstGeom prst="rect">
            <a:avLst/>
          </a:prstGeom>
          <a:noFill/>
          <a:ln w="9525">
            <a:noFill/>
            <a:miter lim="800000"/>
            <a:headEnd/>
            <a:tailEnd/>
          </a:ln>
        </p:spPr>
        <p:txBody>
          <a:bodyPr rot="0" vert="horz" wrap="square" lIns="91440" tIns="45720" rIns="91440" bIns="45720" anchor="t" anchorCtr="0">
            <a:noAutofit/>
          </a:bodyPr>
          <a:lstStyle/>
          <a:p>
            <a:pPr algn="ctr">
              <a:lnSpc>
                <a:spcPct val="125000"/>
              </a:lnSpc>
              <a:spcAft>
                <a:spcPts val="800"/>
              </a:spcAft>
            </a:pPr>
            <a:r>
              <a:rPr lang="en-US" b="1" dirty="0">
                <a:solidFill>
                  <a:schemeClr val="accent2">
                    <a:lumMod val="75000"/>
                  </a:schemeClr>
                </a:solidFill>
                <a:latin typeface="Georgia" panose="02040502050405020303" pitchFamily="18" charset="0"/>
                <a:ea typeface="Arial" panose="020B0604020202020204" pitchFamily="34" charset="0"/>
                <a:cs typeface="Times New Roman" panose="02020603050405020304" pitchFamily="18" charset="0"/>
              </a:rPr>
              <a:t>Enabling Authenticated In-kind Transfers</a:t>
            </a:r>
          </a:p>
        </p:txBody>
      </p:sp>
      <p:pic>
        <p:nvPicPr>
          <p:cNvPr id="9" name="Picture 8">
            <a:extLst>
              <a:ext uri="{FF2B5EF4-FFF2-40B4-BE49-F238E27FC236}">
                <a16:creationId xmlns:a16="http://schemas.microsoft.com/office/drawing/2014/main" id="{118317A5-1808-4F6E-B354-81C96C950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142" y="1976372"/>
            <a:ext cx="8739978" cy="1912099"/>
          </a:xfrm>
          <a:prstGeom prst="rect">
            <a:avLst/>
          </a:prstGeom>
        </p:spPr>
      </p:pic>
      <p:pic>
        <p:nvPicPr>
          <p:cNvPr id="10" name="Picture 9">
            <a:extLst>
              <a:ext uri="{FF2B5EF4-FFF2-40B4-BE49-F238E27FC236}">
                <a16:creationId xmlns:a16="http://schemas.microsoft.com/office/drawing/2014/main" id="{547FB9CA-D05E-4CEC-BC80-BA788F114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715" y="4697135"/>
            <a:ext cx="8719152" cy="1572533"/>
          </a:xfrm>
          <a:prstGeom prst="rect">
            <a:avLst/>
          </a:prstGeom>
        </p:spPr>
      </p:pic>
    </p:spTree>
    <p:extLst>
      <p:ext uri="{BB962C8B-B14F-4D97-AF65-F5344CB8AC3E}">
        <p14:creationId xmlns:p14="http://schemas.microsoft.com/office/powerpoint/2010/main" val="398384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396" y="392307"/>
            <a:ext cx="8852187" cy="557338"/>
          </a:xfrm>
        </p:spPr>
        <p:txBody>
          <a:bodyPr>
            <a:normAutofit fontScale="90000"/>
          </a:bodyPr>
          <a:lstStyle/>
          <a:p>
            <a:r>
              <a:rPr lang="en-US" sz="2600" b="1" dirty="0">
                <a:solidFill>
                  <a:schemeClr val="accent2">
                    <a:lumMod val="75000"/>
                  </a:schemeClr>
                </a:solidFill>
                <a:latin typeface="Georgia" panose="02040502050405020303" pitchFamily="18" charset="0"/>
              </a:rPr>
              <a:t>DBT implementation : Other Miscellaneous Activities</a:t>
            </a:r>
          </a:p>
        </p:txBody>
      </p:sp>
      <p:sp>
        <p:nvSpPr>
          <p:cNvPr id="3" name="Content Placeholder 2"/>
          <p:cNvSpPr>
            <a:spLocks noGrp="1"/>
          </p:cNvSpPr>
          <p:nvPr>
            <p:ph idx="1"/>
          </p:nvPr>
        </p:nvSpPr>
        <p:spPr>
          <a:xfrm>
            <a:off x="135467" y="1495901"/>
            <a:ext cx="11345333" cy="5077894"/>
          </a:xfrm>
        </p:spPr>
        <p:txBody>
          <a:bodyPr>
            <a:normAutofit/>
          </a:bodyPr>
          <a:lstStyle/>
          <a:p>
            <a:pPr marL="342900" indent="-342900" algn="just">
              <a:lnSpc>
                <a:spcPct val="120000"/>
              </a:lnSpc>
              <a:spcBef>
                <a:spcPts val="400"/>
              </a:spcBef>
              <a:spcAft>
                <a:spcPts val="400"/>
              </a:spcAft>
              <a:buFont typeface="Wingdings" panose="05000000000000000000" pitchFamily="2" charset="2"/>
              <a:buChar char="§"/>
            </a:pPr>
            <a:r>
              <a:rPr lang="en-US" sz="1600" b="1" dirty="0">
                <a:latin typeface="Georgia" panose="02040502050405020303" pitchFamily="18" charset="0"/>
              </a:rPr>
              <a:t>De-duplication </a:t>
            </a:r>
            <a:r>
              <a:rPr lang="en-US" sz="1600" dirty="0">
                <a:latin typeface="Georgia" panose="02040502050405020303" pitchFamily="18" charset="0"/>
              </a:rPr>
              <a:t>using Aadhaar authentication and </a:t>
            </a:r>
            <a:r>
              <a:rPr lang="en-US" sz="1600" b="1" dirty="0">
                <a:latin typeface="Georgia" panose="02040502050405020303" pitchFamily="18" charset="0"/>
              </a:rPr>
              <a:t>Beneficiary Authentication </a:t>
            </a:r>
            <a:r>
              <a:rPr lang="en-US" sz="1600" dirty="0">
                <a:latin typeface="Georgia" panose="02040502050405020303" pitchFamily="18" charset="0"/>
              </a:rPr>
              <a:t>at time of delivery of benefit or in case of recurring schemes</a:t>
            </a:r>
          </a:p>
          <a:p>
            <a:pPr marL="342900" lvl="1" indent="-342900" algn="just">
              <a:lnSpc>
                <a:spcPct val="120000"/>
              </a:lnSpc>
              <a:spcBef>
                <a:spcPts val="400"/>
              </a:spcBef>
              <a:spcAft>
                <a:spcPts val="400"/>
              </a:spcAft>
              <a:buFont typeface="Wingdings" panose="05000000000000000000" pitchFamily="2" charset="2"/>
              <a:buChar char="§"/>
            </a:pPr>
            <a:r>
              <a:rPr lang="en-US" sz="1600" dirty="0">
                <a:latin typeface="Georgia" panose="02040502050405020303" pitchFamily="18" charset="0"/>
              </a:rPr>
              <a:t>Use of </a:t>
            </a:r>
            <a:r>
              <a:rPr lang="en-US" sz="1600" b="1" dirty="0">
                <a:latin typeface="Georgia" panose="02040502050405020303" pitchFamily="18" charset="0"/>
              </a:rPr>
              <a:t>Local Government Directory </a:t>
            </a:r>
            <a:r>
              <a:rPr lang="en-US" sz="1600" dirty="0">
                <a:latin typeface="Georgia" panose="02040502050405020303" pitchFamily="18" charset="0"/>
              </a:rPr>
              <a:t>codes across all beneficiary databases</a:t>
            </a:r>
          </a:p>
          <a:p>
            <a:pPr marL="342900" lvl="1" indent="-342900" algn="just">
              <a:lnSpc>
                <a:spcPct val="120000"/>
              </a:lnSpc>
              <a:spcBef>
                <a:spcPts val="400"/>
              </a:spcBef>
              <a:spcAft>
                <a:spcPts val="400"/>
              </a:spcAft>
              <a:buFont typeface="Wingdings" panose="05000000000000000000" pitchFamily="2" charset="2"/>
              <a:buChar char="§"/>
            </a:pPr>
            <a:r>
              <a:rPr lang="en-US" sz="1600" b="1" dirty="0">
                <a:latin typeface="Georgia" panose="02040502050405020303" pitchFamily="18" charset="0"/>
              </a:rPr>
              <a:t>DBT payments get priority </a:t>
            </a:r>
            <a:r>
              <a:rPr lang="en-US" sz="1600" dirty="0">
                <a:latin typeface="Georgia" panose="02040502050405020303" pitchFamily="18" charset="0"/>
              </a:rPr>
              <a:t>in banking ecosystem. </a:t>
            </a:r>
            <a:r>
              <a:rPr lang="en-IN" sz="1600" dirty="0">
                <a:latin typeface="Georgia" pitchFamily="18" charset="0"/>
              </a:rPr>
              <a:t>DBT transaction charges and incentives are paid to banks and NPCI as per Govt. of India instructions</a:t>
            </a:r>
          </a:p>
          <a:p>
            <a:pPr marL="342900" lvl="1" indent="-342900" algn="just">
              <a:lnSpc>
                <a:spcPct val="120000"/>
              </a:lnSpc>
              <a:spcBef>
                <a:spcPts val="400"/>
              </a:spcBef>
              <a:spcAft>
                <a:spcPts val="400"/>
              </a:spcAft>
              <a:buFont typeface="Wingdings" panose="05000000000000000000" pitchFamily="2" charset="2"/>
              <a:buChar char="§"/>
              <a:defRPr/>
            </a:pPr>
            <a:r>
              <a:rPr lang="en-IN" sz="1600" b="1" dirty="0">
                <a:latin typeface="Georgia" panose="02040502050405020303" pitchFamily="18" charset="0"/>
              </a:rPr>
              <a:t>Citizen-centric Mobile App </a:t>
            </a:r>
            <a:r>
              <a:rPr lang="en-IN" sz="1600" dirty="0">
                <a:latin typeface="Georgia" panose="02040502050405020303" pitchFamily="18" charset="0"/>
              </a:rPr>
              <a:t>for handy information on FAQs, status updates on applications, benefit disbursement, grievance redress (CPGRAMS) etc</a:t>
            </a:r>
          </a:p>
          <a:p>
            <a:pPr marL="342900" lvl="1" indent="-342900" algn="just">
              <a:lnSpc>
                <a:spcPct val="100000"/>
              </a:lnSpc>
              <a:spcBef>
                <a:spcPts val="600"/>
              </a:spcBef>
              <a:spcAft>
                <a:spcPts val="600"/>
              </a:spcAft>
              <a:buFont typeface="Wingdings" panose="05000000000000000000" pitchFamily="2" charset="2"/>
              <a:buChar char="§"/>
            </a:pPr>
            <a:endParaRPr lang="en-US" sz="1600" dirty="0">
              <a:latin typeface="Georgia" panose="02040502050405020303" pitchFamily="18" charset="0"/>
            </a:endParaRPr>
          </a:p>
          <a:p>
            <a:pPr marL="342900" indent="-342900" algn="just">
              <a:lnSpc>
                <a:spcPct val="100000"/>
              </a:lnSpc>
              <a:spcBef>
                <a:spcPts val="600"/>
              </a:spcBef>
              <a:spcAft>
                <a:spcPts val="600"/>
              </a:spcAft>
              <a:buFont typeface="Wingdings" panose="05000000000000000000" pitchFamily="2" charset="2"/>
              <a:buChar char="§"/>
            </a:pPr>
            <a:endParaRPr lang="en-US" sz="16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CC3A53C5-5DF4-46B6-93FB-1F989BF1F341}" type="slidenum">
              <a:rPr lang="en-US" smtClean="0"/>
              <a:pPr/>
              <a:t>22</a:t>
            </a:fld>
            <a:endParaRPr lang="en-US" dirty="0"/>
          </a:p>
        </p:txBody>
      </p:sp>
    </p:spTree>
    <p:extLst>
      <p:ext uri="{BB962C8B-B14F-4D97-AF65-F5344CB8AC3E}">
        <p14:creationId xmlns:p14="http://schemas.microsoft.com/office/powerpoint/2010/main" val="262375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1092200"/>
          </a:xfrm>
        </p:spPr>
        <p:txBody>
          <a:bodyPr/>
          <a:lstStyle/>
          <a:p>
            <a:r>
              <a:rPr lang="en-IN" b="1" dirty="0">
                <a:solidFill>
                  <a:schemeClr val="accent2">
                    <a:lumMod val="75000"/>
                  </a:schemeClr>
                </a:solidFill>
                <a:latin typeface="Georgia" panose="02040502050405020303" pitchFamily="18" charset="0"/>
              </a:rPr>
              <a:t>DBT Savings / Estimated gains</a:t>
            </a:r>
            <a:endParaRPr lang="en-US" b="1" dirty="0">
              <a:solidFill>
                <a:schemeClr val="accent2">
                  <a:lumMod val="75000"/>
                </a:schemeClr>
              </a:solidFill>
              <a:latin typeface="Georgia" panose="02040502050405020303" pitchFamily="18" charset="0"/>
            </a:endParaRPr>
          </a:p>
        </p:txBody>
      </p:sp>
      <p:sp>
        <p:nvSpPr>
          <p:cNvPr id="3" name="Content Placeholder 2"/>
          <p:cNvSpPr>
            <a:spLocks noGrp="1"/>
          </p:cNvSpPr>
          <p:nvPr>
            <p:ph idx="1"/>
          </p:nvPr>
        </p:nvSpPr>
        <p:spPr>
          <a:xfrm>
            <a:off x="1667938" y="1623499"/>
            <a:ext cx="8790517" cy="4663005"/>
          </a:xfrm>
        </p:spPr>
        <p:txBody>
          <a:bodyPr>
            <a:normAutofit lnSpcReduction="10000"/>
          </a:bodyPr>
          <a:lstStyle/>
          <a:p>
            <a:pPr algn="just"/>
            <a:r>
              <a:rPr lang="en-US" sz="2400" dirty="0">
                <a:latin typeface="Georgia" panose="02040502050405020303" pitchFamily="18" charset="0"/>
              </a:rPr>
              <a:t>Aadhaar-based DBT and other governance reforms have led to removal of duplicate/ fake beneficiaries and plugging of leakages etc., resulting in better targeting of genuine beneficiaries.</a:t>
            </a:r>
          </a:p>
          <a:p>
            <a:pPr algn="just"/>
            <a:endParaRPr lang="en-US" sz="2400" dirty="0">
              <a:latin typeface="Georgia" panose="02040502050405020303" pitchFamily="18" charset="0"/>
            </a:endParaRPr>
          </a:p>
          <a:p>
            <a:pPr algn="just"/>
            <a:r>
              <a:rPr lang="en-IN" sz="2400" dirty="0">
                <a:latin typeface="Georgia" panose="02040502050405020303" pitchFamily="18" charset="0"/>
              </a:rPr>
              <a:t>Cumulative estimated savings/benefits worth ₹3.48 trillion</a:t>
            </a:r>
          </a:p>
          <a:p>
            <a:pPr algn="just"/>
            <a:endParaRPr lang="en-IN" sz="2400" dirty="0">
              <a:latin typeface="Georgia" panose="02040502050405020303" pitchFamily="18" charset="0"/>
            </a:endParaRPr>
          </a:p>
          <a:p>
            <a:pPr algn="just"/>
            <a:r>
              <a:rPr lang="en-IN" sz="2400" dirty="0">
                <a:latin typeface="Georgia" panose="02040502050405020303" pitchFamily="18" charset="0"/>
                <a:hlinkClick r:id="rId2"/>
              </a:rPr>
              <a:t>IMF working paper</a:t>
            </a:r>
            <a:r>
              <a:rPr lang="en-IN" sz="2400" dirty="0">
                <a:latin typeface="Georgia" panose="02040502050405020303" pitchFamily="18" charset="0"/>
              </a:rPr>
              <a:t> has lauded DBT for reducing leakages to the tune of 1.1% of GDP by March 2021 in three ways</a:t>
            </a:r>
          </a:p>
          <a:p>
            <a:pPr lvl="1" algn="just"/>
            <a:r>
              <a:rPr lang="en-IN" dirty="0">
                <a:latin typeface="Georgia" panose="02040502050405020303" pitchFamily="18" charset="0"/>
              </a:rPr>
              <a:t>Preventing ghost and duplicate beneficiaries</a:t>
            </a:r>
          </a:p>
          <a:p>
            <a:pPr lvl="1" algn="just"/>
            <a:r>
              <a:rPr lang="en-IN" dirty="0">
                <a:latin typeface="Georgia" panose="02040502050405020303" pitchFamily="18" charset="0"/>
              </a:rPr>
              <a:t>Eliminating middle men</a:t>
            </a:r>
          </a:p>
          <a:p>
            <a:pPr lvl="1" algn="just"/>
            <a:r>
              <a:rPr lang="en-IN" dirty="0">
                <a:latin typeface="Georgia" panose="02040502050405020303" pitchFamily="18" charset="0"/>
              </a:rPr>
              <a:t>Increasing efficiency in in-kind benefits</a:t>
            </a:r>
          </a:p>
        </p:txBody>
      </p:sp>
      <p:sp>
        <p:nvSpPr>
          <p:cNvPr id="4" name="Slide Number Placeholder 3"/>
          <p:cNvSpPr>
            <a:spLocks noGrp="1"/>
          </p:cNvSpPr>
          <p:nvPr>
            <p:ph type="sldNum" sz="quarter" idx="12"/>
          </p:nvPr>
        </p:nvSpPr>
        <p:spPr/>
        <p:txBody>
          <a:bodyPr/>
          <a:lstStyle/>
          <a:p>
            <a:fld id="{CC3A53C5-5DF4-46B6-93FB-1F989BF1F34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5067300" y="6407335"/>
            <a:ext cx="2057400" cy="337038"/>
          </a:xfrm>
        </p:spPr>
        <p:txBody>
          <a:bodyPr/>
          <a:lstStyle/>
          <a:p>
            <a:fld id="{CC3A53C5-5DF4-46B6-93FB-1F989BF1F341}" type="slidenum">
              <a:rPr lang="en-US" smtClean="0">
                <a:solidFill>
                  <a:prstClr val="black">
                    <a:tint val="75000"/>
                  </a:prstClr>
                </a:solidFill>
              </a:rPr>
              <a:pPr/>
              <a:t>24</a:t>
            </a:fld>
            <a:endParaRPr lang="en-US" dirty="0">
              <a:solidFill>
                <a:prstClr val="black">
                  <a:tint val="75000"/>
                </a:prstClr>
              </a:solidFill>
            </a:endParaRPr>
          </a:p>
        </p:txBody>
      </p:sp>
      <p:sp>
        <p:nvSpPr>
          <p:cNvPr id="23" name="Rounded Rectangle 8">
            <a:extLst>
              <a:ext uri="{FF2B5EF4-FFF2-40B4-BE49-F238E27FC236}">
                <a16:creationId xmlns:a16="http://schemas.microsoft.com/office/drawing/2014/main" id="{121A4876-75E3-460B-B7DF-816FEFC1B971}"/>
              </a:ext>
            </a:extLst>
          </p:cNvPr>
          <p:cNvSpPr/>
          <p:nvPr/>
        </p:nvSpPr>
        <p:spPr>
          <a:xfrm>
            <a:off x="1663342" y="1474188"/>
            <a:ext cx="8786951" cy="811817"/>
          </a:xfrm>
          <a:prstGeom prst="roundRect">
            <a:avLst/>
          </a:prstGeom>
          <a:solidFill>
            <a:schemeClr val="accent6">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8"/>
              </a:spcBef>
              <a:spcAft>
                <a:spcPts val="1108"/>
              </a:spcAft>
            </a:pPr>
            <a:r>
              <a:rPr lang="en-US" sz="1662" b="1" dirty="0">
                <a:solidFill>
                  <a:prstClr val="black"/>
                </a:solidFill>
                <a:latin typeface="Georgia" panose="02040502050405020303" pitchFamily="18" charset="0"/>
              </a:rPr>
              <a:t>Rs. 3.48 trillion Benefits / Gains  due to removal of more than 100 million </a:t>
            </a:r>
            <a:r>
              <a:rPr lang="en-IN" sz="1662" dirty="0">
                <a:solidFill>
                  <a:prstClr val="black"/>
                </a:solidFill>
                <a:latin typeface="Georgia" panose="02040502050405020303" pitchFamily="18" charset="0"/>
              </a:rPr>
              <a:t>duplicate, fake/ non-existent beneficiaries across schemes</a:t>
            </a:r>
          </a:p>
        </p:txBody>
      </p:sp>
      <p:grpSp>
        <p:nvGrpSpPr>
          <p:cNvPr id="2" name="Group 26">
            <a:extLst>
              <a:ext uri="{FF2B5EF4-FFF2-40B4-BE49-F238E27FC236}">
                <a16:creationId xmlns:a16="http://schemas.microsoft.com/office/drawing/2014/main" id="{BFE2ECC3-8565-46F6-894C-1CC116A5DB96}"/>
              </a:ext>
            </a:extLst>
          </p:cNvPr>
          <p:cNvGrpSpPr/>
          <p:nvPr/>
        </p:nvGrpSpPr>
        <p:grpSpPr>
          <a:xfrm>
            <a:off x="1718196" y="2364428"/>
            <a:ext cx="5216004" cy="3598753"/>
            <a:chOff x="433137" y="2473693"/>
            <a:chExt cx="8184652" cy="3728266"/>
          </a:xfrm>
        </p:grpSpPr>
        <p:graphicFrame>
          <p:nvGraphicFramePr>
            <p:cNvPr id="28" name="Chart 27">
              <a:extLst>
                <a:ext uri="{FF2B5EF4-FFF2-40B4-BE49-F238E27FC236}">
                  <a16:creationId xmlns:a16="http://schemas.microsoft.com/office/drawing/2014/main" id="{2DC788DF-9C9F-4934-A264-ECCA00C684EB}"/>
                </a:ext>
              </a:extLst>
            </p:cNvPr>
            <p:cNvGraphicFramePr/>
            <p:nvPr>
              <p:extLst>
                <p:ext uri="{D42A27DB-BD31-4B8C-83A1-F6EECF244321}">
                  <p14:modId xmlns:p14="http://schemas.microsoft.com/office/powerpoint/2010/main" val="2383403292"/>
                </p:ext>
              </p:extLst>
            </p:nvPr>
          </p:nvGraphicFramePr>
          <p:xfrm>
            <a:off x="433137" y="2473693"/>
            <a:ext cx="8184652" cy="3728266"/>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87848C2C-F098-419C-BF20-8C4314B7F3F2}"/>
                </a:ext>
              </a:extLst>
            </p:cNvPr>
            <p:cNvSpPr txBox="1"/>
            <p:nvPr/>
          </p:nvSpPr>
          <p:spPr>
            <a:xfrm>
              <a:off x="606690" y="2669802"/>
              <a:ext cx="5144535" cy="542050"/>
            </a:xfrm>
            <a:prstGeom prst="rect">
              <a:avLst/>
            </a:prstGeom>
            <a:noFill/>
          </p:spPr>
          <p:txBody>
            <a:bodyPr wrap="square" rtlCol="0">
              <a:spAutoFit/>
            </a:bodyPr>
            <a:lstStyle/>
            <a:p>
              <a:pPr algn="ctr"/>
              <a:r>
                <a:rPr lang="en-IN" sz="1400" i="1" dirty="0">
                  <a:solidFill>
                    <a:prstClr val="black"/>
                  </a:solidFill>
                  <a:latin typeface="Georgia" panose="02040502050405020303" pitchFamily="18" charset="0"/>
                </a:rPr>
                <a:t>Cumulative Estimated Benefits / Gains </a:t>
              </a:r>
            </a:p>
            <a:p>
              <a:pPr algn="ctr"/>
              <a:r>
                <a:rPr lang="en-IN" sz="1400" i="1" dirty="0">
                  <a:solidFill>
                    <a:prstClr val="black"/>
                  </a:solidFill>
                  <a:latin typeface="Georgia" panose="02040502050405020303" pitchFamily="18" charset="0"/>
                </a:rPr>
                <a:t>In Rs trillion</a:t>
              </a:r>
            </a:p>
          </p:txBody>
        </p:sp>
      </p:grpSp>
      <p:graphicFrame>
        <p:nvGraphicFramePr>
          <p:cNvPr id="3" name="Table 2">
            <a:extLst>
              <a:ext uri="{FF2B5EF4-FFF2-40B4-BE49-F238E27FC236}">
                <a16:creationId xmlns:a16="http://schemas.microsoft.com/office/drawing/2014/main" id="{AA9D54E9-A799-42D7-9543-0943517B1AD3}"/>
              </a:ext>
            </a:extLst>
          </p:cNvPr>
          <p:cNvGraphicFramePr>
            <a:graphicFrameLocks noGrp="1"/>
          </p:cNvGraphicFramePr>
          <p:nvPr>
            <p:extLst>
              <p:ext uri="{D42A27DB-BD31-4B8C-83A1-F6EECF244321}">
                <p14:modId xmlns:p14="http://schemas.microsoft.com/office/powerpoint/2010/main" val="3073642444"/>
              </p:ext>
            </p:extLst>
          </p:nvPr>
        </p:nvGraphicFramePr>
        <p:xfrm>
          <a:off x="7044804" y="2431694"/>
          <a:ext cx="3412640" cy="3686273"/>
        </p:xfrm>
        <a:graphic>
          <a:graphicData uri="http://schemas.openxmlformats.org/drawingml/2006/table">
            <a:tbl>
              <a:tblPr>
                <a:tableStyleId>{5940675A-B579-460E-94D1-54222C63F5DA}</a:tableStyleId>
              </a:tblPr>
              <a:tblGrid>
                <a:gridCol w="1182397">
                  <a:extLst>
                    <a:ext uri="{9D8B030D-6E8A-4147-A177-3AD203B41FA5}">
                      <a16:colId xmlns:a16="http://schemas.microsoft.com/office/drawing/2014/main" val="3103446749"/>
                    </a:ext>
                  </a:extLst>
                </a:gridCol>
                <a:gridCol w="646403">
                  <a:extLst>
                    <a:ext uri="{9D8B030D-6E8A-4147-A177-3AD203B41FA5}">
                      <a16:colId xmlns:a16="http://schemas.microsoft.com/office/drawing/2014/main" val="1686138749"/>
                    </a:ext>
                  </a:extLst>
                </a:gridCol>
                <a:gridCol w="1583840">
                  <a:extLst>
                    <a:ext uri="{9D8B030D-6E8A-4147-A177-3AD203B41FA5}">
                      <a16:colId xmlns:a16="http://schemas.microsoft.com/office/drawing/2014/main" val="1670851770"/>
                    </a:ext>
                  </a:extLst>
                </a:gridCol>
              </a:tblGrid>
              <a:tr h="555306">
                <a:tc gridSpan="2">
                  <a:txBody>
                    <a:bodyPr/>
                    <a:lstStyle/>
                    <a:p>
                      <a:pPr algn="ctr" fontAlgn="ctr"/>
                      <a:r>
                        <a:rPr lang="en-US" sz="1200" b="1" u="none" strike="noStrike" dirty="0">
                          <a:solidFill>
                            <a:sysClr val="windowText" lastClr="000000"/>
                          </a:solidFill>
                          <a:effectLst/>
                          <a:latin typeface="Georgia" panose="02040502050405020303" pitchFamily="18" charset="0"/>
                        </a:rPr>
                        <a:t>Scheme</a:t>
                      </a:r>
                      <a:endParaRPr lang="en-US" sz="1200" b="1" i="0" u="none" strike="noStrike" dirty="0">
                        <a:solidFill>
                          <a:sysClr val="windowText" lastClr="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ysClr val="windowText" lastClr="000000"/>
                          </a:solidFill>
                          <a:effectLst/>
                          <a:latin typeface="Georgia" panose="02040502050405020303" pitchFamily="18" charset="0"/>
                        </a:rPr>
                        <a:t>Cumulative</a:t>
                      </a:r>
                      <a:r>
                        <a:rPr lang="en-US" sz="1200" b="1" u="none" strike="noStrike" baseline="0" dirty="0">
                          <a:solidFill>
                            <a:sysClr val="windowText" lastClr="000000"/>
                          </a:solidFill>
                          <a:effectLst/>
                          <a:latin typeface="Georgia" panose="02040502050405020303" pitchFamily="18" charset="0"/>
                        </a:rPr>
                        <a:t> since inception Rs bn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86482094"/>
                  </a:ext>
                </a:extLst>
              </a:tr>
              <a:tr h="335525">
                <a:tc gridSpan="2">
                  <a:txBody>
                    <a:bodyPr/>
                    <a:lstStyle/>
                    <a:p>
                      <a:pPr algn="ctr" fontAlgn="ctr"/>
                      <a:r>
                        <a:rPr lang="en-US" sz="1200" b="1" u="none" strike="noStrike" dirty="0">
                          <a:effectLst/>
                          <a:latin typeface="Georgia" panose="02040502050405020303" pitchFamily="18" charset="0"/>
                        </a:rPr>
                        <a:t>PDS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b"/>
                      <a:r>
                        <a:rPr lang="en-IN" sz="1200" b="0" i="0" u="none" strike="noStrike">
                          <a:solidFill>
                            <a:srgbClr val="000000"/>
                          </a:solidFill>
                          <a:effectLst/>
                          <a:latin typeface="Georgia" panose="02040502050405020303" pitchFamily="18" charset="0"/>
                        </a:rPr>
                        <a:t>1855.73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980419"/>
                  </a:ext>
                </a:extLst>
              </a:tr>
              <a:tr h="225031">
                <a:tc gridSpan="2">
                  <a:txBody>
                    <a:bodyPr/>
                    <a:lstStyle/>
                    <a:p>
                      <a:pPr algn="ctr" fontAlgn="ctr"/>
                      <a:r>
                        <a:rPr lang="en-US" sz="1200" b="1" u="none" strike="noStrike" dirty="0">
                          <a:effectLst/>
                          <a:latin typeface="Georgia" panose="02040502050405020303" pitchFamily="18" charset="0"/>
                        </a:rPr>
                        <a:t>PAHAL</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b"/>
                      <a:r>
                        <a:rPr lang="en-IN" sz="1200" b="0" i="0" u="none" strike="noStrike">
                          <a:solidFill>
                            <a:srgbClr val="000000"/>
                          </a:solidFill>
                          <a:effectLst/>
                          <a:latin typeface="Georgia" panose="02040502050405020303" pitchFamily="18" charset="0"/>
                        </a:rPr>
                        <a:t>734.43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803077"/>
                  </a:ext>
                </a:extLst>
              </a:tr>
              <a:tr h="335525">
                <a:tc gridSpan="2">
                  <a:txBody>
                    <a:bodyPr/>
                    <a:lstStyle/>
                    <a:p>
                      <a:pPr algn="ctr" fontAlgn="ctr"/>
                      <a:r>
                        <a:rPr lang="en-US" sz="1200" b="1" u="none" strike="noStrike" dirty="0">
                          <a:effectLst/>
                          <a:latin typeface="Georgia" panose="02040502050405020303" pitchFamily="18" charset="0"/>
                        </a:rPr>
                        <a:t>MGNREGS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b"/>
                      <a:r>
                        <a:rPr lang="en-IN" sz="1200" b="0" i="0" u="none" strike="noStrike">
                          <a:solidFill>
                            <a:srgbClr val="000000"/>
                          </a:solidFill>
                          <a:effectLst/>
                          <a:latin typeface="Georgia" panose="02040502050405020303" pitchFamily="18" charset="0"/>
                        </a:rPr>
                        <a:t>425.34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16768"/>
                  </a:ext>
                </a:extLst>
              </a:tr>
              <a:tr h="335525">
                <a:tc grid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Fertilizer Subsidy</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IN"/>
                    </a:p>
                  </a:txBody>
                  <a:tcPr/>
                </a:tc>
                <a:tc>
                  <a:txBody>
                    <a:bodyPr/>
                    <a:lstStyle/>
                    <a:p>
                      <a:pPr algn="ctr" fontAlgn="b"/>
                      <a:r>
                        <a:rPr lang="en-IN" sz="1200" b="0" i="0" u="none" strike="noStrike" dirty="0">
                          <a:solidFill>
                            <a:srgbClr val="000000"/>
                          </a:solidFill>
                          <a:effectLst/>
                          <a:latin typeface="Georgia" panose="02040502050405020303" pitchFamily="18" charset="0"/>
                        </a:rPr>
                        <a:t>187.00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153445"/>
                  </a:ext>
                </a:extLst>
              </a:tr>
              <a:tr h="335525">
                <a:tc row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Scholarships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Georgia" panose="02040502050405020303" pitchFamily="18" charset="0"/>
                        </a:rPr>
                        <a:t>MoMA</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dirty="0">
                          <a:solidFill>
                            <a:srgbClr val="000000"/>
                          </a:solidFill>
                          <a:effectLst/>
                          <a:latin typeface="Georgia" panose="02040502050405020303" pitchFamily="18" charset="0"/>
                        </a:rPr>
                        <a:t>19.17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196494"/>
                  </a:ext>
                </a:extLst>
              </a:tr>
              <a:tr h="335525">
                <a:tc vMerge="1">
                  <a:txBody>
                    <a:bodyPr/>
                    <a:lstStyle/>
                    <a:p>
                      <a:pPr algn="ctr" fontAlgn="ctr"/>
                      <a:endParaRPr lang="en-US" sz="16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Georgia" panose="02040502050405020303" pitchFamily="18" charset="0"/>
                        </a:rPr>
                        <a:t>SJ&amp;E</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dirty="0">
                          <a:solidFill>
                            <a:srgbClr val="000000"/>
                          </a:solidFill>
                          <a:effectLst/>
                          <a:latin typeface="Georgia" panose="02040502050405020303" pitchFamily="18" charset="0"/>
                        </a:rPr>
                        <a:t>10.55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4797479"/>
                  </a:ext>
                </a:extLst>
              </a:tr>
              <a:tr h="603946">
                <a:tc grid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Supplementary Nutrition Program </a:t>
                      </a:r>
                      <a:r>
                        <a:rPr lang="en-US" sz="1200" b="1" u="none" strike="noStrike" kern="1200" baseline="0" dirty="0">
                          <a:solidFill>
                            <a:schemeClr val="tx1"/>
                          </a:solidFill>
                          <a:effectLst/>
                          <a:latin typeface="Georgia" panose="02040502050405020303" pitchFamily="18" charset="0"/>
                          <a:ea typeface="+mn-ea"/>
                          <a:cs typeface="+mn-cs"/>
                        </a:rPr>
                        <a:t>o</a:t>
                      </a:r>
                      <a:r>
                        <a:rPr lang="en-US" sz="1200" b="1" u="none" strike="noStrike" kern="1200" dirty="0">
                          <a:solidFill>
                            <a:schemeClr val="tx1"/>
                          </a:solidFill>
                          <a:effectLst/>
                          <a:latin typeface="Georgia" panose="02040502050405020303" pitchFamily="18" charset="0"/>
                          <a:ea typeface="+mn-ea"/>
                          <a:cs typeface="+mn-cs"/>
                        </a:rPr>
                        <a:t>f </a:t>
                      </a:r>
                      <a:r>
                        <a:rPr lang="en-US" sz="1200" b="1" u="none" strike="noStrike" kern="1200" dirty="0" err="1">
                          <a:solidFill>
                            <a:schemeClr val="tx1"/>
                          </a:solidFill>
                          <a:effectLst/>
                          <a:latin typeface="Georgia" panose="02040502050405020303" pitchFamily="18" charset="0"/>
                          <a:ea typeface="+mn-ea"/>
                          <a:cs typeface="+mn-cs"/>
                        </a:rPr>
                        <a:t>Aanganwadi</a:t>
                      </a:r>
                      <a:r>
                        <a:rPr lang="en-US" sz="1200" b="1" u="none" strike="noStrike" kern="1200" dirty="0">
                          <a:solidFill>
                            <a:schemeClr val="tx1"/>
                          </a:solidFill>
                          <a:effectLst/>
                          <a:latin typeface="Georgia" panose="02040502050405020303" pitchFamily="18" charset="0"/>
                          <a:ea typeface="+mn-ea"/>
                          <a:cs typeface="+mn-cs"/>
                        </a:rPr>
                        <a:t> </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IN" sz="1200" b="0" i="0" u="none" strike="noStrike" dirty="0">
                          <a:solidFill>
                            <a:srgbClr val="000000"/>
                          </a:solidFill>
                          <a:effectLst/>
                          <a:latin typeface="Georgia" panose="02040502050405020303" pitchFamily="18" charset="0"/>
                        </a:rPr>
                        <a:t>15.24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274380"/>
                  </a:ext>
                </a:extLst>
              </a:tr>
              <a:tr h="335525">
                <a:tc gridSpan="2">
                  <a:txBody>
                    <a:bodyPr/>
                    <a:lstStyle/>
                    <a:p>
                      <a:pPr algn="ctr" fontAlgn="ctr"/>
                      <a:r>
                        <a:rPr lang="en-US" sz="1200" b="1" u="none" strike="noStrike" dirty="0">
                          <a:effectLst/>
                          <a:latin typeface="Georgia" panose="02040502050405020303" pitchFamily="18" charset="0"/>
                        </a:rPr>
                        <a:t>NSAP</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b"/>
                      <a:r>
                        <a:rPr lang="en-IN" sz="1200" b="0" i="0" u="none" strike="noStrike" dirty="0">
                          <a:solidFill>
                            <a:srgbClr val="000000"/>
                          </a:solidFill>
                          <a:effectLst/>
                          <a:latin typeface="Georgia" panose="02040502050405020303" pitchFamily="18" charset="0"/>
                        </a:rPr>
                        <a:t>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626815"/>
                  </a:ext>
                </a:extLst>
              </a:tr>
              <a:tr h="288840">
                <a:tc gridSpan="2">
                  <a:txBody>
                    <a:bodyPr/>
                    <a:lstStyle/>
                    <a:p>
                      <a:pPr algn="ctr" fontAlgn="ctr"/>
                      <a:r>
                        <a:rPr lang="en-US" sz="1200" b="1" u="none" strike="noStrike" dirty="0">
                          <a:effectLst/>
                          <a:latin typeface="Georgia" panose="02040502050405020303" pitchFamily="18" charset="0"/>
                        </a:rPr>
                        <a:t>Others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b"/>
                      <a:r>
                        <a:rPr lang="en-IN" sz="1200" b="0" i="0" u="none" strike="noStrike" dirty="0">
                          <a:solidFill>
                            <a:srgbClr val="000000"/>
                          </a:solidFill>
                          <a:effectLst/>
                          <a:latin typeface="Georgia" panose="02040502050405020303" pitchFamily="18" charset="0"/>
                        </a:rPr>
                        <a:t>11.76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775762"/>
                  </a:ext>
                </a:extLst>
              </a:tr>
            </a:tbl>
          </a:graphicData>
        </a:graphic>
      </p:graphicFrame>
      <p:sp>
        <p:nvSpPr>
          <p:cNvPr id="10" name="Title 2"/>
          <p:cNvSpPr txBox="1">
            <a:spLocks/>
          </p:cNvSpPr>
          <p:nvPr/>
        </p:nvSpPr>
        <p:spPr>
          <a:xfrm>
            <a:off x="1663342" y="284940"/>
            <a:ext cx="8736727" cy="557338"/>
          </a:xfrm>
          <a:prstGeom prst="rect">
            <a:avLst/>
          </a:prstGeom>
        </p:spPr>
        <p:txBody>
          <a:bodyPr vert="horz" lIns="91440" tIns="45720" rIns="91440" bIns="45720" rtlCol="0" anchor="ctr">
            <a:noAutofit/>
          </a:bodyPr>
          <a:lstStyle/>
          <a:p>
            <a:r>
              <a:rPr lang="en-IN" sz="2600" b="1" dirty="0">
                <a:solidFill>
                  <a:srgbClr val="ED7D31">
                    <a:lumMod val="75000"/>
                  </a:srgbClr>
                </a:solidFill>
                <a:latin typeface="Georgia" panose="02040502050405020303" pitchFamily="18" charset="0"/>
              </a:rPr>
              <a:t>Benefits / Gains due to DBT</a:t>
            </a:r>
            <a:endParaRPr lang="en-US" sz="2600" b="1" dirty="0">
              <a:solidFill>
                <a:srgbClr val="ED7D31">
                  <a:lumMod val="75000"/>
                </a:srgbClr>
              </a:solidFill>
              <a:latin typeface="Georgia" panose="02040502050405020303" pitchFamily="18" charset="0"/>
            </a:endParaRPr>
          </a:p>
        </p:txBody>
      </p:sp>
      <p:sp>
        <p:nvSpPr>
          <p:cNvPr id="4" name="TextBox 3">
            <a:extLst>
              <a:ext uri="{FF2B5EF4-FFF2-40B4-BE49-F238E27FC236}">
                <a16:creationId xmlns:a16="http://schemas.microsoft.com/office/drawing/2014/main" id="{0F52902D-9562-4869-A4BC-4B6365975CCF}"/>
              </a:ext>
            </a:extLst>
          </p:cNvPr>
          <p:cNvSpPr txBox="1"/>
          <p:nvPr/>
        </p:nvSpPr>
        <p:spPr>
          <a:xfrm>
            <a:off x="1634604" y="6013978"/>
            <a:ext cx="5410200" cy="276999"/>
          </a:xfrm>
          <a:prstGeom prst="rect">
            <a:avLst/>
          </a:prstGeom>
          <a:noFill/>
        </p:spPr>
        <p:txBody>
          <a:bodyPr wrap="square" rtlCol="0">
            <a:spAutoFit/>
          </a:bodyPr>
          <a:lstStyle/>
          <a:p>
            <a:r>
              <a:rPr lang="en-IN" sz="1200" dirty="0">
                <a:latin typeface="Georgia" panose="02040502050405020303" pitchFamily="18" charset="0"/>
              </a:rPr>
              <a:t>Available at </a:t>
            </a:r>
            <a:r>
              <a:rPr lang="en-IN" sz="1200" dirty="0">
                <a:latin typeface="Georgia" panose="02040502050405020303" pitchFamily="18" charset="0"/>
                <a:hlinkClick r:id="rId3"/>
              </a:rPr>
              <a:t>https://dbtbharat.gov.in/static-page-content/spagecont?id=18</a:t>
            </a:r>
            <a:endParaRPr lang="en-IN" sz="1200" dirty="0">
              <a:latin typeface="Georgia" panose="02040502050405020303" pitchFamily="18" charset="0"/>
            </a:endParaRPr>
          </a:p>
        </p:txBody>
      </p:sp>
    </p:spTree>
    <p:extLst>
      <p:ext uri="{BB962C8B-B14F-4D97-AF65-F5344CB8AC3E}">
        <p14:creationId xmlns:p14="http://schemas.microsoft.com/office/powerpoint/2010/main" val="32803560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365127"/>
            <a:ext cx="11459633" cy="557338"/>
          </a:xfrm>
        </p:spPr>
        <p:txBody>
          <a:bodyPr>
            <a:noAutofit/>
          </a:bodyPr>
          <a:lstStyle/>
          <a:p>
            <a:r>
              <a:rPr lang="en-US" sz="3600" b="1" dirty="0">
                <a:solidFill>
                  <a:schemeClr val="accent2">
                    <a:lumMod val="75000"/>
                  </a:schemeClr>
                </a:solidFill>
                <a:latin typeface="Georgia" panose="02040502050405020303" pitchFamily="18" charset="0"/>
              </a:rPr>
              <a:t>Global acclaim for Aadhaar-based DBT</a:t>
            </a:r>
          </a:p>
        </p:txBody>
      </p:sp>
      <p:sp>
        <p:nvSpPr>
          <p:cNvPr id="4" name="Slide Number Placeholder 3"/>
          <p:cNvSpPr>
            <a:spLocks noGrp="1"/>
          </p:cNvSpPr>
          <p:nvPr>
            <p:ph type="sldNum" sz="quarter" idx="12"/>
          </p:nvPr>
        </p:nvSpPr>
        <p:spPr/>
        <p:txBody>
          <a:bodyPr/>
          <a:lstStyle/>
          <a:p>
            <a:fld id="{CC3A53C5-5DF4-46B6-93FB-1F989BF1F341}" type="slidenum">
              <a:rPr lang="en-US" smtClean="0"/>
              <a:pPr/>
              <a:t>25</a:t>
            </a:fld>
            <a:endParaRPr lang="en-US" dirty="0"/>
          </a:p>
        </p:txBody>
      </p:sp>
      <p:graphicFrame>
        <p:nvGraphicFramePr>
          <p:cNvPr id="5" name="Diagram 4"/>
          <p:cNvGraphicFramePr/>
          <p:nvPr>
            <p:extLst>
              <p:ext uri="{D42A27DB-BD31-4B8C-83A1-F6EECF244321}">
                <p14:modId xmlns:p14="http://schemas.microsoft.com/office/powerpoint/2010/main" val="2983289875"/>
              </p:ext>
            </p:extLst>
          </p:nvPr>
        </p:nvGraphicFramePr>
        <p:xfrm>
          <a:off x="237067" y="1486965"/>
          <a:ext cx="7924800"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6">
            <a:extLst>
              <a:ext uri="{FF2B5EF4-FFF2-40B4-BE49-F238E27FC236}">
                <a16:creationId xmlns:a16="http://schemas.microsoft.com/office/drawing/2014/main" id="{F293B0E5-DB33-4722-A80E-FB877324E3B6}"/>
              </a:ext>
            </a:extLst>
          </p:cNvPr>
          <p:cNvPicPr>
            <a:picLocks noGrp="1" noChangeAspect="1"/>
          </p:cNvPicPr>
          <p:nvPr>
            <p:ph idx="1"/>
          </p:nvPr>
        </p:nvPicPr>
        <p:blipFill>
          <a:blip r:embed="rId7"/>
          <a:stretch>
            <a:fillRect/>
          </a:stretch>
        </p:blipFill>
        <p:spPr>
          <a:xfrm>
            <a:off x="8861728" y="4168387"/>
            <a:ext cx="1352318" cy="2052503"/>
          </a:xfrm>
        </p:spPr>
      </p:pic>
      <p:sp>
        <p:nvSpPr>
          <p:cNvPr id="7" name="Speech Bubble: Rectangle with Corners Rounded 6">
            <a:extLst>
              <a:ext uri="{FF2B5EF4-FFF2-40B4-BE49-F238E27FC236}">
                <a16:creationId xmlns:a16="http://schemas.microsoft.com/office/drawing/2014/main" id="{C99ED3DC-2681-4357-A6C4-2F44C6F83BD0}"/>
              </a:ext>
            </a:extLst>
          </p:cNvPr>
          <p:cNvSpPr/>
          <p:nvPr/>
        </p:nvSpPr>
        <p:spPr>
          <a:xfrm>
            <a:off x="8307979" y="1699555"/>
            <a:ext cx="3812134" cy="2052503"/>
          </a:xfrm>
          <a:prstGeom prst="wedgeRoundRect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eorgia" panose="02040502050405020303" pitchFamily="18" charset="0"/>
              </a:rPr>
              <a:t>“Aadhaar is the most important technological system in the world right now. It has laid the foundation of a platform to enable people to avail government benefits, including direct benefit transfer” – Paul Romer, Nobel Laureate and former chief economist of The World Bank</a:t>
            </a:r>
            <a:endParaRPr lang="en-IN"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633267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35092"/>
            <a:ext cx="11430000" cy="557338"/>
          </a:xfrm>
        </p:spPr>
        <p:txBody>
          <a:bodyPr>
            <a:noAutofit/>
          </a:bodyPr>
          <a:lstStyle/>
          <a:p>
            <a:pPr algn="ctr"/>
            <a:r>
              <a:rPr lang="en-US" sz="3200" b="1" dirty="0">
                <a:solidFill>
                  <a:schemeClr val="accent2">
                    <a:lumMod val="75000"/>
                  </a:schemeClr>
                </a:solidFill>
                <a:latin typeface="Georgia" panose="02040502050405020303" pitchFamily="18" charset="0"/>
              </a:rPr>
              <a:t> </a:t>
            </a:r>
          </a:p>
        </p:txBody>
      </p:sp>
      <p:sp>
        <p:nvSpPr>
          <p:cNvPr id="4" name="Slide Number Placeholder 3"/>
          <p:cNvSpPr>
            <a:spLocks noGrp="1"/>
          </p:cNvSpPr>
          <p:nvPr>
            <p:ph type="sldNum" sz="quarter" idx="12"/>
          </p:nvPr>
        </p:nvSpPr>
        <p:spPr/>
        <p:txBody>
          <a:bodyPr/>
          <a:lstStyle/>
          <a:p>
            <a:fld id="{CC3A53C5-5DF4-46B6-93FB-1F989BF1F341}" type="slidenum">
              <a:rPr lang="en-US" smtClean="0"/>
              <a:pPr/>
              <a:t>26</a:t>
            </a:fld>
            <a:endParaRPr lang="en-US" dirty="0"/>
          </a:p>
        </p:txBody>
      </p:sp>
      <p:sp>
        <p:nvSpPr>
          <p:cNvPr id="10" name="TextBox 9">
            <a:extLst>
              <a:ext uri="{FF2B5EF4-FFF2-40B4-BE49-F238E27FC236}">
                <a16:creationId xmlns:a16="http://schemas.microsoft.com/office/drawing/2014/main" id="{8DADD420-F4FA-7C08-ECF3-FEA51961DCAF}"/>
              </a:ext>
            </a:extLst>
          </p:cNvPr>
          <p:cNvSpPr txBox="1"/>
          <p:nvPr/>
        </p:nvSpPr>
        <p:spPr>
          <a:xfrm>
            <a:off x="3949430" y="1945532"/>
            <a:ext cx="5778230" cy="2308324"/>
          </a:xfrm>
          <a:prstGeom prst="rect">
            <a:avLst/>
          </a:prstGeom>
          <a:noFill/>
        </p:spPr>
        <p:txBody>
          <a:bodyPr wrap="square" rtlCol="0">
            <a:spAutoFit/>
          </a:bodyPr>
          <a:lstStyle/>
          <a:p>
            <a:endParaRPr lang="en-IN" sz="7200" dirty="0"/>
          </a:p>
          <a:p>
            <a:r>
              <a:rPr lang="en-IN" sz="7200" dirty="0"/>
              <a:t>Way Forward </a:t>
            </a:r>
          </a:p>
        </p:txBody>
      </p:sp>
    </p:spTree>
    <p:extLst>
      <p:ext uri="{BB962C8B-B14F-4D97-AF65-F5344CB8AC3E}">
        <p14:creationId xmlns:p14="http://schemas.microsoft.com/office/powerpoint/2010/main" val="2599626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D036A-DCF6-6856-B06E-E8FDB4BFD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19063-9677-49D8-C682-A66CC1F7B6AE}"/>
              </a:ext>
            </a:extLst>
          </p:cNvPr>
          <p:cNvSpPr>
            <a:spLocks noGrp="1"/>
          </p:cNvSpPr>
          <p:nvPr>
            <p:ph type="title"/>
          </p:nvPr>
        </p:nvSpPr>
        <p:spPr>
          <a:xfrm>
            <a:off x="323850" y="335092"/>
            <a:ext cx="11430000" cy="557338"/>
          </a:xfrm>
        </p:spPr>
        <p:txBody>
          <a:bodyPr>
            <a:noAutofit/>
          </a:bodyPr>
          <a:lstStyle/>
          <a:p>
            <a:r>
              <a:rPr lang="en-US" sz="3200" b="1" dirty="0">
                <a:solidFill>
                  <a:schemeClr val="accent2">
                    <a:lumMod val="75000"/>
                  </a:schemeClr>
                </a:solidFill>
                <a:latin typeface="Georgia" panose="02040502050405020303" pitchFamily="18" charset="0"/>
              </a:rPr>
              <a:t>Online eligibility verification mechanism (DBT 2.0)</a:t>
            </a:r>
          </a:p>
        </p:txBody>
      </p:sp>
      <p:sp>
        <p:nvSpPr>
          <p:cNvPr id="3" name="Content Placeholder 2">
            <a:extLst>
              <a:ext uri="{FF2B5EF4-FFF2-40B4-BE49-F238E27FC236}">
                <a16:creationId xmlns:a16="http://schemas.microsoft.com/office/drawing/2014/main" id="{D244EF6A-D959-6A5B-7978-ECF902A1E7C2}"/>
              </a:ext>
            </a:extLst>
          </p:cNvPr>
          <p:cNvSpPr>
            <a:spLocks noGrp="1"/>
          </p:cNvSpPr>
          <p:nvPr>
            <p:ph idx="1"/>
          </p:nvPr>
        </p:nvSpPr>
        <p:spPr>
          <a:xfrm>
            <a:off x="465666" y="1528553"/>
            <a:ext cx="10507133" cy="5192927"/>
          </a:xfrm>
        </p:spPr>
        <p:txBody>
          <a:bodyPr>
            <a:normAutofit/>
          </a:bodyPr>
          <a:lstStyle/>
          <a:p>
            <a:pPr algn="just"/>
            <a:r>
              <a:rPr lang="en-US" sz="1800" dirty="0">
                <a:latin typeface="Georgia" panose="02040502050405020303" pitchFamily="18" charset="0"/>
              </a:rPr>
              <a:t>Ministries/Departments to clearly mention eligibility criteria for their respective DBT schemes; illustrative list of certificates are as follows</a:t>
            </a:r>
          </a:p>
          <a:p>
            <a:pPr algn="just"/>
            <a:endParaRPr lang="en-US" sz="1800" dirty="0">
              <a:latin typeface="Georgia" panose="02040502050405020303" pitchFamily="18" charset="0"/>
            </a:endParaRPr>
          </a:p>
          <a:p>
            <a:pPr algn="just"/>
            <a:endParaRPr lang="en-US" sz="1800" dirty="0">
              <a:latin typeface="Georgia" panose="02040502050405020303" pitchFamily="18" charset="0"/>
            </a:endParaRPr>
          </a:p>
          <a:p>
            <a:pPr algn="just"/>
            <a:endParaRPr lang="en-US" sz="1800" dirty="0">
              <a:latin typeface="Georgia" panose="02040502050405020303" pitchFamily="18" charset="0"/>
            </a:endParaRPr>
          </a:p>
          <a:p>
            <a:pPr marL="0" indent="0" algn="just">
              <a:buNone/>
            </a:pPr>
            <a:r>
              <a:rPr lang="en-US" sz="1800" b="1" dirty="0">
                <a:latin typeface="Georgia" panose="02040502050405020303" pitchFamily="18" charset="0"/>
              </a:rPr>
              <a:t>      </a:t>
            </a:r>
          </a:p>
          <a:p>
            <a:pPr marL="0" indent="0" algn="just">
              <a:buNone/>
            </a:pPr>
            <a:endParaRPr lang="en-US" sz="1800" b="1" u="sng" dirty="0">
              <a:latin typeface="Georgia" panose="02040502050405020303" pitchFamily="18" charset="0"/>
            </a:endParaRPr>
          </a:p>
          <a:p>
            <a:pPr marL="0" indent="0" algn="just">
              <a:buNone/>
            </a:pPr>
            <a:endParaRPr lang="en-US" sz="1800" b="1" u="sng" dirty="0">
              <a:latin typeface="Georgia" panose="02040502050405020303" pitchFamily="18" charset="0"/>
            </a:endParaRPr>
          </a:p>
          <a:p>
            <a:pPr algn="just"/>
            <a:r>
              <a:rPr lang="en-US" sz="1800" dirty="0">
                <a:latin typeface="Georgia" panose="02040502050405020303" pitchFamily="18" charset="0"/>
              </a:rPr>
              <a:t>Replacement of physical documents with electronic records can save resources, enhance productivity  and efficiency of DBT ecosystem</a:t>
            </a:r>
          </a:p>
          <a:p>
            <a:pPr algn="just"/>
            <a:r>
              <a:rPr lang="en-US" sz="1800" dirty="0">
                <a:latin typeface="Georgia" panose="02040502050405020303" pitchFamily="18" charset="0"/>
              </a:rPr>
              <a:t>Issues certificate in electronic machine readable format and seed with Aadhaar. </a:t>
            </a:r>
          </a:p>
          <a:p>
            <a:pPr algn="just"/>
            <a:r>
              <a:rPr lang="en-US" sz="1800" dirty="0">
                <a:latin typeface="Georgia" panose="02040502050405020303" pitchFamily="18" charset="0"/>
              </a:rPr>
              <a:t>Eligibility documentation and verification to be done electronically through trusted Database intermediary with </a:t>
            </a:r>
            <a:r>
              <a:rPr lang="en-US" sz="1800" dirty="0" err="1">
                <a:latin typeface="Georgia" panose="02040502050405020303" pitchFamily="18" charset="0"/>
              </a:rPr>
              <a:t>Aadhaar</a:t>
            </a:r>
            <a:r>
              <a:rPr lang="en-US" sz="1800" dirty="0">
                <a:latin typeface="Georgia" panose="02040502050405020303" pitchFamily="18" charset="0"/>
              </a:rPr>
              <a:t> as the Primary Key.</a:t>
            </a:r>
          </a:p>
        </p:txBody>
      </p:sp>
      <p:sp>
        <p:nvSpPr>
          <p:cNvPr id="4" name="Slide Number Placeholder 3">
            <a:extLst>
              <a:ext uri="{FF2B5EF4-FFF2-40B4-BE49-F238E27FC236}">
                <a16:creationId xmlns:a16="http://schemas.microsoft.com/office/drawing/2014/main" id="{02DEFEB7-6A08-F187-D0CA-1F392E96EE23}"/>
              </a:ext>
            </a:extLst>
          </p:cNvPr>
          <p:cNvSpPr>
            <a:spLocks noGrp="1"/>
          </p:cNvSpPr>
          <p:nvPr>
            <p:ph type="sldNum" sz="quarter" idx="12"/>
          </p:nvPr>
        </p:nvSpPr>
        <p:spPr/>
        <p:txBody>
          <a:bodyPr/>
          <a:lstStyle/>
          <a:p>
            <a:fld id="{CC3A53C5-5DF4-46B6-93FB-1F989BF1F341}" type="slidenum">
              <a:rPr lang="en-US" smtClean="0"/>
              <a:pPr/>
              <a:t>27</a:t>
            </a:fld>
            <a:endParaRPr lang="en-US" dirty="0"/>
          </a:p>
        </p:txBody>
      </p:sp>
      <p:graphicFrame>
        <p:nvGraphicFramePr>
          <p:cNvPr id="5" name="Table 4">
            <a:extLst>
              <a:ext uri="{FF2B5EF4-FFF2-40B4-BE49-F238E27FC236}">
                <a16:creationId xmlns:a16="http://schemas.microsoft.com/office/drawing/2014/main" id="{1B66D86F-6FBC-7652-07D3-4036CEB96615}"/>
              </a:ext>
            </a:extLst>
          </p:cNvPr>
          <p:cNvGraphicFramePr>
            <a:graphicFrameLocks noGrp="1"/>
          </p:cNvGraphicFramePr>
          <p:nvPr/>
        </p:nvGraphicFramePr>
        <p:xfrm>
          <a:off x="2120388" y="2391508"/>
          <a:ext cx="7562879" cy="1774090"/>
        </p:xfrm>
        <a:graphic>
          <a:graphicData uri="http://schemas.openxmlformats.org/drawingml/2006/table">
            <a:tbl>
              <a:tblPr firstRow="1" firstCol="1" bandRow="1"/>
              <a:tblGrid>
                <a:gridCol w="4316811">
                  <a:extLst>
                    <a:ext uri="{9D8B030D-6E8A-4147-A177-3AD203B41FA5}">
                      <a16:colId xmlns:a16="http://schemas.microsoft.com/office/drawing/2014/main" val="637607456"/>
                    </a:ext>
                  </a:extLst>
                </a:gridCol>
                <a:gridCol w="3246068">
                  <a:extLst>
                    <a:ext uri="{9D8B030D-6E8A-4147-A177-3AD203B41FA5}">
                      <a16:colId xmlns:a16="http://schemas.microsoft.com/office/drawing/2014/main" val="2800359300"/>
                    </a:ext>
                  </a:extLst>
                </a:gridCol>
              </a:tblGrid>
              <a:tr h="354818">
                <a:tc>
                  <a:txBody>
                    <a:bodyPr/>
                    <a:lstStyle/>
                    <a:p>
                      <a:pPr marL="342900" lvl="0" indent="-342900" algn="just">
                        <a:lnSpc>
                          <a:spcPct val="107000"/>
                        </a:lnSpc>
                        <a:spcAft>
                          <a:spcPts val="0"/>
                        </a:spcAft>
                        <a:buFont typeface="+mj-lt"/>
                        <a:buAutoNum type="alphaLcParenBoth"/>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Birth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(f)   Death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09152"/>
                  </a:ext>
                </a:extLst>
              </a:tr>
              <a:tr h="354818">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(b)  Income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(g)   Disability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442562"/>
                  </a:ext>
                </a:extLst>
              </a:tr>
              <a:tr h="354818">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(c)</a:t>
                      </a:r>
                      <a:r>
                        <a:rPr lang="en-IN" sz="1600" baseline="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dirty="0">
                          <a:effectLst/>
                          <a:latin typeface="Times New Roman" panose="02020603050405020304" pitchFamily="18" charset="0"/>
                          <a:ea typeface="Times New Roman" panose="02020603050405020304" pitchFamily="18" charset="0"/>
                          <a:cs typeface="Mangal" panose="02040503050203030202" pitchFamily="18" charset="0"/>
                        </a:rPr>
                        <a:t>Caste Certificate (including SC/ST/OBC etc.)</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(h)</a:t>
                      </a:r>
                      <a:r>
                        <a:rPr lang="en-IN" sz="1600" baseline="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dirty="0">
                          <a:effectLst/>
                          <a:latin typeface="Times New Roman" panose="02020603050405020304" pitchFamily="18" charset="0"/>
                          <a:ea typeface="Times New Roman" panose="02020603050405020304" pitchFamily="18" charset="0"/>
                          <a:cs typeface="Mangal" panose="02040503050203030202" pitchFamily="18" charset="0"/>
                        </a:rPr>
                        <a:t>Senior Citizen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552240"/>
                  </a:ext>
                </a:extLst>
              </a:tr>
              <a:tr h="354818">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(d)  Residence / Domicile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a:t>
                      </a:r>
                      <a:r>
                        <a:rPr lang="en-IN" sz="1600" dirty="0" err="1">
                          <a:effectLst/>
                          <a:latin typeface="Times New Roman" panose="02020603050405020304" pitchFamily="18" charset="0"/>
                          <a:ea typeface="Times New Roman" panose="02020603050405020304" pitchFamily="18" charset="0"/>
                          <a:cs typeface="Mangal" panose="02040503050203030202" pitchFamily="18" charset="0"/>
                        </a:rPr>
                        <a:t>i</a:t>
                      </a:r>
                      <a:r>
                        <a:rPr lang="en-IN" sz="1600" dirty="0">
                          <a:effectLst/>
                          <a:latin typeface="Times New Roman" panose="02020603050405020304" pitchFamily="18" charset="0"/>
                          <a:ea typeface="Times New Roman" panose="02020603050405020304" pitchFamily="18" charset="0"/>
                          <a:cs typeface="Mangal" panose="02040503050203030202" pitchFamily="18" charset="0"/>
                        </a:rPr>
                        <a:t>)    Land Records</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677263"/>
                  </a:ext>
                </a:extLst>
              </a:tr>
              <a:tr h="354818">
                <a:tc>
                  <a:txBody>
                    <a:bodyPr/>
                    <a:lstStyle/>
                    <a:p>
                      <a:pPr marL="0" lvl="0" indent="0" algn="just">
                        <a:lnSpc>
                          <a:spcPct val="107000"/>
                        </a:lnSpc>
                        <a:spcAft>
                          <a:spcPts val="0"/>
                        </a:spcAft>
                        <a:buFont typeface="+mj-lt"/>
                        <a:buNone/>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(e)</a:t>
                      </a:r>
                      <a:r>
                        <a:rPr lang="en-IN" sz="1600" baseline="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dirty="0">
                          <a:effectLst/>
                          <a:latin typeface="Times New Roman" panose="02020603050405020304" pitchFamily="18" charset="0"/>
                          <a:ea typeface="Times New Roman" panose="02020603050405020304" pitchFamily="18" charset="0"/>
                          <a:cs typeface="Mangal" panose="02040503050203030202" pitchFamily="18" charset="0"/>
                        </a:rPr>
                        <a:t>Educational Certificates</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algn="just">
                        <a:lnSpc>
                          <a:spcPct val="107000"/>
                        </a:lnSpc>
                        <a:spcAft>
                          <a:spcPts val="0"/>
                        </a:spcAft>
                      </a:pPr>
                      <a:r>
                        <a:rPr lang="en-IN" sz="1600" dirty="0">
                          <a:effectLst/>
                          <a:latin typeface="Times New Roman" panose="02020603050405020304" pitchFamily="18" charset="0"/>
                          <a:ea typeface="Times New Roman" panose="02020603050405020304" pitchFamily="18" charset="0"/>
                          <a:cs typeface="Mangal" panose="02040503050203030202" pitchFamily="18" charset="0"/>
                        </a:rPr>
                        <a:t>(j)   Marriage Certificate</a:t>
                      </a:r>
                      <a:endParaRPr lang="en-IN" sz="16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450480"/>
                  </a:ext>
                </a:extLst>
              </a:tr>
            </a:tbl>
          </a:graphicData>
        </a:graphic>
      </p:graphicFrame>
    </p:spTree>
    <p:extLst>
      <p:ext uri="{BB962C8B-B14F-4D97-AF65-F5344CB8AC3E}">
        <p14:creationId xmlns:p14="http://schemas.microsoft.com/office/powerpoint/2010/main" val="268525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92772" y="326626"/>
            <a:ext cx="8447973" cy="557338"/>
          </a:xfrm>
        </p:spPr>
        <p:txBody>
          <a:bodyPr>
            <a:normAutofit fontScale="90000"/>
          </a:bodyPr>
          <a:lstStyle/>
          <a:p>
            <a:r>
              <a:rPr lang="en-IN" b="1" dirty="0">
                <a:solidFill>
                  <a:schemeClr val="accent2">
                    <a:lumMod val="75000"/>
                  </a:schemeClr>
                </a:solidFill>
                <a:latin typeface="Georgia" panose="02040502050405020303" pitchFamily="18" charset="0"/>
              </a:rPr>
              <a:t>Social registry (DBT 3.0)</a:t>
            </a:r>
            <a:endParaRPr lang="en-US" b="1" dirty="0">
              <a:solidFill>
                <a:schemeClr val="accent2">
                  <a:lumMod val="75000"/>
                </a:schemeClr>
              </a:solidFill>
              <a:latin typeface="Georgia" panose="02040502050405020303" pitchFamily="18" charset="0"/>
            </a:endParaRPr>
          </a:p>
        </p:txBody>
      </p:sp>
      <p:sp>
        <p:nvSpPr>
          <p:cNvPr id="7" name="Content Placeholder 2"/>
          <p:cNvSpPr>
            <a:spLocks noGrp="1"/>
          </p:cNvSpPr>
          <p:nvPr>
            <p:ph idx="1"/>
          </p:nvPr>
        </p:nvSpPr>
        <p:spPr>
          <a:xfrm>
            <a:off x="1714500" y="1623495"/>
            <a:ext cx="8743950" cy="4729680"/>
          </a:xfrm>
        </p:spPr>
        <p:txBody>
          <a:bodyPr>
            <a:normAutofit fontScale="92500" lnSpcReduction="20000"/>
          </a:bodyPr>
          <a:lstStyle/>
          <a:p>
            <a:pPr algn="just"/>
            <a:r>
              <a:rPr lang="en-US" sz="2400" dirty="0" err="1">
                <a:latin typeface="Georgia" panose="02040502050405020303" pitchFamily="18" charset="0"/>
              </a:rPr>
              <a:t>Suo</a:t>
            </a:r>
            <a:r>
              <a:rPr lang="en-US" sz="2400" dirty="0">
                <a:latin typeface="Georgia" panose="02040502050405020303" pitchFamily="18" charset="0"/>
              </a:rPr>
              <a:t>-Moto delivery of Benefits</a:t>
            </a:r>
          </a:p>
          <a:p>
            <a:pPr marL="0" indent="0" algn="just">
              <a:buNone/>
            </a:pPr>
            <a:endParaRPr lang="en-US" sz="2400" dirty="0">
              <a:latin typeface="Georgia" panose="02040502050405020303" pitchFamily="18" charset="0"/>
            </a:endParaRPr>
          </a:p>
          <a:p>
            <a:pPr algn="just"/>
            <a:r>
              <a:rPr lang="en-US" sz="2400" dirty="0">
                <a:latin typeface="Georgia" panose="02040502050405020303" pitchFamily="18" charset="0"/>
              </a:rPr>
              <a:t>A National Family Register is being contemplated to provide a single source of truth for family as a unit.</a:t>
            </a:r>
          </a:p>
          <a:p>
            <a:pPr algn="just"/>
            <a:endParaRPr lang="en-IN" sz="2400" dirty="0">
              <a:latin typeface="Georgia" panose="02040502050405020303" pitchFamily="18" charset="0"/>
            </a:endParaRPr>
          </a:p>
          <a:p>
            <a:pPr algn="just"/>
            <a:r>
              <a:rPr lang="en-IN" sz="2400" dirty="0">
                <a:latin typeface="Georgia" panose="02040502050405020303" pitchFamily="18" charset="0"/>
              </a:rPr>
              <a:t>It will provide a unique family ID.</a:t>
            </a:r>
          </a:p>
          <a:p>
            <a:pPr algn="just"/>
            <a:endParaRPr lang="en-IN" sz="2400" dirty="0">
              <a:latin typeface="Georgia" panose="02040502050405020303" pitchFamily="18" charset="0"/>
            </a:endParaRPr>
          </a:p>
          <a:p>
            <a:pPr algn="just"/>
            <a:r>
              <a:rPr lang="en-IN" sz="2400" dirty="0">
                <a:latin typeface="Georgia" panose="02040502050405020303" pitchFamily="18" charset="0"/>
              </a:rPr>
              <a:t>Some states have taken initiatives in this regard – </a:t>
            </a:r>
            <a:r>
              <a:rPr lang="en-IN" sz="2400" dirty="0" err="1">
                <a:latin typeface="Georgia" panose="02040502050405020303" pitchFamily="18" charset="0"/>
              </a:rPr>
              <a:t>Kutumba</a:t>
            </a:r>
            <a:r>
              <a:rPr lang="en-IN" sz="2400" dirty="0">
                <a:latin typeface="Georgia" panose="02040502050405020303" pitchFamily="18" charset="0"/>
              </a:rPr>
              <a:t> (Karnataka), </a:t>
            </a:r>
            <a:r>
              <a:rPr lang="en-IN" sz="2400" dirty="0" err="1">
                <a:latin typeface="Georgia" panose="02040502050405020303" pitchFamily="18" charset="0"/>
              </a:rPr>
              <a:t>Parivaar</a:t>
            </a:r>
            <a:r>
              <a:rPr lang="en-IN" sz="2400" dirty="0">
                <a:latin typeface="Georgia" panose="02040502050405020303" pitchFamily="18" charset="0"/>
              </a:rPr>
              <a:t> </a:t>
            </a:r>
            <a:r>
              <a:rPr lang="en-IN" sz="2400" dirty="0" err="1">
                <a:latin typeface="Georgia" panose="02040502050405020303" pitchFamily="18" charset="0"/>
              </a:rPr>
              <a:t>Pehchaan</a:t>
            </a:r>
            <a:r>
              <a:rPr lang="en-IN" sz="2400" dirty="0">
                <a:latin typeface="Georgia" panose="02040502050405020303" pitchFamily="18" charset="0"/>
              </a:rPr>
              <a:t> Patra (Haryana), </a:t>
            </a:r>
            <a:r>
              <a:rPr lang="en-IN" sz="2400" dirty="0" err="1">
                <a:latin typeface="Georgia" panose="02040502050405020303" pitchFamily="18" charset="0"/>
              </a:rPr>
              <a:t>Samagra</a:t>
            </a:r>
            <a:r>
              <a:rPr lang="en-IN" sz="2400" dirty="0">
                <a:latin typeface="Georgia" panose="02040502050405020303" pitchFamily="18" charset="0"/>
              </a:rPr>
              <a:t> (Madhya Pradesh), Jan Aadhaar (Rajasthan), etc.</a:t>
            </a:r>
          </a:p>
          <a:p>
            <a:pPr algn="just"/>
            <a:endParaRPr lang="en-IN" sz="2400" dirty="0">
              <a:latin typeface="Georgia" panose="02040502050405020303" pitchFamily="18" charset="0"/>
            </a:endParaRPr>
          </a:p>
          <a:p>
            <a:pPr algn="just"/>
            <a:r>
              <a:rPr lang="en-US" sz="2400" dirty="0">
                <a:latin typeface="Georgia" panose="02040502050405020303" pitchFamily="18" charset="0"/>
              </a:rPr>
              <a:t>Aggregated view of family across schemes:</a:t>
            </a:r>
          </a:p>
          <a:p>
            <a:pPr lvl="1" algn="just"/>
            <a:r>
              <a:rPr lang="en-US" sz="1800" dirty="0">
                <a:latin typeface="Georgia" panose="02040502050405020303" pitchFamily="18" charset="0"/>
              </a:rPr>
              <a:t>Enable delivery of all services/schemes to a family as a unit </a:t>
            </a:r>
          </a:p>
          <a:p>
            <a:pPr lvl="1" algn="just"/>
            <a:r>
              <a:rPr lang="en-US" sz="1800" dirty="0">
                <a:latin typeface="Georgia" panose="02040502050405020303" pitchFamily="18" charset="0"/>
              </a:rPr>
              <a:t>Helps in identification of inclusion and exclusion errors</a:t>
            </a:r>
          </a:p>
        </p:txBody>
      </p:sp>
      <p:sp>
        <p:nvSpPr>
          <p:cNvPr id="4" name="Slide Number Placeholder 3"/>
          <p:cNvSpPr>
            <a:spLocks noGrp="1"/>
          </p:cNvSpPr>
          <p:nvPr>
            <p:ph type="sldNum" sz="quarter" idx="12"/>
          </p:nvPr>
        </p:nvSpPr>
        <p:spPr/>
        <p:txBody>
          <a:bodyPr/>
          <a:lstStyle/>
          <a:p>
            <a:fld id="{CC3A53C5-5DF4-46B6-93FB-1F989BF1F34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7715" y="2225601"/>
            <a:ext cx="4049507" cy="923330"/>
          </a:xfrm>
          <a:prstGeom prst="rect">
            <a:avLst/>
          </a:prstGeom>
          <a:noFill/>
        </p:spPr>
        <p:txBody>
          <a:bodyPr wrap="none" rtlCol="0">
            <a:spAutoFit/>
          </a:bodyPr>
          <a:lstStyle/>
          <a:p>
            <a:pPr algn="ctr"/>
            <a:r>
              <a:rPr lang="en-US" sz="5400" b="1" dirty="0">
                <a:solidFill>
                  <a:schemeClr val="accent2">
                    <a:lumMod val="75000"/>
                  </a:schemeClr>
                </a:solidFill>
                <a:latin typeface="Georgia" panose="02040502050405020303" pitchFamily="18" charset="0"/>
              </a:rPr>
              <a:t>Thank You</a:t>
            </a:r>
          </a:p>
        </p:txBody>
      </p:sp>
    </p:spTree>
    <p:extLst>
      <p:ext uri="{BB962C8B-B14F-4D97-AF65-F5344CB8AC3E}">
        <p14:creationId xmlns:p14="http://schemas.microsoft.com/office/powerpoint/2010/main" val="186248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3E6A-5175-4559-B778-4AA2F57550D5}"/>
              </a:ext>
            </a:extLst>
          </p:cNvPr>
          <p:cNvSpPr>
            <a:spLocks noGrp="1"/>
          </p:cNvSpPr>
          <p:nvPr>
            <p:ph type="title"/>
          </p:nvPr>
        </p:nvSpPr>
        <p:spPr>
          <a:xfrm>
            <a:off x="838200" y="100934"/>
            <a:ext cx="10515600" cy="953161"/>
          </a:xfrm>
        </p:spPr>
        <p:txBody>
          <a:bodyPr/>
          <a:lstStyle/>
          <a:p>
            <a:r>
              <a:rPr lang="en-IN" b="1" dirty="0">
                <a:solidFill>
                  <a:schemeClr val="accent2">
                    <a:lumMod val="75000"/>
                  </a:schemeClr>
                </a:solidFill>
                <a:latin typeface="Georgia" panose="02040502050405020303" pitchFamily="18" charset="0"/>
              </a:rPr>
              <a:t>Meaning of DBT</a:t>
            </a:r>
          </a:p>
        </p:txBody>
      </p:sp>
      <p:sp>
        <p:nvSpPr>
          <p:cNvPr id="4" name="Slide Number Placeholder 3">
            <a:extLst>
              <a:ext uri="{FF2B5EF4-FFF2-40B4-BE49-F238E27FC236}">
                <a16:creationId xmlns:a16="http://schemas.microsoft.com/office/drawing/2014/main" id="{81A514E6-ECDF-46B3-9F3D-04E148A18E65}"/>
              </a:ext>
            </a:extLst>
          </p:cNvPr>
          <p:cNvSpPr>
            <a:spLocks noGrp="1"/>
          </p:cNvSpPr>
          <p:nvPr>
            <p:ph type="sldNum" sz="quarter" idx="12"/>
          </p:nvPr>
        </p:nvSpPr>
        <p:spPr>
          <a:xfrm>
            <a:off x="5067300" y="5729338"/>
            <a:ext cx="2057400" cy="365125"/>
          </a:xfrm>
        </p:spPr>
        <p:txBody>
          <a:bodyPr/>
          <a:lstStyle/>
          <a:p>
            <a:fld id="{CC3A53C5-5DF4-46B6-93FB-1F989BF1F341}" type="slidenum">
              <a:rPr lang="en-US" smtClean="0">
                <a:latin typeface="Georgia" panose="02040502050405020303" pitchFamily="18" charset="0"/>
              </a:rPr>
              <a:pPr/>
              <a:t>3</a:t>
            </a:fld>
            <a:endParaRPr lang="en-US">
              <a:latin typeface="Georgia" panose="02040502050405020303" pitchFamily="18" charset="0"/>
            </a:endParaRPr>
          </a:p>
        </p:txBody>
      </p:sp>
      <p:sp>
        <p:nvSpPr>
          <p:cNvPr id="7" name="Rectangle: Rounded Corners 6">
            <a:extLst>
              <a:ext uri="{FF2B5EF4-FFF2-40B4-BE49-F238E27FC236}">
                <a16:creationId xmlns:a16="http://schemas.microsoft.com/office/drawing/2014/main" id="{E992D91E-A4D4-4002-9F62-A0D873A01069}"/>
              </a:ext>
            </a:extLst>
          </p:cNvPr>
          <p:cNvSpPr/>
          <p:nvPr/>
        </p:nvSpPr>
        <p:spPr>
          <a:xfrm>
            <a:off x="3147314" y="2051420"/>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Georgia" panose="02040502050405020303" pitchFamily="18" charset="0"/>
                <a:cs typeface="Calibri" panose="020F0502020204030204" pitchFamily="34" charset="0"/>
              </a:rPr>
              <a:t>Direct</a:t>
            </a:r>
            <a:r>
              <a:rPr lang="en-US" sz="2000" b="1" dirty="0">
                <a:solidFill>
                  <a:schemeClr val="tx1"/>
                </a:solidFill>
                <a:latin typeface="Georgia" panose="02040502050405020303" pitchFamily="18" charset="0"/>
                <a:cs typeface="Calibri" panose="020F0502020204030204" pitchFamily="34" charset="0"/>
              </a:rPr>
              <a:t> </a:t>
            </a:r>
            <a:r>
              <a:rPr lang="en-US" sz="2000" b="1" dirty="0">
                <a:solidFill>
                  <a:srgbClr val="5A5A5A"/>
                </a:solidFill>
                <a:latin typeface="Georgia" panose="02040502050405020303" pitchFamily="18" charset="0"/>
                <a:cs typeface="Calibri" panose="020F0502020204030204" pitchFamily="34" charset="0"/>
              </a:rPr>
              <a:t>– Without any middlemen</a:t>
            </a:r>
          </a:p>
        </p:txBody>
      </p:sp>
      <p:sp>
        <p:nvSpPr>
          <p:cNvPr id="8" name="Oval 7">
            <a:extLst>
              <a:ext uri="{FF2B5EF4-FFF2-40B4-BE49-F238E27FC236}">
                <a16:creationId xmlns:a16="http://schemas.microsoft.com/office/drawing/2014/main" id="{5BCC7B1E-01E4-46C3-B45F-625557A89D27}"/>
              </a:ext>
            </a:extLst>
          </p:cNvPr>
          <p:cNvSpPr/>
          <p:nvPr/>
        </p:nvSpPr>
        <p:spPr>
          <a:xfrm>
            <a:off x="2094855" y="1952118"/>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Georgia" panose="02040502050405020303" pitchFamily="18" charset="0"/>
                <a:cs typeface="Calibri" panose="020F0502020204030204" pitchFamily="34" charset="0"/>
              </a:rPr>
              <a:t>D</a:t>
            </a:r>
          </a:p>
        </p:txBody>
      </p:sp>
      <p:sp>
        <p:nvSpPr>
          <p:cNvPr id="9" name="Oval 8">
            <a:extLst>
              <a:ext uri="{FF2B5EF4-FFF2-40B4-BE49-F238E27FC236}">
                <a16:creationId xmlns:a16="http://schemas.microsoft.com/office/drawing/2014/main" id="{3034531D-0A09-4FA2-B8C6-B9955FAE5FB3}"/>
              </a:ext>
            </a:extLst>
          </p:cNvPr>
          <p:cNvSpPr/>
          <p:nvPr/>
        </p:nvSpPr>
        <p:spPr>
          <a:xfrm>
            <a:off x="2094855" y="3215230"/>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b="1" dirty="0">
                <a:latin typeface="Georgia" panose="02040502050405020303" pitchFamily="18" charset="0"/>
                <a:cs typeface="Calibri" panose="020F0502020204030204" pitchFamily="34" charset="0"/>
              </a:rPr>
              <a:t>B</a:t>
            </a:r>
          </a:p>
        </p:txBody>
      </p:sp>
      <p:sp>
        <p:nvSpPr>
          <p:cNvPr id="10" name="Oval 9">
            <a:extLst>
              <a:ext uri="{FF2B5EF4-FFF2-40B4-BE49-F238E27FC236}">
                <a16:creationId xmlns:a16="http://schemas.microsoft.com/office/drawing/2014/main" id="{AEB9C8FA-A83B-47F4-BEF5-05E88EA2E493}"/>
              </a:ext>
            </a:extLst>
          </p:cNvPr>
          <p:cNvSpPr/>
          <p:nvPr/>
        </p:nvSpPr>
        <p:spPr>
          <a:xfrm>
            <a:off x="2094855" y="4478342"/>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b="1" dirty="0">
                <a:latin typeface="Georgia" panose="02040502050405020303" pitchFamily="18" charset="0"/>
                <a:cs typeface="Calibri" panose="020F0502020204030204" pitchFamily="34" charset="0"/>
              </a:rPr>
              <a:t>T</a:t>
            </a:r>
          </a:p>
        </p:txBody>
      </p:sp>
      <p:sp>
        <p:nvSpPr>
          <p:cNvPr id="11" name="Rectangle: Rounded Corners 10">
            <a:extLst>
              <a:ext uri="{FF2B5EF4-FFF2-40B4-BE49-F238E27FC236}">
                <a16:creationId xmlns:a16="http://schemas.microsoft.com/office/drawing/2014/main" id="{97F8DF53-5579-4846-A6B1-8656C13F32AA}"/>
              </a:ext>
            </a:extLst>
          </p:cNvPr>
          <p:cNvSpPr/>
          <p:nvPr/>
        </p:nvSpPr>
        <p:spPr>
          <a:xfrm>
            <a:off x="3147314" y="3264881"/>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Georgia" panose="02040502050405020303" pitchFamily="18" charset="0"/>
                <a:cs typeface="Calibri" panose="020F0502020204030204" pitchFamily="34" charset="0"/>
              </a:rPr>
              <a:t>Benefits</a:t>
            </a:r>
            <a:r>
              <a:rPr lang="en-US" sz="2000" b="1" dirty="0">
                <a:solidFill>
                  <a:schemeClr val="tx1"/>
                </a:solidFill>
                <a:latin typeface="Georgia" panose="02040502050405020303" pitchFamily="18" charset="0"/>
                <a:cs typeface="Calibri" panose="020F0502020204030204" pitchFamily="34" charset="0"/>
              </a:rPr>
              <a:t> </a:t>
            </a:r>
            <a:r>
              <a:rPr lang="en-US" sz="2000" b="1" dirty="0">
                <a:solidFill>
                  <a:srgbClr val="5A5A5A"/>
                </a:solidFill>
                <a:latin typeface="Georgia" panose="02040502050405020303" pitchFamily="18" charset="0"/>
                <a:cs typeface="Calibri" panose="020F0502020204030204" pitchFamily="34" charset="0"/>
              </a:rPr>
              <a:t>– Cash and In-kind</a:t>
            </a:r>
          </a:p>
        </p:txBody>
      </p:sp>
      <p:sp>
        <p:nvSpPr>
          <p:cNvPr id="12" name="Rectangle: Rounded Corners 11">
            <a:extLst>
              <a:ext uri="{FF2B5EF4-FFF2-40B4-BE49-F238E27FC236}">
                <a16:creationId xmlns:a16="http://schemas.microsoft.com/office/drawing/2014/main" id="{06619D08-D0FF-430F-A5EB-B0562E599D63}"/>
              </a:ext>
            </a:extLst>
          </p:cNvPr>
          <p:cNvSpPr/>
          <p:nvPr/>
        </p:nvSpPr>
        <p:spPr>
          <a:xfrm>
            <a:off x="3147314" y="4478342"/>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Georgia" panose="02040502050405020303" pitchFamily="18" charset="0"/>
                <a:cs typeface="Calibri" panose="020F0502020204030204" pitchFamily="34" charset="0"/>
              </a:rPr>
              <a:t>Transfers</a:t>
            </a:r>
            <a:r>
              <a:rPr lang="en-US" sz="2000" b="1" dirty="0">
                <a:solidFill>
                  <a:schemeClr val="tx1"/>
                </a:solidFill>
                <a:latin typeface="Georgia" panose="02040502050405020303" pitchFamily="18" charset="0"/>
                <a:cs typeface="Calibri" panose="020F0502020204030204" pitchFamily="34" charset="0"/>
              </a:rPr>
              <a:t> </a:t>
            </a:r>
            <a:r>
              <a:rPr lang="en-US" sz="2000" b="1" dirty="0">
                <a:solidFill>
                  <a:srgbClr val="5A5A5A"/>
                </a:solidFill>
                <a:latin typeface="Georgia" panose="02040502050405020303" pitchFamily="18" charset="0"/>
                <a:cs typeface="Calibri" panose="020F0502020204030204" pitchFamily="34" charset="0"/>
              </a:rPr>
              <a:t>– Electronic; Authentication-based</a:t>
            </a:r>
          </a:p>
        </p:txBody>
      </p:sp>
    </p:spTree>
    <p:extLst>
      <p:ext uri="{BB962C8B-B14F-4D97-AF65-F5344CB8AC3E}">
        <p14:creationId xmlns:p14="http://schemas.microsoft.com/office/powerpoint/2010/main" val="227382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7F71-8321-4BAB-B66C-D145E4B4FD30}"/>
              </a:ext>
            </a:extLst>
          </p:cNvPr>
          <p:cNvSpPr>
            <a:spLocks noGrp="1"/>
          </p:cNvSpPr>
          <p:nvPr>
            <p:ph type="title"/>
          </p:nvPr>
        </p:nvSpPr>
        <p:spPr>
          <a:xfrm>
            <a:off x="287867" y="365127"/>
            <a:ext cx="11387666" cy="557338"/>
          </a:xfrm>
        </p:spPr>
        <p:txBody>
          <a:bodyPr>
            <a:noAutofit/>
          </a:bodyPr>
          <a:lstStyle/>
          <a:p>
            <a:r>
              <a:rPr lang="en-IN" sz="3600" b="1" dirty="0">
                <a:solidFill>
                  <a:schemeClr val="accent2">
                    <a:lumMod val="75000"/>
                  </a:schemeClr>
                </a:solidFill>
                <a:latin typeface="Georgia" panose="02040502050405020303" pitchFamily="18" charset="0"/>
              </a:rPr>
              <a:t>Relevance for South Africa – </a:t>
            </a:r>
            <a:br>
              <a:rPr lang="en-IN" sz="3600" b="1" dirty="0">
                <a:solidFill>
                  <a:schemeClr val="accent2">
                    <a:lumMod val="75000"/>
                  </a:schemeClr>
                </a:solidFill>
                <a:latin typeface="Georgia" panose="02040502050405020303" pitchFamily="18" charset="0"/>
              </a:rPr>
            </a:br>
            <a:r>
              <a:rPr lang="en-IN" sz="3600" b="1" dirty="0">
                <a:solidFill>
                  <a:schemeClr val="accent2">
                    <a:lumMod val="75000"/>
                  </a:schemeClr>
                </a:solidFill>
                <a:latin typeface="Georgia" panose="02040502050405020303" pitchFamily="18" charset="0"/>
              </a:rPr>
              <a:t>likeliness with India context</a:t>
            </a:r>
          </a:p>
        </p:txBody>
      </p:sp>
      <p:sp>
        <p:nvSpPr>
          <p:cNvPr id="3" name="Content Placeholder 2">
            <a:extLst>
              <a:ext uri="{FF2B5EF4-FFF2-40B4-BE49-F238E27FC236}">
                <a16:creationId xmlns:a16="http://schemas.microsoft.com/office/drawing/2014/main" id="{ED139718-CC06-4B60-8BAD-CC9F293D32DD}"/>
              </a:ext>
            </a:extLst>
          </p:cNvPr>
          <p:cNvSpPr>
            <a:spLocks noGrp="1"/>
          </p:cNvSpPr>
          <p:nvPr>
            <p:ph idx="1"/>
          </p:nvPr>
        </p:nvSpPr>
        <p:spPr>
          <a:xfrm>
            <a:off x="67733" y="1532472"/>
            <a:ext cx="11963400" cy="4800601"/>
          </a:xfrm>
        </p:spPr>
        <p:txBody>
          <a:bodyPr>
            <a:normAutofit/>
          </a:bodyPr>
          <a:lstStyle/>
          <a:p>
            <a:pPr algn="just"/>
            <a:r>
              <a:rPr lang="en-US" sz="1800" dirty="0">
                <a:latin typeface="Georgia" panose="02040502050405020303" pitchFamily="18" charset="0"/>
              </a:rPr>
              <a:t>Both India and South Africa have established democratic systems of governance. Indian DPIs are based on democratizing access to public services.</a:t>
            </a:r>
          </a:p>
          <a:p>
            <a:pPr algn="just"/>
            <a:endParaRPr lang="en-US" sz="1800" dirty="0">
              <a:latin typeface="Georgia" panose="02040502050405020303" pitchFamily="18" charset="0"/>
            </a:endParaRPr>
          </a:p>
          <a:p>
            <a:pPr algn="just"/>
            <a:r>
              <a:rPr lang="en-US" sz="1800" dirty="0">
                <a:latin typeface="Georgia" panose="02040502050405020303" pitchFamily="18" charset="0"/>
              </a:rPr>
              <a:t>Similarity in federal setup of government institutions. DBT in India is run on the basis of cooperative federalism.</a:t>
            </a:r>
          </a:p>
          <a:p>
            <a:pPr algn="just"/>
            <a:endParaRPr lang="en-US" sz="1800" dirty="0">
              <a:latin typeface="Georgia" panose="02040502050405020303" pitchFamily="18" charset="0"/>
            </a:endParaRPr>
          </a:p>
          <a:p>
            <a:pPr algn="just"/>
            <a:r>
              <a:rPr lang="en-US" sz="1800" dirty="0">
                <a:latin typeface="Georgia" panose="02040502050405020303" pitchFamily="18" charset="0"/>
              </a:rPr>
              <a:t>Both nations are known for their cultural diversity, with multiple languages, religions, and ethnic groups coexisting. DBT experience in India caters to a wide range of diversities. (e.g. multilingual apps)</a:t>
            </a:r>
          </a:p>
          <a:p>
            <a:pPr algn="just"/>
            <a:endParaRPr lang="en-US" sz="1800" dirty="0">
              <a:latin typeface="Georgia" panose="02040502050405020303" pitchFamily="18" charset="0"/>
            </a:endParaRPr>
          </a:p>
          <a:p>
            <a:pPr algn="just"/>
            <a:r>
              <a:rPr lang="en-US" sz="1800" dirty="0">
                <a:latin typeface="Georgia" panose="02040502050405020303" pitchFamily="18" charset="0"/>
              </a:rPr>
              <a:t>Both India and South Africa are considered emerging economies with significant growth potential. They have diverse economies with strong agricultural, industrial, and service sectors. India DPIs help to provide economic boost to private entrepreneurship as well as social security nets.</a:t>
            </a:r>
          </a:p>
          <a:p>
            <a:pPr algn="just"/>
            <a:endParaRPr lang="en-US" sz="1800" dirty="0">
              <a:latin typeface="Georgia" panose="02040502050405020303" pitchFamily="18" charset="0"/>
            </a:endParaRPr>
          </a:p>
          <a:p>
            <a:pPr algn="just"/>
            <a:r>
              <a:rPr lang="en-US" sz="1800" dirty="0">
                <a:latin typeface="Georgia" panose="02040502050405020303" pitchFamily="18" charset="0"/>
              </a:rPr>
              <a:t>South Africa can gain significantly from India's experience with Direct Benefit Transfer (DBT) by adopting similar strategies to enhance the efficiency and transparency of social welfare programs. </a:t>
            </a:r>
          </a:p>
          <a:p>
            <a:pPr algn="just"/>
            <a:endParaRPr lang="en-US" sz="1800" dirty="0">
              <a:latin typeface="Georgia" panose="02040502050405020303" pitchFamily="18" charset="0"/>
            </a:endParaRPr>
          </a:p>
          <a:p>
            <a:pPr algn="just"/>
            <a:endParaRPr lang="en-US" sz="1800" dirty="0">
              <a:latin typeface="Georgia" panose="02040502050405020303" pitchFamily="18" charset="0"/>
            </a:endParaRPr>
          </a:p>
          <a:p>
            <a:pPr algn="just"/>
            <a:endParaRPr lang="en-IN" sz="18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A9C6E84-98B9-4D14-A980-3422BC70DEA0}"/>
              </a:ext>
            </a:extLst>
          </p:cNvPr>
          <p:cNvSpPr>
            <a:spLocks noGrp="1"/>
          </p:cNvSpPr>
          <p:nvPr>
            <p:ph type="sldNum" sz="quarter" idx="12"/>
          </p:nvPr>
        </p:nvSpPr>
        <p:spPr/>
        <p:txBody>
          <a:bodyPr/>
          <a:lstStyle/>
          <a:p>
            <a:fld id="{CC3A53C5-5DF4-46B6-93FB-1F989BF1F341}" type="slidenum">
              <a:rPr lang="en-US" smtClean="0"/>
              <a:pPr/>
              <a:t>30</a:t>
            </a:fld>
            <a:endParaRPr lang="en-US"/>
          </a:p>
        </p:txBody>
      </p:sp>
    </p:spTree>
    <p:extLst>
      <p:ext uri="{BB962C8B-B14F-4D97-AF65-F5344CB8AC3E}">
        <p14:creationId xmlns:p14="http://schemas.microsoft.com/office/powerpoint/2010/main" val="413217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C73C2B-13F4-4329-BAFA-54429BE4EE2C}"/>
              </a:ext>
            </a:extLst>
          </p:cNvPr>
          <p:cNvSpPr>
            <a:spLocks noGrp="1"/>
          </p:cNvSpPr>
          <p:nvPr>
            <p:ph type="title"/>
          </p:nvPr>
        </p:nvSpPr>
        <p:spPr>
          <a:xfrm>
            <a:off x="2152650" y="365130"/>
            <a:ext cx="7886700" cy="557213"/>
          </a:xfrm>
        </p:spPr>
        <p:txBody>
          <a:bodyPr/>
          <a:lstStyle/>
          <a:p>
            <a:r>
              <a:rPr lang="en-US" sz="2800" b="1" dirty="0">
                <a:solidFill>
                  <a:schemeClr val="accent2">
                    <a:lumMod val="75000"/>
                  </a:schemeClr>
                </a:solidFill>
                <a:latin typeface="Georgia" panose="02040502050405020303" pitchFamily="18" charset="0"/>
              </a:rPr>
              <a:t>Digital Public Infrastructure (DPI)</a:t>
            </a:r>
          </a:p>
        </p:txBody>
      </p:sp>
      <p:sp>
        <p:nvSpPr>
          <p:cNvPr id="3" name="Content Placeholder 2">
            <a:extLst>
              <a:ext uri="{FF2B5EF4-FFF2-40B4-BE49-F238E27FC236}">
                <a16:creationId xmlns:a16="http://schemas.microsoft.com/office/drawing/2014/main" id="{67231DD2-D362-4D57-A907-6C1ACAE18E0B}"/>
              </a:ext>
            </a:extLst>
          </p:cNvPr>
          <p:cNvSpPr>
            <a:spLocks noGrp="1"/>
          </p:cNvSpPr>
          <p:nvPr>
            <p:ph idx="1"/>
          </p:nvPr>
        </p:nvSpPr>
        <p:spPr>
          <a:xfrm>
            <a:off x="1706038" y="1515533"/>
            <a:ext cx="8779933" cy="4840818"/>
          </a:xfrm>
        </p:spPr>
        <p:txBody>
          <a:bodyPr>
            <a:noAutofit/>
          </a:bodyPr>
          <a:lstStyle/>
          <a:p>
            <a:pPr algn="just"/>
            <a:r>
              <a:rPr lang="en-US" sz="2400" dirty="0">
                <a:latin typeface="Georgia" panose="02040502050405020303" pitchFamily="18" charset="0"/>
              </a:rPr>
              <a:t>Under India’s Presidency, G20 Digital Economy Ministers reached a groundbreaking consensus on how to effectively shape digital public infrastructure (DPI) of the future, as an accelerator of the Sustainable Development Goals (SDGs). </a:t>
            </a:r>
          </a:p>
          <a:p>
            <a:pPr marL="0" indent="0" algn="just">
              <a:buNone/>
            </a:pPr>
            <a:endParaRPr lang="en-US" sz="2400" dirty="0">
              <a:latin typeface="Georgia" panose="02040502050405020303" pitchFamily="18" charset="0"/>
            </a:endParaRPr>
          </a:p>
          <a:p>
            <a:pPr algn="just"/>
            <a:r>
              <a:rPr lang="en-US" sz="2400" dirty="0">
                <a:latin typeface="Georgia" panose="02040502050405020303" pitchFamily="18" charset="0"/>
              </a:rPr>
              <a:t>A description of DPI has been collectively adopted by a group of countries, as </a:t>
            </a:r>
          </a:p>
          <a:p>
            <a:pPr lvl="1" algn="just"/>
            <a:r>
              <a:rPr lang="en-US" sz="1800" dirty="0">
                <a:latin typeface="Georgia" panose="02040502050405020303" pitchFamily="18" charset="0"/>
              </a:rPr>
              <a:t>“</a:t>
            </a:r>
            <a:r>
              <a:rPr lang="en-US" sz="1800" i="1" dirty="0">
                <a:solidFill>
                  <a:schemeClr val="accent2">
                    <a:lumMod val="75000"/>
                  </a:schemeClr>
                </a:solidFill>
                <a:latin typeface="Georgia" panose="02040502050405020303" pitchFamily="18" charset="0"/>
              </a:rPr>
              <a:t>a set of shared digital systems; that should be </a:t>
            </a:r>
          </a:p>
          <a:p>
            <a:pPr lvl="1" algn="just"/>
            <a:r>
              <a:rPr lang="en-US" sz="1800" i="1" dirty="0">
                <a:solidFill>
                  <a:schemeClr val="accent2">
                    <a:lumMod val="75000"/>
                  </a:schemeClr>
                </a:solidFill>
                <a:latin typeface="Georgia" panose="02040502050405020303" pitchFamily="18" charset="0"/>
              </a:rPr>
              <a:t>secure and interoperable; </a:t>
            </a:r>
          </a:p>
          <a:p>
            <a:pPr lvl="1" algn="just"/>
            <a:r>
              <a:rPr lang="en-US" sz="1800" i="1" dirty="0">
                <a:solidFill>
                  <a:schemeClr val="accent2">
                    <a:lumMod val="75000"/>
                  </a:schemeClr>
                </a:solidFill>
                <a:latin typeface="Georgia" panose="02040502050405020303" pitchFamily="18" charset="0"/>
              </a:rPr>
              <a:t>that can be built on open standards, and </a:t>
            </a:r>
          </a:p>
          <a:p>
            <a:pPr lvl="1" algn="just"/>
            <a:r>
              <a:rPr lang="en-US" sz="1800" i="1" dirty="0">
                <a:solidFill>
                  <a:schemeClr val="accent2">
                    <a:lumMod val="75000"/>
                  </a:schemeClr>
                </a:solidFill>
                <a:latin typeface="Georgia" panose="02040502050405020303" pitchFamily="18" charset="0"/>
              </a:rPr>
              <a:t>promote access to services for all, </a:t>
            </a:r>
          </a:p>
          <a:p>
            <a:pPr lvl="1" algn="just"/>
            <a:r>
              <a:rPr lang="en-US" sz="1800" i="1" dirty="0">
                <a:solidFill>
                  <a:schemeClr val="accent2">
                    <a:lumMod val="75000"/>
                  </a:schemeClr>
                </a:solidFill>
                <a:latin typeface="Georgia" panose="02040502050405020303" pitchFamily="18" charset="0"/>
              </a:rPr>
              <a:t>with governance and community as core components of DPI</a:t>
            </a:r>
            <a:r>
              <a:rPr lang="en-US" sz="1800" dirty="0">
                <a:latin typeface="Georgia" panose="02040502050405020303" pitchFamily="18" charset="0"/>
              </a:rPr>
              <a:t>”.</a:t>
            </a:r>
          </a:p>
          <a:p>
            <a:pPr marL="0" indent="0" algn="just">
              <a:buNone/>
            </a:pPr>
            <a:endParaRPr lang="en-US" sz="1400" dirty="0">
              <a:latin typeface="Georgia" panose="02040502050405020303" pitchFamily="18" charset="0"/>
            </a:endParaRPr>
          </a:p>
          <a:p>
            <a:pPr marL="0" indent="0" algn="just">
              <a:buNone/>
            </a:pPr>
            <a:r>
              <a:rPr lang="en-US" sz="1400" dirty="0">
                <a:latin typeface="Georgia" panose="02040502050405020303" pitchFamily="18" charset="0"/>
              </a:rPr>
              <a:t>Link: </a:t>
            </a:r>
            <a:r>
              <a:rPr lang="en-US" sz="1400" dirty="0">
                <a:latin typeface="Georgia" panose="02040502050405020303" pitchFamily="18" charset="0"/>
                <a:hlinkClick r:id="rId2"/>
              </a:rPr>
              <a:t>https://static.pib.gov.in/WriteReadData/specificdocs/documents/2023/aug/doc2023824243701.pdf</a:t>
            </a:r>
            <a:endParaRPr lang="en-US" sz="1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F5502B3-D190-42B4-A659-7E9B88A5FB17}"/>
              </a:ext>
            </a:extLst>
          </p:cNvPr>
          <p:cNvSpPr>
            <a:spLocks noGrp="1"/>
          </p:cNvSpPr>
          <p:nvPr>
            <p:ph type="sldNum" sz="quarter" idx="12"/>
          </p:nvPr>
        </p:nvSpPr>
        <p:spPr/>
        <p:txBody>
          <a:bodyPr/>
          <a:lstStyle/>
          <a:p>
            <a:fld id="{CC3A53C5-5DF4-46B6-93FB-1F989BF1F341}" type="slidenum">
              <a:rPr lang="en-US" smtClean="0"/>
              <a:pPr/>
              <a:t>31</a:t>
            </a:fld>
            <a:endParaRPr lang="en-US"/>
          </a:p>
        </p:txBody>
      </p:sp>
    </p:spTree>
    <p:extLst>
      <p:ext uri="{BB962C8B-B14F-4D97-AF65-F5344CB8AC3E}">
        <p14:creationId xmlns:p14="http://schemas.microsoft.com/office/powerpoint/2010/main" val="52070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E15591E-6460-44B0-92D5-BCC7A0A025F6}"/>
              </a:ext>
            </a:extLst>
          </p:cNvPr>
          <p:cNvSpPr>
            <a:spLocks noGrp="1"/>
          </p:cNvSpPr>
          <p:nvPr>
            <p:ph type="title"/>
          </p:nvPr>
        </p:nvSpPr>
        <p:spPr>
          <a:xfrm>
            <a:off x="1093694" y="266744"/>
            <a:ext cx="9574306" cy="785814"/>
          </a:xfrm>
        </p:spPr>
        <p:txBody>
          <a:bodyPr>
            <a:normAutofit fontScale="90000"/>
          </a:bodyPr>
          <a:lstStyle/>
          <a:p>
            <a:r>
              <a:rPr lang="en-US" sz="2800" b="1" dirty="0">
                <a:solidFill>
                  <a:schemeClr val="accent2">
                    <a:lumMod val="75000"/>
                  </a:schemeClr>
                </a:solidFill>
                <a:latin typeface="Georgia" panose="02040502050405020303" pitchFamily="18" charset="0"/>
              </a:rPr>
              <a:t>India’s DPI – India Stack – </a:t>
            </a:r>
            <a:r>
              <a:rPr lang="en-US" sz="2800" b="1" i="1" dirty="0">
                <a:solidFill>
                  <a:schemeClr val="accent2">
                    <a:lumMod val="75000"/>
                  </a:schemeClr>
                </a:solidFill>
                <a:latin typeface="Georgia" panose="02040502050405020303" pitchFamily="18" charset="0"/>
              </a:rPr>
              <a:t>home grown, world class!</a:t>
            </a:r>
          </a:p>
        </p:txBody>
      </p:sp>
      <p:sp>
        <p:nvSpPr>
          <p:cNvPr id="4" name="Slide Number Placeholder 3">
            <a:extLst>
              <a:ext uri="{FF2B5EF4-FFF2-40B4-BE49-F238E27FC236}">
                <a16:creationId xmlns:a16="http://schemas.microsoft.com/office/drawing/2014/main" id="{6D722971-FB9D-4275-B285-0C5DB2445E24}"/>
              </a:ext>
            </a:extLst>
          </p:cNvPr>
          <p:cNvSpPr>
            <a:spLocks noGrp="1"/>
          </p:cNvSpPr>
          <p:nvPr>
            <p:ph type="sldNum" sz="quarter" idx="12"/>
          </p:nvPr>
        </p:nvSpPr>
        <p:spPr/>
        <p:txBody>
          <a:bodyPr/>
          <a:lstStyle/>
          <a:p>
            <a:fld id="{CC3A53C5-5DF4-46B6-93FB-1F989BF1F341}" type="slidenum">
              <a:rPr lang="en-US" smtClean="0"/>
              <a:pPr/>
              <a:t>32</a:t>
            </a:fld>
            <a:endParaRPr lang="en-US"/>
          </a:p>
        </p:txBody>
      </p:sp>
      <p:pic>
        <p:nvPicPr>
          <p:cNvPr id="1034" name="Picture 10" descr="Aadhaar - Wikipedia">
            <a:extLst>
              <a:ext uri="{FF2B5EF4-FFF2-40B4-BE49-F238E27FC236}">
                <a16:creationId xmlns:a16="http://schemas.microsoft.com/office/drawing/2014/main" id="{83230AB9-4C7F-467D-A88F-488F4C97B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6" y="4084846"/>
            <a:ext cx="1851853" cy="1191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AAB158E-7D3D-402C-821B-0F6A8E127B50}"/>
              </a:ext>
            </a:extLst>
          </p:cNvPr>
          <p:cNvSpPr/>
          <p:nvPr/>
        </p:nvSpPr>
        <p:spPr>
          <a:xfrm>
            <a:off x="2152655" y="5473468"/>
            <a:ext cx="185185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Identity</a:t>
            </a:r>
          </a:p>
        </p:txBody>
      </p:sp>
      <p:sp>
        <p:nvSpPr>
          <p:cNvPr id="12" name="Rectangle 11">
            <a:extLst>
              <a:ext uri="{FF2B5EF4-FFF2-40B4-BE49-F238E27FC236}">
                <a16:creationId xmlns:a16="http://schemas.microsoft.com/office/drawing/2014/main" id="{698EF4B2-D21A-43D7-8C2B-7B88F0A83314}"/>
              </a:ext>
            </a:extLst>
          </p:cNvPr>
          <p:cNvSpPr/>
          <p:nvPr/>
        </p:nvSpPr>
        <p:spPr>
          <a:xfrm>
            <a:off x="4964123" y="5473468"/>
            <a:ext cx="226376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Payments</a:t>
            </a:r>
          </a:p>
        </p:txBody>
      </p:sp>
      <p:sp>
        <p:nvSpPr>
          <p:cNvPr id="13" name="Rectangle 12">
            <a:extLst>
              <a:ext uri="{FF2B5EF4-FFF2-40B4-BE49-F238E27FC236}">
                <a16:creationId xmlns:a16="http://schemas.microsoft.com/office/drawing/2014/main" id="{315C1593-9FBB-4127-9D80-C9FD9C31C333}"/>
              </a:ext>
            </a:extLst>
          </p:cNvPr>
          <p:cNvSpPr/>
          <p:nvPr/>
        </p:nvSpPr>
        <p:spPr>
          <a:xfrm>
            <a:off x="8718445" y="5473468"/>
            <a:ext cx="1183209"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Data</a:t>
            </a:r>
          </a:p>
        </p:txBody>
      </p:sp>
      <p:pic>
        <p:nvPicPr>
          <p:cNvPr id="1036" name="Picture 12">
            <a:extLst>
              <a:ext uri="{FF2B5EF4-FFF2-40B4-BE49-F238E27FC236}">
                <a16:creationId xmlns:a16="http://schemas.microsoft.com/office/drawing/2014/main" id="{5C98C9CE-A299-41A2-8E52-7BED48870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757" y="4253624"/>
            <a:ext cx="2296495" cy="8081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igiLocker | Logos">
            <a:extLst>
              <a:ext uri="{FF2B5EF4-FFF2-40B4-BE49-F238E27FC236}">
                <a16:creationId xmlns:a16="http://schemas.microsoft.com/office/drawing/2014/main" id="{7872725F-24DE-4E6C-B646-AA6F8099C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0" y="4227247"/>
            <a:ext cx="2641600" cy="819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FF5D089-CDB8-499A-873A-EAC63E559F9E}"/>
              </a:ext>
            </a:extLst>
          </p:cNvPr>
          <p:cNvPicPr>
            <a:picLocks noChangeAspect="1"/>
          </p:cNvPicPr>
          <p:nvPr/>
        </p:nvPicPr>
        <p:blipFill>
          <a:blip r:embed="rId5"/>
          <a:stretch>
            <a:fillRect/>
          </a:stretch>
        </p:blipFill>
        <p:spPr>
          <a:xfrm>
            <a:off x="1524000" y="1727454"/>
            <a:ext cx="9144000" cy="1682496"/>
          </a:xfrm>
          <a:prstGeom prst="rect">
            <a:avLst/>
          </a:prstGeom>
        </p:spPr>
      </p:pic>
    </p:spTree>
    <p:extLst>
      <p:ext uri="{BB962C8B-B14F-4D97-AF65-F5344CB8AC3E}">
        <p14:creationId xmlns:p14="http://schemas.microsoft.com/office/powerpoint/2010/main" val="317059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3ACE-BF2B-4677-AC67-D25197BF5CFB}"/>
              </a:ext>
            </a:extLst>
          </p:cNvPr>
          <p:cNvSpPr>
            <a:spLocks noGrp="1"/>
          </p:cNvSpPr>
          <p:nvPr>
            <p:ph type="title"/>
          </p:nvPr>
        </p:nvSpPr>
        <p:spPr>
          <a:xfrm>
            <a:off x="1622669" y="136524"/>
            <a:ext cx="8929417" cy="1031876"/>
          </a:xfrm>
        </p:spPr>
        <p:txBody>
          <a:bodyPr/>
          <a:lstStyle/>
          <a:p>
            <a:r>
              <a:rPr lang="en-IN" sz="2600" b="1" dirty="0">
                <a:solidFill>
                  <a:schemeClr val="accent2">
                    <a:lumMod val="75000"/>
                  </a:schemeClr>
                </a:solidFill>
                <a:latin typeface="Georgia" panose="02040502050405020303" pitchFamily="18" charset="0"/>
              </a:rPr>
              <a:t>Jan Dhan Yojana (1/2)</a:t>
            </a:r>
            <a:endParaRPr lang="en-US" sz="2600" b="1" dirty="0">
              <a:solidFill>
                <a:schemeClr val="accent2">
                  <a:lumMod val="75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CE281F65-2E03-4C87-B8A4-77A283F50100}"/>
              </a:ext>
            </a:extLst>
          </p:cNvPr>
          <p:cNvSpPr>
            <a:spLocks noGrp="1"/>
          </p:cNvSpPr>
          <p:nvPr>
            <p:ph idx="1"/>
          </p:nvPr>
        </p:nvSpPr>
        <p:spPr>
          <a:xfrm>
            <a:off x="1622665" y="1617207"/>
            <a:ext cx="8929418" cy="1220432"/>
          </a:xfrm>
        </p:spPr>
        <p:txBody>
          <a:bodyPr>
            <a:normAutofit/>
          </a:bodyPr>
          <a:lstStyle/>
          <a:p>
            <a:pPr algn="just"/>
            <a:r>
              <a:rPr lang="en-IN" sz="1600" dirty="0">
                <a:latin typeface="Georgia" panose="02040502050405020303" pitchFamily="18" charset="0"/>
              </a:rPr>
              <a:t>From </a:t>
            </a:r>
            <a:r>
              <a:rPr lang="en-IN" sz="1600" b="1" dirty="0">
                <a:latin typeface="Georgia" panose="02040502050405020303" pitchFamily="18" charset="0"/>
              </a:rPr>
              <a:t>“targeted delivery” </a:t>
            </a:r>
            <a:r>
              <a:rPr lang="en-IN" sz="1600" dirty="0">
                <a:latin typeface="Georgia" panose="02040502050405020303" pitchFamily="18" charset="0"/>
              </a:rPr>
              <a:t>to </a:t>
            </a:r>
            <a:r>
              <a:rPr lang="en-IN" sz="1600" b="1" dirty="0">
                <a:latin typeface="Georgia" panose="02040502050405020303" pitchFamily="18" charset="0"/>
              </a:rPr>
              <a:t>“last-mile access”</a:t>
            </a:r>
            <a:endParaRPr lang="en-IN" sz="1600" dirty="0">
              <a:latin typeface="Georgia" panose="02040502050405020303" pitchFamily="18" charset="0"/>
            </a:endParaRPr>
          </a:p>
          <a:p>
            <a:pPr algn="just"/>
            <a:r>
              <a:rPr lang="en-IN" sz="1600" dirty="0">
                <a:latin typeface="Georgia" panose="02040502050405020303" pitchFamily="18" charset="0"/>
              </a:rPr>
              <a:t>Effective, efficient and timely delivery of Government subsidy and benefits require </a:t>
            </a:r>
            <a:r>
              <a:rPr lang="en-IN" sz="1600" b="1" dirty="0">
                <a:latin typeface="Georgia" panose="02040502050405020303" pitchFamily="18" charset="0"/>
              </a:rPr>
              <a:t>easily accessible </a:t>
            </a:r>
            <a:r>
              <a:rPr lang="en-IN" sz="1600" dirty="0">
                <a:latin typeface="Georgia" panose="02040502050405020303" pitchFamily="18" charset="0"/>
              </a:rPr>
              <a:t>and </a:t>
            </a:r>
            <a:r>
              <a:rPr lang="en-IN" sz="1600" b="1" dirty="0">
                <a:latin typeface="Georgia" panose="02040502050405020303" pitchFamily="18" charset="0"/>
              </a:rPr>
              <a:t>affordable</a:t>
            </a:r>
            <a:r>
              <a:rPr lang="en-IN" sz="1600" dirty="0">
                <a:latin typeface="Georgia" panose="02040502050405020303" pitchFamily="18" charset="0"/>
              </a:rPr>
              <a:t> financial products and infrastructure</a:t>
            </a:r>
          </a:p>
          <a:p>
            <a:pPr algn="just"/>
            <a:endParaRPr lang="en-IN" sz="1600" b="1" dirty="0">
              <a:latin typeface="Georgia" panose="02040502050405020303" pitchFamily="18" charset="0"/>
            </a:endParaRPr>
          </a:p>
          <a:p>
            <a:pPr algn="just"/>
            <a:endParaRPr lang="en-IN" sz="1600" b="1" dirty="0">
              <a:latin typeface="Georgia" panose="02040502050405020303" pitchFamily="18" charset="0"/>
            </a:endParaRPr>
          </a:p>
          <a:p>
            <a:endParaRPr lang="en-US" sz="16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22C2272-5D11-4EE5-9381-C2C78AA0ABCA}"/>
              </a:ext>
            </a:extLst>
          </p:cNvPr>
          <p:cNvSpPr>
            <a:spLocks noGrp="1"/>
          </p:cNvSpPr>
          <p:nvPr>
            <p:ph type="sldNum" sz="quarter" idx="12"/>
          </p:nvPr>
        </p:nvSpPr>
        <p:spPr/>
        <p:txBody>
          <a:bodyPr/>
          <a:lstStyle/>
          <a:p>
            <a:fld id="{CC3A53C5-5DF4-46B6-93FB-1F989BF1F341}" type="slidenum">
              <a:rPr lang="en-US" smtClean="0"/>
              <a:pPr/>
              <a:t>33</a:t>
            </a:fld>
            <a:endParaRPr lang="en-US" dirty="0"/>
          </a:p>
        </p:txBody>
      </p:sp>
      <p:sp>
        <p:nvSpPr>
          <p:cNvPr id="15" name="Rectangle 14">
            <a:extLst>
              <a:ext uri="{FF2B5EF4-FFF2-40B4-BE49-F238E27FC236}">
                <a16:creationId xmlns:a16="http://schemas.microsoft.com/office/drawing/2014/main" id="{DBAFA8A9-6B0E-45F1-8E6E-93448D7CBF9A}"/>
              </a:ext>
            </a:extLst>
          </p:cNvPr>
          <p:cNvSpPr/>
          <p:nvPr/>
        </p:nvSpPr>
        <p:spPr>
          <a:xfrm>
            <a:off x="6096005" y="2753263"/>
            <a:ext cx="4549535" cy="3498394"/>
          </a:xfrm>
          <a:prstGeom prst="rect">
            <a:avLst/>
          </a:prstGeom>
        </p:spPr>
        <p:txBody>
          <a:bodyPr wrap="square">
            <a:spAutoFit/>
          </a:bodyPr>
          <a:lstStyle/>
          <a:p>
            <a:pPr marL="285750" indent="-285750" algn="just">
              <a:spcBef>
                <a:spcPts val="400"/>
              </a:spcBef>
              <a:spcAft>
                <a:spcPts val="400"/>
              </a:spcAft>
              <a:buFont typeface="Arial" panose="020B0604020202020204" pitchFamily="34" charset="0"/>
              <a:buChar char="•"/>
            </a:pPr>
            <a:r>
              <a:rPr lang="en-US" sz="1600" dirty="0">
                <a:latin typeface="Georgia" panose="02040502050405020303" pitchFamily="18" charset="0"/>
              </a:rPr>
              <a:t>'Pradhan Mantri Jan-Dhan Yojana’ as a </a:t>
            </a:r>
            <a:r>
              <a:rPr lang="en-US" sz="1600" b="1" dirty="0">
                <a:latin typeface="Georgia" panose="02040502050405020303" pitchFamily="18" charset="0"/>
              </a:rPr>
              <a:t>National Mission on Financial Inclusion </a:t>
            </a:r>
            <a:r>
              <a:rPr lang="en-US" sz="1600" dirty="0">
                <a:latin typeface="Georgia" panose="02040502050405020303" pitchFamily="18" charset="0"/>
              </a:rPr>
              <a:t>in 2014 –</a:t>
            </a:r>
            <a:r>
              <a:rPr lang="en-US" sz="1600" b="1" dirty="0">
                <a:latin typeface="Georgia" panose="02040502050405020303" pitchFamily="18" charset="0"/>
              </a:rPr>
              <a:t> </a:t>
            </a:r>
            <a:r>
              <a:rPr lang="en-US" sz="1600" dirty="0">
                <a:latin typeface="Georgia" panose="02040502050405020303" pitchFamily="18" charset="0"/>
              </a:rPr>
              <a:t>an integrated approach for </a:t>
            </a:r>
            <a:r>
              <a:rPr lang="en-US" sz="1600" b="1" dirty="0">
                <a:latin typeface="Georgia" panose="02040502050405020303" pitchFamily="18" charset="0"/>
              </a:rPr>
              <a:t>comprehensive financial inclusion </a:t>
            </a:r>
            <a:r>
              <a:rPr lang="en-US" sz="1600" dirty="0">
                <a:latin typeface="Georgia" panose="02040502050405020303" pitchFamily="18" charset="0"/>
              </a:rPr>
              <a:t>for every  </a:t>
            </a:r>
            <a:r>
              <a:rPr lang="en-US" sz="1600" i="1" u="sng" dirty="0">
                <a:latin typeface="Georgia" panose="02040502050405020303" pitchFamily="18" charset="0"/>
              </a:rPr>
              <a:t>households</a:t>
            </a:r>
            <a:r>
              <a:rPr lang="en-US" sz="1600" dirty="0">
                <a:latin typeface="Georgia" panose="02040502050405020303" pitchFamily="18" charset="0"/>
              </a:rPr>
              <a:t> in the country</a:t>
            </a:r>
          </a:p>
          <a:p>
            <a:pPr marL="285750" indent="-285750" algn="just">
              <a:spcBef>
                <a:spcPts val="400"/>
              </a:spcBef>
              <a:spcAft>
                <a:spcPts val="400"/>
              </a:spcAft>
              <a:buFont typeface="Arial" panose="020B0604020202020204" pitchFamily="34" charset="0"/>
              <a:buChar char="•"/>
            </a:pPr>
            <a:r>
              <a:rPr lang="en-US" sz="1600" dirty="0">
                <a:latin typeface="Georgia" panose="02040502050405020303" pitchFamily="18" charset="0"/>
              </a:rPr>
              <a:t>Universal access to banking facilities with at least one basic banking account for every household, financial literacy, access to credit, insurance and pension facility</a:t>
            </a:r>
          </a:p>
          <a:p>
            <a:pPr marL="285750" indent="-285750" algn="just">
              <a:spcBef>
                <a:spcPts val="400"/>
              </a:spcBef>
              <a:spcAft>
                <a:spcPts val="400"/>
              </a:spcAft>
              <a:buFont typeface="Arial" panose="020B0604020202020204" pitchFamily="34" charset="0"/>
              <a:buChar char="•"/>
            </a:pPr>
            <a:r>
              <a:rPr lang="en-US" sz="1600" dirty="0">
                <a:latin typeface="Georgia" panose="02040502050405020303" pitchFamily="18" charset="0"/>
              </a:rPr>
              <a:t>Expanded coverage from </a:t>
            </a:r>
            <a:r>
              <a:rPr lang="en-US" sz="1600" i="1" u="sng" dirty="0">
                <a:latin typeface="Georgia" panose="02040502050405020303" pitchFamily="18" charset="0"/>
              </a:rPr>
              <a:t>“every household to every adult”</a:t>
            </a:r>
            <a:r>
              <a:rPr lang="en-US" sz="1600" dirty="0">
                <a:latin typeface="Georgia" panose="02040502050405020303" pitchFamily="18" charset="0"/>
              </a:rPr>
              <a:t> – Global </a:t>
            </a:r>
            <a:r>
              <a:rPr lang="en-US" sz="1600" dirty="0" err="1">
                <a:latin typeface="Georgia" panose="02040502050405020303" pitchFamily="18" charset="0"/>
              </a:rPr>
              <a:t>Findex</a:t>
            </a:r>
            <a:r>
              <a:rPr lang="en-US" sz="1600" dirty="0">
                <a:latin typeface="Georgia" panose="02040502050405020303" pitchFamily="18" charset="0"/>
              </a:rPr>
              <a:t> confirms the closure of gender, income gaps in account ownership</a:t>
            </a:r>
          </a:p>
        </p:txBody>
      </p:sp>
      <p:pic>
        <p:nvPicPr>
          <p:cNvPr id="6" name="Picture 5">
            <a:extLst>
              <a:ext uri="{FF2B5EF4-FFF2-40B4-BE49-F238E27FC236}">
                <a16:creationId xmlns:a16="http://schemas.microsoft.com/office/drawing/2014/main" id="{6FE603D7-56F7-4F77-872D-37896A4DB4E7}"/>
              </a:ext>
            </a:extLst>
          </p:cNvPr>
          <p:cNvPicPr>
            <a:picLocks noChangeAspect="1"/>
          </p:cNvPicPr>
          <p:nvPr/>
        </p:nvPicPr>
        <p:blipFill>
          <a:blip r:embed="rId2"/>
          <a:stretch>
            <a:fillRect/>
          </a:stretch>
        </p:blipFill>
        <p:spPr>
          <a:xfrm>
            <a:off x="1622665" y="2762537"/>
            <a:ext cx="4549536" cy="3498394"/>
          </a:xfrm>
          <a:prstGeom prst="rect">
            <a:avLst/>
          </a:prstGeom>
        </p:spPr>
      </p:pic>
    </p:spTree>
    <p:extLst>
      <p:ext uri="{BB962C8B-B14F-4D97-AF65-F5344CB8AC3E}">
        <p14:creationId xmlns:p14="http://schemas.microsoft.com/office/powerpoint/2010/main" val="2048063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382" y="173253"/>
            <a:ext cx="8842609" cy="866274"/>
          </a:xfrm>
        </p:spPr>
        <p:txBody>
          <a:bodyPr/>
          <a:lstStyle/>
          <a:p>
            <a:r>
              <a:rPr lang="en-IN" sz="2600" b="1" dirty="0">
                <a:solidFill>
                  <a:schemeClr val="accent2">
                    <a:lumMod val="75000"/>
                  </a:schemeClr>
                </a:solidFill>
                <a:latin typeface="Georgia" panose="02040502050405020303" pitchFamily="18" charset="0"/>
              </a:rPr>
              <a:t>Use of DBT Scheme codes</a:t>
            </a:r>
          </a:p>
        </p:txBody>
      </p:sp>
      <p:sp>
        <p:nvSpPr>
          <p:cNvPr id="3" name="Content Placeholder 2"/>
          <p:cNvSpPr>
            <a:spLocks noGrp="1"/>
          </p:cNvSpPr>
          <p:nvPr>
            <p:ph idx="1"/>
          </p:nvPr>
        </p:nvSpPr>
        <p:spPr>
          <a:xfrm>
            <a:off x="1159933" y="1595887"/>
            <a:ext cx="9982200" cy="4760464"/>
          </a:xfrm>
        </p:spPr>
        <p:txBody>
          <a:bodyPr>
            <a:normAutofit lnSpcReduction="10000"/>
          </a:bodyPr>
          <a:lstStyle/>
          <a:p>
            <a:pPr algn="just">
              <a:lnSpc>
                <a:spcPct val="120000"/>
              </a:lnSpc>
              <a:spcBef>
                <a:spcPts val="600"/>
              </a:spcBef>
              <a:spcAft>
                <a:spcPts val="600"/>
              </a:spcAft>
            </a:pPr>
            <a:r>
              <a:rPr lang="en-IN" sz="1600" dirty="0">
                <a:latin typeface="Georgia" pitchFamily="18" charset="0"/>
              </a:rPr>
              <a:t>All DBT schemes on-boarded on DBT Bharat Portal are provided with </a:t>
            </a:r>
            <a:r>
              <a:rPr lang="en-IN" sz="1600" b="1" dirty="0">
                <a:latin typeface="Georgia" pitchFamily="18" charset="0"/>
              </a:rPr>
              <a:t>unique 5 digit, alphanumeric DBT scheme codes. Nomenclature denotes implementation responsibility in the scheme.</a:t>
            </a:r>
          </a:p>
          <a:p>
            <a:pPr algn="just">
              <a:lnSpc>
                <a:spcPct val="120000"/>
              </a:lnSpc>
              <a:spcBef>
                <a:spcPts val="600"/>
              </a:spcBef>
              <a:spcAft>
                <a:spcPts val="600"/>
              </a:spcAft>
            </a:pPr>
            <a:endParaRPr lang="en-IN" sz="1600" dirty="0">
              <a:latin typeface="Georgia" pitchFamily="18" charset="0"/>
            </a:endParaRPr>
          </a:p>
          <a:p>
            <a:pPr algn="just">
              <a:lnSpc>
                <a:spcPct val="120000"/>
              </a:lnSpc>
              <a:spcBef>
                <a:spcPts val="600"/>
              </a:spcBef>
              <a:spcAft>
                <a:spcPts val="600"/>
              </a:spcAft>
            </a:pPr>
            <a:r>
              <a:rPr lang="en-IN" sz="1600" dirty="0">
                <a:latin typeface="Georgia" pitchFamily="18" charset="0"/>
              </a:rPr>
              <a:t>Required to be used in payment files with beneficiary payments which enable the banking ecosystem to </a:t>
            </a:r>
            <a:r>
              <a:rPr lang="en-IN" sz="1600" b="1" dirty="0">
                <a:latin typeface="Georgia" pitchFamily="18" charset="0"/>
              </a:rPr>
              <a:t>identify and prioritise DBT transactions</a:t>
            </a:r>
          </a:p>
          <a:p>
            <a:pPr algn="just">
              <a:lnSpc>
                <a:spcPct val="120000"/>
              </a:lnSpc>
              <a:spcBef>
                <a:spcPts val="600"/>
              </a:spcBef>
              <a:spcAft>
                <a:spcPts val="600"/>
              </a:spcAft>
            </a:pPr>
            <a:endParaRPr lang="en-IN" sz="1600" b="1" dirty="0">
              <a:latin typeface="Georgia" pitchFamily="18" charset="0"/>
            </a:endParaRPr>
          </a:p>
          <a:p>
            <a:pPr algn="just">
              <a:lnSpc>
                <a:spcPct val="120000"/>
              </a:lnSpc>
              <a:spcBef>
                <a:spcPts val="600"/>
              </a:spcBef>
              <a:spcAft>
                <a:spcPts val="600"/>
              </a:spcAft>
            </a:pPr>
            <a:r>
              <a:rPr lang="en-IN" sz="1600" dirty="0">
                <a:latin typeface="Georgia" pitchFamily="18" charset="0"/>
              </a:rPr>
              <a:t>Helps in </a:t>
            </a:r>
            <a:r>
              <a:rPr lang="en-IN" sz="1600" b="1" dirty="0">
                <a:latin typeface="Georgia" pitchFamily="18" charset="0"/>
              </a:rPr>
              <a:t>minimizing failure / return of payments </a:t>
            </a:r>
            <a:r>
              <a:rPr lang="en-IN" sz="1600" dirty="0">
                <a:latin typeface="Georgia" pitchFamily="18" charset="0"/>
              </a:rPr>
              <a:t>by enforcing various Government directives on DBT Payments  (</a:t>
            </a:r>
            <a:r>
              <a:rPr lang="en-IN" sz="1600" dirty="0" err="1">
                <a:latin typeface="Georgia" pitchFamily="18" charset="0"/>
              </a:rPr>
              <a:t>Eg.</a:t>
            </a:r>
            <a:r>
              <a:rPr lang="en-IN" sz="1600" dirty="0">
                <a:latin typeface="Georgia" pitchFamily="18" charset="0"/>
              </a:rPr>
              <a:t> allowing of DBT payment in a dormant bank account of beneficiary)</a:t>
            </a:r>
          </a:p>
          <a:p>
            <a:pPr algn="just">
              <a:lnSpc>
                <a:spcPct val="120000"/>
              </a:lnSpc>
              <a:spcBef>
                <a:spcPts val="600"/>
              </a:spcBef>
              <a:spcAft>
                <a:spcPts val="600"/>
              </a:spcAft>
            </a:pPr>
            <a:endParaRPr lang="en-IN" sz="1600" dirty="0">
              <a:latin typeface="Georgia" pitchFamily="18" charset="0"/>
            </a:endParaRPr>
          </a:p>
          <a:p>
            <a:pPr algn="just">
              <a:lnSpc>
                <a:spcPct val="120000"/>
              </a:lnSpc>
              <a:spcBef>
                <a:spcPts val="600"/>
              </a:spcBef>
              <a:spcAft>
                <a:spcPts val="600"/>
              </a:spcAft>
            </a:pPr>
            <a:r>
              <a:rPr lang="en-US" sz="1600" dirty="0">
                <a:latin typeface="Georgia" pitchFamily="18" charset="0"/>
              </a:rPr>
              <a:t>Data analytics (e.g. Calculation of DBT transactions, volumes, commission to banks and BCs) is possible</a:t>
            </a:r>
            <a:endParaRPr lang="en-IN" sz="1600" dirty="0">
              <a:latin typeface="Georgia" pitchFamily="18" charset="0"/>
            </a:endParaRPr>
          </a:p>
          <a:p>
            <a:pPr algn="just">
              <a:lnSpc>
                <a:spcPct val="120000"/>
              </a:lnSpc>
              <a:spcBef>
                <a:spcPts val="600"/>
              </a:spcBef>
              <a:spcAft>
                <a:spcPts val="600"/>
              </a:spcAft>
            </a:pPr>
            <a:endParaRPr lang="en-IN" sz="1600" dirty="0">
              <a:latin typeface="Georgia" pitchFamily="18" charset="0"/>
            </a:endParaRPr>
          </a:p>
          <a:p>
            <a:pPr algn="just">
              <a:lnSpc>
                <a:spcPct val="120000"/>
              </a:lnSpc>
              <a:spcBef>
                <a:spcPts val="600"/>
              </a:spcBef>
              <a:spcAft>
                <a:spcPts val="600"/>
              </a:spcAft>
            </a:pPr>
            <a:r>
              <a:rPr lang="en-IN" sz="1600" dirty="0">
                <a:latin typeface="Georgia" pitchFamily="18" charset="0"/>
              </a:rPr>
              <a:t>Mandatory mapping of DBT Codes in Public Financial Management System (PFMS)</a:t>
            </a:r>
          </a:p>
        </p:txBody>
      </p:sp>
      <p:sp>
        <p:nvSpPr>
          <p:cNvPr id="4" name="Slide Number Placeholder 3"/>
          <p:cNvSpPr>
            <a:spLocks noGrp="1"/>
          </p:cNvSpPr>
          <p:nvPr>
            <p:ph type="sldNum" sz="quarter" idx="12"/>
          </p:nvPr>
        </p:nvSpPr>
        <p:spPr/>
        <p:txBody>
          <a:bodyPr/>
          <a:lstStyle/>
          <a:p>
            <a:fld id="{CC3A53C5-5DF4-46B6-93FB-1F989BF1F341}" type="slidenum">
              <a:rPr lang="en-US" smtClean="0"/>
              <a:pPr/>
              <a:t>34</a:t>
            </a:fld>
            <a:endParaRPr lang="en-US"/>
          </a:p>
        </p:txBody>
      </p:sp>
    </p:spTree>
    <p:extLst>
      <p:ext uri="{BB962C8B-B14F-4D97-AF65-F5344CB8AC3E}">
        <p14:creationId xmlns:p14="http://schemas.microsoft.com/office/powerpoint/2010/main" val="118584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solidFill>
                  <a:prstClr val="black">
                    <a:tint val="75000"/>
                  </a:prstClr>
                </a:solidFill>
                <a:latin typeface="Georgia" panose="02040502050405020303" pitchFamily="18" charset="0"/>
              </a:rPr>
              <a:pPr/>
              <a:t>35</a:t>
            </a:fld>
            <a:endParaRPr lang="en-US">
              <a:solidFill>
                <a:prstClr val="black">
                  <a:tint val="75000"/>
                </a:prstClr>
              </a:solidFill>
              <a:latin typeface="Georgia" pitchFamily="18" charset="0"/>
            </a:endParaRPr>
          </a:p>
        </p:txBody>
      </p:sp>
      <p:sp>
        <p:nvSpPr>
          <p:cNvPr id="5" name="AutoShape 2" descr="https://email.gov.in/service/home/~/?auth=co&amp;loc=en&amp;id=29467&amp;part=2.2"/>
          <p:cNvSpPr>
            <a:spLocks noChangeAspect="1" noChangeArrowheads="1"/>
          </p:cNvSpPr>
          <p:nvPr/>
        </p:nvSpPr>
        <p:spPr bwMode="auto">
          <a:xfrm>
            <a:off x="1410268" y="6846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latin typeface="Georgia" panose="02040502050405020303" pitchFamily="18" charset="0"/>
            </a:endParaRPr>
          </a:p>
        </p:txBody>
      </p:sp>
      <p:sp>
        <p:nvSpPr>
          <p:cNvPr id="6" name="AutoShape 4" descr="https://email.gov.in/service/home/~/?auth=co&amp;loc=en&amp;id=29467&amp;part=2.2"/>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latin typeface="Georgia" panose="02040502050405020303"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732439677"/>
              </p:ext>
            </p:extLst>
          </p:nvPr>
        </p:nvGraphicFramePr>
        <p:xfrm>
          <a:off x="1704976" y="2974807"/>
          <a:ext cx="8751268" cy="3135067"/>
        </p:xfrm>
        <a:graphic>
          <a:graphicData uri="http://schemas.openxmlformats.org/drawingml/2006/table">
            <a:tbl>
              <a:tblPr firstRow="1" bandRow="1">
                <a:tableStyleId>{5C22544A-7EE6-4342-B048-85BDC9FD1C3A}</a:tableStyleId>
              </a:tblPr>
              <a:tblGrid>
                <a:gridCol w="2666453">
                  <a:extLst>
                    <a:ext uri="{9D8B030D-6E8A-4147-A177-3AD203B41FA5}">
                      <a16:colId xmlns:a16="http://schemas.microsoft.com/office/drawing/2014/main" val="20000"/>
                    </a:ext>
                  </a:extLst>
                </a:gridCol>
                <a:gridCol w="2836540">
                  <a:extLst>
                    <a:ext uri="{9D8B030D-6E8A-4147-A177-3AD203B41FA5}">
                      <a16:colId xmlns:a16="http://schemas.microsoft.com/office/drawing/2014/main" val="20001"/>
                    </a:ext>
                  </a:extLst>
                </a:gridCol>
                <a:gridCol w="1722752">
                  <a:extLst>
                    <a:ext uri="{9D8B030D-6E8A-4147-A177-3AD203B41FA5}">
                      <a16:colId xmlns:a16="http://schemas.microsoft.com/office/drawing/2014/main" val="20002"/>
                    </a:ext>
                  </a:extLst>
                </a:gridCol>
                <a:gridCol w="1525523">
                  <a:extLst>
                    <a:ext uri="{9D8B030D-6E8A-4147-A177-3AD203B41FA5}">
                      <a16:colId xmlns:a16="http://schemas.microsoft.com/office/drawing/2014/main" val="20003"/>
                    </a:ext>
                  </a:extLst>
                </a:gridCol>
              </a:tblGrid>
              <a:tr h="444099">
                <a:tc>
                  <a:txBody>
                    <a:bodyPr/>
                    <a:lstStyle/>
                    <a:p>
                      <a:pPr algn="just"/>
                      <a:r>
                        <a:rPr lang="en-IN" sz="1200" b="1" dirty="0">
                          <a:solidFill>
                            <a:sysClr val="windowText" lastClr="000000"/>
                          </a:solidFill>
                          <a:latin typeface="Georgia" pitchFamily="18" charset="0"/>
                        </a:rPr>
                        <a:t>On line Enrolment</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IN" sz="1200" b="1" dirty="0">
                          <a:solidFill>
                            <a:sysClr val="windowText" lastClr="000000"/>
                          </a:solidFill>
                          <a:latin typeface="Georgia" pitchFamily="18" charset="0"/>
                        </a:rPr>
                        <a:t>Processing of Application</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IN" sz="1200" b="1" dirty="0">
                          <a:solidFill>
                            <a:sysClr val="windowText" lastClr="000000"/>
                          </a:solidFill>
                          <a:latin typeface="Georgia" pitchFamily="18" charset="0"/>
                        </a:rPr>
                        <a:t>Disbursal of Benefits</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IN" sz="1200" b="1" dirty="0">
                          <a:solidFill>
                            <a:sysClr val="windowText" lastClr="000000"/>
                          </a:solidFill>
                          <a:latin typeface="Georgia" pitchFamily="18" charset="0"/>
                        </a:rPr>
                        <a:t>Follow-up / Feedback</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687347">
                <a:tc>
                  <a:txBody>
                    <a:bodyPr/>
                    <a:lstStyle/>
                    <a:p>
                      <a:pPr marL="182563" indent="-182563" algn="just">
                        <a:spcBef>
                          <a:spcPts val="200"/>
                        </a:spcBef>
                        <a:spcAft>
                          <a:spcPts val="200"/>
                        </a:spcAft>
                        <a:buFont typeface="Arial" pitchFamily="34" charset="0"/>
                        <a:buChar char="•"/>
                      </a:pPr>
                      <a:r>
                        <a:rPr lang="en-US" sz="1200" dirty="0">
                          <a:solidFill>
                            <a:sysClr val="windowText" lastClr="000000"/>
                          </a:solidFill>
                          <a:latin typeface="Georgia" pitchFamily="18" charset="0"/>
                        </a:rPr>
                        <a:t>Enrolment drive in low saturation States / age-groups</a:t>
                      </a:r>
                    </a:p>
                    <a:p>
                      <a:pPr marL="182563" indent="-182563" algn="just">
                        <a:spcBef>
                          <a:spcPts val="200"/>
                        </a:spcBef>
                        <a:spcAft>
                          <a:spcPts val="200"/>
                        </a:spcAft>
                        <a:buFont typeface="Arial" pitchFamily="34" charset="0"/>
                        <a:buChar char="•"/>
                      </a:pPr>
                      <a:r>
                        <a:rPr lang="en-IN" sz="1200" dirty="0">
                          <a:latin typeface="Georgia" pitchFamily="18" charset="0"/>
                        </a:rPr>
                        <a:t>Alternate and viable means of identification </a:t>
                      </a:r>
                      <a:endParaRPr lang="en-US" sz="1200" dirty="0">
                        <a:solidFill>
                          <a:sysClr val="windowText" lastClr="000000"/>
                        </a:solidFill>
                        <a:latin typeface="Georgia" pitchFamily="18" charset="0"/>
                      </a:endParaRPr>
                    </a:p>
                    <a:p>
                      <a:pPr marL="182563" indent="-182563" algn="just">
                        <a:spcBef>
                          <a:spcPts val="200"/>
                        </a:spcBef>
                        <a:spcAft>
                          <a:spcPts val="200"/>
                        </a:spcAft>
                        <a:buFont typeface="Arial" pitchFamily="34" charset="0"/>
                        <a:buChar char="•"/>
                      </a:pPr>
                      <a:r>
                        <a:rPr lang="en-IN" sz="1200" dirty="0">
                          <a:solidFill>
                            <a:sysClr val="windowText" lastClr="000000"/>
                          </a:solidFill>
                          <a:latin typeface="Georgia" pitchFamily="18" charset="0"/>
                        </a:rPr>
                        <a:t>Provision for online and mobile-based application</a:t>
                      </a:r>
                    </a:p>
                    <a:p>
                      <a:pPr marL="182563" indent="-182563" algn="just">
                        <a:spcBef>
                          <a:spcPts val="200"/>
                        </a:spcBef>
                        <a:spcAft>
                          <a:spcPts val="200"/>
                        </a:spcAft>
                        <a:buFont typeface="Arial" pitchFamily="34" charset="0"/>
                        <a:buChar char="•"/>
                      </a:pPr>
                      <a:r>
                        <a:rPr lang="en-IN" sz="1200" dirty="0">
                          <a:solidFill>
                            <a:schemeClr val="tx1"/>
                          </a:solidFill>
                          <a:latin typeface="Georgia" pitchFamily="18" charset="0"/>
                        </a:rPr>
                        <a:t>Reducing Aadhaar authentication failure (promoting IRIS devices, OTP,</a:t>
                      </a:r>
                      <a:r>
                        <a:rPr lang="en-IN" sz="1200" baseline="0" dirty="0">
                          <a:solidFill>
                            <a:schemeClr val="tx1"/>
                          </a:solidFill>
                          <a:latin typeface="Georgia" pitchFamily="18" charset="0"/>
                        </a:rPr>
                        <a:t> </a:t>
                      </a:r>
                      <a:r>
                        <a:rPr lang="en-IN" sz="1200" dirty="0">
                          <a:solidFill>
                            <a:schemeClr val="tx1"/>
                          </a:solidFill>
                          <a:latin typeface="Georgia" pitchFamily="18" charset="0"/>
                        </a:rPr>
                        <a:t>better connectivity)</a:t>
                      </a:r>
                    </a:p>
                    <a:p>
                      <a:pPr marL="182563" indent="-182563" algn="just">
                        <a:spcBef>
                          <a:spcPts val="200"/>
                        </a:spcBef>
                        <a:spcAft>
                          <a:spcPts val="200"/>
                        </a:spcAft>
                        <a:buFont typeface="Arial" pitchFamily="34" charset="0"/>
                        <a:buChar char="•"/>
                      </a:pPr>
                      <a:r>
                        <a:rPr lang="en-US" sz="1200" dirty="0">
                          <a:solidFill>
                            <a:schemeClr val="tx1"/>
                          </a:solidFill>
                          <a:latin typeface="Georgia" pitchFamily="18" charset="0"/>
                        </a:rPr>
                        <a:t>O</a:t>
                      </a:r>
                      <a:r>
                        <a:rPr lang="en-IN" sz="1200" dirty="0" err="1">
                          <a:solidFill>
                            <a:schemeClr val="tx1"/>
                          </a:solidFill>
                          <a:latin typeface="Georgia" pitchFamily="18" charset="0"/>
                        </a:rPr>
                        <a:t>ffline</a:t>
                      </a:r>
                      <a:r>
                        <a:rPr lang="en-IN" sz="1200" dirty="0">
                          <a:solidFill>
                            <a:schemeClr val="tx1"/>
                          </a:solidFill>
                          <a:latin typeface="Georgia" pitchFamily="18" charset="0"/>
                        </a:rPr>
                        <a:t> verification using QR code in remote areas</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lvl="0" indent="-182563" algn="just" defTabSz="914400" rtl="0" eaLnBrk="1" fontAlgn="auto" latinLnBrk="0" hangingPunct="1">
                        <a:lnSpc>
                          <a:spcPct val="100000"/>
                        </a:lnSpc>
                        <a:spcBef>
                          <a:spcPts val="200"/>
                        </a:spcBef>
                        <a:spcAft>
                          <a:spcPts val="200"/>
                        </a:spcAft>
                        <a:buClrTx/>
                        <a:buSzTx/>
                        <a:buFont typeface="Arial" pitchFamily="34" charset="0"/>
                        <a:buChar char="•"/>
                        <a:tabLst/>
                        <a:defRPr/>
                      </a:pPr>
                      <a:r>
                        <a:rPr lang="en-US" sz="1200" dirty="0">
                          <a:solidFill>
                            <a:sysClr val="windowText" lastClr="000000"/>
                          </a:solidFill>
                          <a:latin typeface="Georgia" pitchFamily="18" charset="0"/>
                        </a:rPr>
                        <a:t>Broad Consent</a:t>
                      </a:r>
                    </a:p>
                    <a:p>
                      <a:pPr marL="182563" marR="0" lvl="0" indent="-182563" algn="just" defTabSz="914400" rtl="0" eaLnBrk="1" fontAlgn="auto" latinLnBrk="0" hangingPunct="1">
                        <a:lnSpc>
                          <a:spcPct val="100000"/>
                        </a:lnSpc>
                        <a:spcBef>
                          <a:spcPts val="200"/>
                        </a:spcBef>
                        <a:spcAft>
                          <a:spcPts val="200"/>
                        </a:spcAft>
                        <a:buClrTx/>
                        <a:buSzTx/>
                        <a:buFont typeface="Arial" pitchFamily="34" charset="0"/>
                        <a:buChar char="•"/>
                        <a:tabLst/>
                        <a:defRPr/>
                      </a:pPr>
                      <a:r>
                        <a:rPr lang="en-US" sz="1200" dirty="0">
                          <a:solidFill>
                            <a:sysClr val="windowText" lastClr="000000"/>
                          </a:solidFill>
                          <a:latin typeface="Georgia" pitchFamily="18" charset="0"/>
                        </a:rPr>
                        <a:t>Stringent due diligence for non-Aadhaar applications</a:t>
                      </a:r>
                      <a:endParaRPr lang="en-IN" sz="1200" dirty="0">
                        <a:solidFill>
                          <a:sysClr val="windowText" lastClr="000000"/>
                        </a:solidFill>
                        <a:latin typeface="Georgia" pitchFamily="18" charset="0"/>
                      </a:endParaRPr>
                    </a:p>
                    <a:p>
                      <a:pPr marL="182563" indent="-182563" algn="just">
                        <a:spcBef>
                          <a:spcPts val="200"/>
                        </a:spcBef>
                        <a:spcAft>
                          <a:spcPts val="200"/>
                        </a:spcAft>
                        <a:buFont typeface="Arial" pitchFamily="34" charset="0"/>
                        <a:buChar char="•"/>
                      </a:pPr>
                      <a:r>
                        <a:rPr lang="en-US" sz="1200" dirty="0">
                          <a:solidFill>
                            <a:sysClr val="windowText" lastClr="000000"/>
                          </a:solidFill>
                          <a:latin typeface="Georgia" pitchFamily="18" charset="0"/>
                        </a:rPr>
                        <a:t>R</a:t>
                      </a:r>
                      <a:r>
                        <a:rPr lang="en-IN" sz="1200" dirty="0" err="1">
                          <a:solidFill>
                            <a:sysClr val="windowText" lastClr="000000"/>
                          </a:solidFill>
                          <a:latin typeface="Georgia" pitchFamily="18" charset="0"/>
                        </a:rPr>
                        <a:t>eal</a:t>
                      </a:r>
                      <a:r>
                        <a:rPr lang="en-IN" sz="1200" dirty="0">
                          <a:solidFill>
                            <a:sysClr val="windowText" lastClr="000000"/>
                          </a:solidFill>
                          <a:latin typeface="Georgia" pitchFamily="18" charset="0"/>
                        </a:rPr>
                        <a:t>-time verification of eligibility using Aadhaar-seeded databases (</a:t>
                      </a:r>
                      <a:r>
                        <a:rPr lang="en-IN" sz="1200" dirty="0" err="1">
                          <a:solidFill>
                            <a:sysClr val="windowText" lastClr="000000"/>
                          </a:solidFill>
                          <a:latin typeface="Georgia" pitchFamily="18" charset="0"/>
                        </a:rPr>
                        <a:t>Eg.</a:t>
                      </a:r>
                      <a:r>
                        <a:rPr lang="en-IN" sz="1200" dirty="0">
                          <a:solidFill>
                            <a:sysClr val="windowText" lastClr="000000"/>
                          </a:solidFill>
                          <a:latin typeface="Georgia" pitchFamily="18" charset="0"/>
                        </a:rPr>
                        <a:t> PAN, Board / University, Ration card, Caste / Income / disability Certificates, SECC records, land records, Govt. employee database, Motor Vehicle, unorganized labour, MGNREGA)</a:t>
                      </a:r>
                    </a:p>
                    <a:p>
                      <a:pPr marL="182563" indent="-182563" algn="just">
                        <a:spcBef>
                          <a:spcPts val="200"/>
                        </a:spcBef>
                        <a:spcAft>
                          <a:spcPts val="200"/>
                        </a:spcAft>
                        <a:buFont typeface="Arial" pitchFamily="34" charset="0"/>
                        <a:buChar char="•"/>
                      </a:pPr>
                      <a:r>
                        <a:rPr lang="en-US" sz="1200" dirty="0" err="1">
                          <a:solidFill>
                            <a:sysClr val="windowText" lastClr="000000"/>
                          </a:solidFill>
                          <a:latin typeface="Georgia" pitchFamily="18" charset="0"/>
                        </a:rPr>
                        <a:t>DigiLocker</a:t>
                      </a:r>
                      <a:r>
                        <a:rPr lang="en-US" sz="1200" dirty="0">
                          <a:solidFill>
                            <a:sysClr val="windowText" lastClr="000000"/>
                          </a:solidFill>
                          <a:latin typeface="Georgia" pitchFamily="18" charset="0"/>
                        </a:rPr>
                        <a:t> / API </a:t>
                      </a:r>
                      <a:r>
                        <a:rPr lang="en-US" sz="1200" dirty="0" err="1">
                          <a:solidFill>
                            <a:sysClr val="windowText" lastClr="000000"/>
                          </a:solidFill>
                          <a:latin typeface="Georgia" pitchFamily="18" charset="0"/>
                        </a:rPr>
                        <a:t>Setu</a:t>
                      </a:r>
                      <a:r>
                        <a:rPr lang="en-US" sz="1200" dirty="0">
                          <a:solidFill>
                            <a:sysClr val="windowText" lastClr="000000"/>
                          </a:solidFill>
                          <a:latin typeface="Georgia" pitchFamily="18" charset="0"/>
                        </a:rPr>
                        <a:t> as single source of truth</a:t>
                      </a: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marR="0" indent="-182563" algn="just" defTabSz="914400" rtl="0" eaLnBrk="1" fontAlgn="auto" latinLnBrk="0" hangingPunct="1">
                        <a:lnSpc>
                          <a:spcPct val="100000"/>
                        </a:lnSpc>
                        <a:spcBef>
                          <a:spcPts val="200"/>
                        </a:spcBef>
                        <a:spcAft>
                          <a:spcPts val="200"/>
                        </a:spcAft>
                        <a:buClrTx/>
                        <a:buSzTx/>
                        <a:buFont typeface="Arial" pitchFamily="34" charset="0"/>
                        <a:buChar char="•"/>
                        <a:tabLst/>
                        <a:defRPr/>
                      </a:pPr>
                      <a:r>
                        <a:rPr lang="en-IN" sz="1200" dirty="0">
                          <a:solidFill>
                            <a:sysClr val="windowText" lastClr="000000"/>
                          </a:solidFill>
                          <a:latin typeface="Georgia" pitchFamily="18" charset="0"/>
                        </a:rPr>
                        <a:t>Mandatory disbursal </a:t>
                      </a:r>
                      <a:r>
                        <a:rPr lang="en-IN" sz="1200" baseline="0" dirty="0">
                          <a:solidFill>
                            <a:sysClr val="windowText" lastClr="000000"/>
                          </a:solidFill>
                          <a:latin typeface="Georgia" pitchFamily="18" charset="0"/>
                        </a:rPr>
                        <a:t>in Aadhaar-linked bank account (</a:t>
                      </a:r>
                      <a:r>
                        <a:rPr lang="en-IN" sz="1200" dirty="0">
                          <a:solidFill>
                            <a:sysClr val="windowText" lastClr="000000"/>
                          </a:solidFill>
                          <a:latin typeface="Georgia" pitchFamily="18" charset="0"/>
                        </a:rPr>
                        <a:t>Aadhaar as a financial address)</a:t>
                      </a:r>
                    </a:p>
                    <a:p>
                      <a:pPr marL="182563" marR="0" indent="-182563" algn="just" defTabSz="914400" rtl="0" eaLnBrk="1" fontAlgn="auto" latinLnBrk="0" hangingPunct="1">
                        <a:lnSpc>
                          <a:spcPct val="100000"/>
                        </a:lnSpc>
                        <a:spcBef>
                          <a:spcPts val="200"/>
                        </a:spcBef>
                        <a:spcAft>
                          <a:spcPts val="200"/>
                        </a:spcAft>
                        <a:buClrTx/>
                        <a:buSzTx/>
                        <a:buFont typeface="Arial" pitchFamily="34" charset="0"/>
                        <a:buChar char="•"/>
                        <a:tabLst/>
                        <a:defRPr/>
                      </a:pPr>
                      <a:r>
                        <a:rPr lang="en-US" sz="1200" dirty="0">
                          <a:solidFill>
                            <a:sysClr val="windowText" lastClr="000000"/>
                          </a:solidFill>
                          <a:latin typeface="Georgia" pitchFamily="18" charset="0"/>
                        </a:rPr>
                        <a:t>Exploring alternate digital means (cash / e-voucher </a:t>
                      </a:r>
                      <a:r>
                        <a:rPr lang="en-US" sz="1200" dirty="0" err="1">
                          <a:solidFill>
                            <a:sysClr val="windowText" lastClr="000000"/>
                          </a:solidFill>
                          <a:latin typeface="Georgia" pitchFamily="18" charset="0"/>
                        </a:rPr>
                        <a:t>etc</a:t>
                      </a:r>
                      <a:r>
                        <a:rPr lang="en-US" sz="1200" dirty="0">
                          <a:solidFill>
                            <a:sysClr val="windowText" lastClr="000000"/>
                          </a:solidFill>
                          <a:latin typeface="Georgia" pitchFamily="18" charset="0"/>
                        </a:rPr>
                        <a:t>)  for identified in-kind schemes</a:t>
                      </a:r>
                      <a:endParaRPr lang="en-IN" sz="1200" dirty="0">
                        <a:solidFill>
                          <a:sysClr val="windowText" lastClr="000000"/>
                        </a:solidFill>
                        <a:latin typeface="Georgia" pitchFamily="18" charset="0"/>
                      </a:endParaRP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gn="just">
                        <a:spcBef>
                          <a:spcPts val="200"/>
                        </a:spcBef>
                        <a:spcAft>
                          <a:spcPts val="200"/>
                        </a:spcAft>
                        <a:buFont typeface="Arial" pitchFamily="34" charset="0"/>
                        <a:buChar char="•"/>
                      </a:pPr>
                      <a:r>
                        <a:rPr lang="en-IN" sz="1200" dirty="0">
                          <a:solidFill>
                            <a:sysClr val="windowText" lastClr="000000"/>
                          </a:solidFill>
                          <a:latin typeface="Georgia" pitchFamily="18" charset="0"/>
                        </a:rPr>
                        <a:t>Physical Checks</a:t>
                      </a:r>
                    </a:p>
                    <a:p>
                      <a:pPr marL="182563" indent="-182563" algn="just">
                        <a:spcBef>
                          <a:spcPts val="200"/>
                        </a:spcBef>
                        <a:spcAft>
                          <a:spcPts val="200"/>
                        </a:spcAft>
                        <a:buFont typeface="Arial" pitchFamily="34" charset="0"/>
                        <a:buChar char="•"/>
                      </a:pPr>
                      <a:r>
                        <a:rPr lang="en-IN" sz="1200" dirty="0" err="1">
                          <a:solidFill>
                            <a:sysClr val="windowText" lastClr="000000"/>
                          </a:solidFill>
                          <a:latin typeface="Georgia" pitchFamily="18" charset="0"/>
                        </a:rPr>
                        <a:t>Suo-moto</a:t>
                      </a:r>
                      <a:r>
                        <a:rPr lang="en-IN" sz="1200" dirty="0">
                          <a:solidFill>
                            <a:sysClr val="windowText" lastClr="000000"/>
                          </a:solidFill>
                          <a:latin typeface="Georgia" pitchFamily="18" charset="0"/>
                        </a:rPr>
                        <a:t> Disclosure</a:t>
                      </a:r>
                    </a:p>
                    <a:p>
                      <a:pPr marL="182563" indent="-182563" algn="just">
                        <a:spcBef>
                          <a:spcPts val="200"/>
                        </a:spcBef>
                        <a:spcAft>
                          <a:spcPts val="200"/>
                        </a:spcAft>
                        <a:buFont typeface="Arial" pitchFamily="34" charset="0"/>
                        <a:buChar char="•"/>
                      </a:pPr>
                      <a:r>
                        <a:rPr lang="en-IN" sz="1200" dirty="0">
                          <a:solidFill>
                            <a:sysClr val="windowText" lastClr="000000"/>
                          </a:solidFill>
                          <a:latin typeface="Georgia" pitchFamily="18" charset="0"/>
                        </a:rPr>
                        <a:t>Social Audit </a:t>
                      </a:r>
                    </a:p>
                    <a:p>
                      <a:pPr marL="182563" indent="-182563" algn="just">
                        <a:spcBef>
                          <a:spcPts val="200"/>
                        </a:spcBef>
                        <a:spcAft>
                          <a:spcPts val="200"/>
                        </a:spcAft>
                        <a:buFont typeface="Arial" pitchFamily="34" charset="0"/>
                        <a:buChar char="•"/>
                      </a:pPr>
                      <a:r>
                        <a:rPr lang="en-US" sz="1200" dirty="0">
                          <a:solidFill>
                            <a:sysClr val="windowText" lastClr="000000"/>
                          </a:solidFill>
                          <a:latin typeface="Georgia" pitchFamily="18" charset="0"/>
                        </a:rPr>
                        <a:t>G</a:t>
                      </a:r>
                      <a:r>
                        <a:rPr lang="en-IN" sz="1200" dirty="0" err="1">
                          <a:solidFill>
                            <a:sysClr val="windowText" lastClr="000000"/>
                          </a:solidFill>
                          <a:latin typeface="Georgia" pitchFamily="18" charset="0"/>
                        </a:rPr>
                        <a:t>rievance</a:t>
                      </a:r>
                      <a:r>
                        <a:rPr lang="en-IN" sz="1200" dirty="0">
                          <a:solidFill>
                            <a:sysClr val="windowText" lastClr="000000"/>
                          </a:solidFill>
                          <a:latin typeface="Georgia" pitchFamily="18" charset="0"/>
                        </a:rPr>
                        <a:t> </a:t>
                      </a:r>
                      <a:r>
                        <a:rPr lang="en-IN" sz="1200" dirty="0" err="1">
                          <a:solidFill>
                            <a:sysClr val="windowText" lastClr="000000"/>
                          </a:solidFill>
                          <a:latin typeface="Georgia" pitchFamily="18" charset="0"/>
                        </a:rPr>
                        <a:t>Redressal</a:t>
                      </a:r>
                      <a:endParaRPr lang="en-IN" sz="1200" dirty="0">
                        <a:solidFill>
                          <a:sysClr val="windowText" lastClr="000000"/>
                        </a:solidFill>
                        <a:latin typeface="Georgia" pitchFamily="18" charset="0"/>
                      </a:endParaRPr>
                    </a:p>
                    <a:p>
                      <a:pPr marL="182563" indent="-182563" algn="just">
                        <a:spcBef>
                          <a:spcPts val="200"/>
                        </a:spcBef>
                        <a:spcAft>
                          <a:spcPts val="200"/>
                        </a:spcAft>
                        <a:buFont typeface="Arial" pitchFamily="34" charset="0"/>
                        <a:buChar char="•"/>
                      </a:pPr>
                      <a:r>
                        <a:rPr lang="en-IN" sz="1200" dirty="0">
                          <a:solidFill>
                            <a:sysClr val="windowText" lastClr="000000"/>
                          </a:solidFill>
                          <a:latin typeface="Georgia" pitchFamily="18" charset="0"/>
                        </a:rPr>
                        <a:t>Online</a:t>
                      </a:r>
                      <a:r>
                        <a:rPr lang="en-IN" sz="1200" baseline="0" dirty="0">
                          <a:solidFill>
                            <a:sysClr val="windowText" lastClr="000000"/>
                          </a:solidFill>
                          <a:latin typeface="Georgia" pitchFamily="18" charset="0"/>
                        </a:rPr>
                        <a:t> and mobile-based access to information and transactional services</a:t>
                      </a:r>
                      <a:endParaRPr lang="en-IN" sz="1200" dirty="0">
                        <a:solidFill>
                          <a:sysClr val="windowText" lastClr="000000"/>
                        </a:solidFill>
                        <a:latin typeface="Georgia" pitchFamily="18" charset="0"/>
                      </a:endParaRPr>
                    </a:p>
                  </a:txBody>
                  <a:tcPr marT="40980" marB="409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2" name="Group 10"/>
          <p:cNvGrpSpPr/>
          <p:nvPr/>
        </p:nvGrpSpPr>
        <p:grpSpPr>
          <a:xfrm>
            <a:off x="1795521" y="1385939"/>
            <a:ext cx="8578324" cy="1324799"/>
            <a:chOff x="282154" y="1279770"/>
            <a:chExt cx="8578324" cy="1324799"/>
          </a:xfrm>
        </p:grpSpPr>
        <p:graphicFrame>
          <p:nvGraphicFramePr>
            <p:cNvPr id="13" name="Diagram 12">
              <a:extLst>
                <a:ext uri="{FF2B5EF4-FFF2-40B4-BE49-F238E27FC236}">
                  <a16:creationId xmlns:a16="http://schemas.microsoft.com/office/drawing/2014/main" id="{C82869C7-80F6-443A-A3F5-97DCD4F54930}"/>
                </a:ext>
              </a:extLst>
            </p:cNvPr>
            <p:cNvGraphicFramePr/>
            <p:nvPr/>
          </p:nvGraphicFramePr>
          <p:xfrm>
            <a:off x="282154" y="1614134"/>
            <a:ext cx="8578324" cy="99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30669" y="1279770"/>
              <a:ext cx="2037986" cy="338554"/>
            </a:xfrm>
            <a:prstGeom prst="rect">
              <a:avLst/>
            </a:prstGeom>
            <a:noFill/>
          </p:spPr>
          <p:txBody>
            <a:bodyPr wrap="square" rtlCol="0">
              <a:spAutoFit/>
            </a:bodyPr>
            <a:lstStyle/>
            <a:p>
              <a:pPr algn="ctr"/>
              <a:r>
                <a:rPr lang="en-IN" sz="1600" b="1" i="1" dirty="0">
                  <a:solidFill>
                    <a:prstClr val="black"/>
                  </a:solidFill>
                  <a:latin typeface="Georgia" panose="02040502050405020303" pitchFamily="18" charset="0"/>
                </a:rPr>
                <a:t>DBT 1.0</a:t>
              </a:r>
            </a:p>
          </p:txBody>
        </p:sp>
        <p:sp>
          <p:nvSpPr>
            <p:cNvPr id="9" name="TextBox 8"/>
            <p:cNvSpPr txBox="1"/>
            <p:nvPr/>
          </p:nvSpPr>
          <p:spPr>
            <a:xfrm>
              <a:off x="3528287" y="1279770"/>
              <a:ext cx="2037986" cy="338554"/>
            </a:xfrm>
            <a:prstGeom prst="rect">
              <a:avLst/>
            </a:prstGeom>
            <a:noFill/>
          </p:spPr>
          <p:txBody>
            <a:bodyPr wrap="square" rtlCol="0">
              <a:spAutoFit/>
            </a:bodyPr>
            <a:lstStyle/>
            <a:p>
              <a:pPr algn="ctr"/>
              <a:r>
                <a:rPr lang="en-IN" sz="1600" b="1" i="1" dirty="0">
                  <a:solidFill>
                    <a:prstClr val="black"/>
                  </a:solidFill>
                  <a:latin typeface="Georgia" panose="02040502050405020303" pitchFamily="18" charset="0"/>
                </a:rPr>
                <a:t>DBT 2.0</a:t>
              </a:r>
            </a:p>
          </p:txBody>
        </p:sp>
        <p:sp>
          <p:nvSpPr>
            <p:cNvPr id="10" name="TextBox 9"/>
            <p:cNvSpPr txBox="1"/>
            <p:nvPr/>
          </p:nvSpPr>
          <p:spPr>
            <a:xfrm>
              <a:off x="6636538" y="1279770"/>
              <a:ext cx="2037986" cy="338554"/>
            </a:xfrm>
            <a:prstGeom prst="rect">
              <a:avLst/>
            </a:prstGeom>
            <a:noFill/>
          </p:spPr>
          <p:txBody>
            <a:bodyPr wrap="square" rtlCol="0">
              <a:spAutoFit/>
            </a:bodyPr>
            <a:lstStyle/>
            <a:p>
              <a:pPr algn="ctr"/>
              <a:r>
                <a:rPr lang="en-IN" sz="1600" b="1" i="1" dirty="0">
                  <a:solidFill>
                    <a:prstClr val="black"/>
                  </a:solidFill>
                  <a:latin typeface="Georgia" panose="02040502050405020303" pitchFamily="18" charset="0"/>
                </a:rPr>
                <a:t>DBT 3.0</a:t>
              </a:r>
            </a:p>
          </p:txBody>
        </p:sp>
      </p:grpSp>
      <p:sp>
        <p:nvSpPr>
          <p:cNvPr id="12" name="Title 2"/>
          <p:cNvSpPr txBox="1">
            <a:spLocks/>
          </p:cNvSpPr>
          <p:nvPr/>
        </p:nvSpPr>
        <p:spPr>
          <a:xfrm>
            <a:off x="1652144" y="355502"/>
            <a:ext cx="8736727" cy="557338"/>
          </a:xfrm>
          <a:prstGeom prst="rect">
            <a:avLst/>
          </a:prstGeom>
        </p:spPr>
        <p:txBody>
          <a:bodyPr vert="horz" lIns="91440" tIns="45720" rIns="91440" bIns="45720" rtlCol="0" anchor="ctr">
            <a:noAutofit/>
          </a:bodyPr>
          <a:lstStyle/>
          <a:p>
            <a:pPr marL="285750" indent="-285750">
              <a:spcBef>
                <a:spcPts val="200"/>
              </a:spcBef>
              <a:spcAft>
                <a:spcPts val="200"/>
              </a:spcAft>
              <a:defRPr/>
            </a:pPr>
            <a:r>
              <a:rPr lang="en-IN" sz="2600" b="1" dirty="0">
                <a:solidFill>
                  <a:schemeClr val="accent2">
                    <a:lumMod val="75000"/>
                  </a:schemeClr>
                </a:solidFill>
                <a:latin typeface="Georgia" panose="02040502050405020303" pitchFamily="18" charset="0"/>
              </a:rPr>
              <a:t>Future thinking on DBT</a:t>
            </a:r>
            <a:endParaRPr lang="en-US" sz="2600" b="1" dirty="0">
              <a:solidFill>
                <a:schemeClr val="accent2">
                  <a:lumMod val="75000"/>
                </a:schemeClr>
              </a:solidFill>
              <a:latin typeface="Georgia" pitchFamily="18" charset="0"/>
            </a:endParaRPr>
          </a:p>
        </p:txBody>
      </p:sp>
    </p:spTree>
    <p:extLst>
      <p:ext uri="{BB962C8B-B14F-4D97-AF65-F5344CB8AC3E}">
        <p14:creationId xmlns:p14="http://schemas.microsoft.com/office/powerpoint/2010/main" val="1970803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7F71-8321-4BAB-B66C-D145E4B4FD30}"/>
              </a:ext>
            </a:extLst>
          </p:cNvPr>
          <p:cNvSpPr>
            <a:spLocks noGrp="1"/>
          </p:cNvSpPr>
          <p:nvPr>
            <p:ph type="title"/>
          </p:nvPr>
        </p:nvSpPr>
        <p:spPr>
          <a:xfrm>
            <a:off x="1754715" y="365127"/>
            <a:ext cx="9075209" cy="557338"/>
          </a:xfrm>
        </p:spPr>
        <p:txBody>
          <a:bodyPr>
            <a:normAutofit fontScale="90000"/>
          </a:bodyPr>
          <a:lstStyle/>
          <a:p>
            <a:r>
              <a:rPr lang="en-IN" b="1" dirty="0">
                <a:solidFill>
                  <a:schemeClr val="accent2">
                    <a:lumMod val="75000"/>
                  </a:schemeClr>
                </a:solidFill>
                <a:latin typeface="Georgia" panose="02040502050405020303" pitchFamily="18" charset="0"/>
              </a:rPr>
              <a:t>Digital</a:t>
            </a:r>
            <a:r>
              <a:rPr lang="en-IN" b="1" dirty="0">
                <a:latin typeface="Georgia" panose="02040502050405020303" pitchFamily="18" charset="0"/>
              </a:rPr>
              <a:t> </a:t>
            </a:r>
            <a:r>
              <a:rPr lang="en-IN" b="1" dirty="0">
                <a:solidFill>
                  <a:schemeClr val="accent2">
                    <a:lumMod val="75000"/>
                  </a:schemeClr>
                </a:solidFill>
                <a:latin typeface="Georgia" panose="02040502050405020303" pitchFamily="18" charset="0"/>
              </a:rPr>
              <a:t>payments through UPI</a:t>
            </a:r>
          </a:p>
        </p:txBody>
      </p:sp>
      <p:sp>
        <p:nvSpPr>
          <p:cNvPr id="3" name="Content Placeholder 2">
            <a:extLst>
              <a:ext uri="{FF2B5EF4-FFF2-40B4-BE49-F238E27FC236}">
                <a16:creationId xmlns:a16="http://schemas.microsoft.com/office/drawing/2014/main" id="{ED139718-CC06-4B60-8BAD-CC9F293D32DD}"/>
              </a:ext>
            </a:extLst>
          </p:cNvPr>
          <p:cNvSpPr>
            <a:spLocks noGrp="1"/>
          </p:cNvSpPr>
          <p:nvPr>
            <p:ph idx="1"/>
          </p:nvPr>
        </p:nvSpPr>
        <p:spPr>
          <a:xfrm>
            <a:off x="287866" y="1692272"/>
            <a:ext cx="4504266" cy="4800601"/>
          </a:xfrm>
        </p:spPr>
        <p:txBody>
          <a:bodyPr>
            <a:normAutofit lnSpcReduction="10000"/>
          </a:bodyPr>
          <a:lstStyle/>
          <a:p>
            <a:pPr algn="just"/>
            <a:r>
              <a:rPr lang="en-US" sz="1800" dirty="0">
                <a:latin typeface="Georgia" panose="02040502050405020303" pitchFamily="18" charset="0"/>
              </a:rPr>
              <a:t>Immediate money transfer through mobile device round the clock 24*7 and 365 days from wallet / bank account</a:t>
            </a:r>
          </a:p>
          <a:p>
            <a:pPr algn="just"/>
            <a:endParaRPr lang="en-US" sz="1800" dirty="0">
              <a:latin typeface="Georgia" panose="02040502050405020303" pitchFamily="18" charset="0"/>
            </a:endParaRPr>
          </a:p>
          <a:p>
            <a:pPr algn="just"/>
            <a:r>
              <a:rPr lang="en-US" sz="1800" dirty="0">
                <a:latin typeface="Georgia" panose="02040502050405020303" pitchFamily="18" charset="0"/>
              </a:rPr>
              <a:t>80% of digital payments in India through UPI; India accounts for 48% of all digital payments in the world</a:t>
            </a:r>
          </a:p>
          <a:p>
            <a:pPr algn="just"/>
            <a:endParaRPr lang="en-US" sz="1800" dirty="0">
              <a:latin typeface="Georgia" panose="02040502050405020303" pitchFamily="18" charset="0"/>
            </a:endParaRPr>
          </a:p>
          <a:p>
            <a:pPr algn="just"/>
            <a:r>
              <a:rPr lang="en-US" sz="1800" dirty="0">
                <a:latin typeface="Georgia" panose="02040502050405020303" pitchFamily="18" charset="0"/>
              </a:rPr>
              <a:t>Smart phone + feature phone</a:t>
            </a:r>
          </a:p>
          <a:p>
            <a:pPr algn="just"/>
            <a:endParaRPr lang="en-IN" sz="1800" dirty="0">
              <a:latin typeface="Georgia" panose="02040502050405020303" pitchFamily="18" charset="0"/>
            </a:endParaRPr>
          </a:p>
          <a:p>
            <a:pPr algn="just"/>
            <a:r>
              <a:rPr lang="en-IN" sz="1800" dirty="0">
                <a:latin typeface="Georgia" panose="02040502050405020303" pitchFamily="18" charset="0"/>
              </a:rPr>
              <a:t>International collaboration – Singapore, France, Mauritius, Sri Lanka, Bhutan, Nepal, UAE</a:t>
            </a:r>
          </a:p>
          <a:p>
            <a:pPr algn="just"/>
            <a:endParaRPr lang="en-IN" sz="1800" dirty="0">
              <a:latin typeface="Georgia" panose="02040502050405020303" pitchFamily="18" charset="0"/>
            </a:endParaRPr>
          </a:p>
          <a:p>
            <a:pPr algn="just"/>
            <a:r>
              <a:rPr lang="en-IN" sz="1800" dirty="0">
                <a:latin typeface="Georgia" panose="02040502050405020303" pitchFamily="18" charset="0"/>
              </a:rPr>
              <a:t>Credit line being envisioned</a:t>
            </a:r>
          </a:p>
        </p:txBody>
      </p:sp>
      <p:sp>
        <p:nvSpPr>
          <p:cNvPr id="4" name="Slide Number Placeholder 3">
            <a:extLst>
              <a:ext uri="{FF2B5EF4-FFF2-40B4-BE49-F238E27FC236}">
                <a16:creationId xmlns:a16="http://schemas.microsoft.com/office/drawing/2014/main" id="{9A9C6E84-98B9-4D14-A980-3422BC70DEA0}"/>
              </a:ext>
            </a:extLst>
          </p:cNvPr>
          <p:cNvSpPr>
            <a:spLocks noGrp="1"/>
          </p:cNvSpPr>
          <p:nvPr>
            <p:ph type="sldNum" sz="quarter" idx="12"/>
          </p:nvPr>
        </p:nvSpPr>
        <p:spPr/>
        <p:txBody>
          <a:bodyPr/>
          <a:lstStyle/>
          <a:p>
            <a:fld id="{CC3A53C5-5DF4-46B6-93FB-1F989BF1F341}" type="slidenum">
              <a:rPr lang="en-US" smtClean="0"/>
              <a:pPr/>
              <a:t>36</a:t>
            </a:fld>
            <a:endParaRPr lang="en-US"/>
          </a:p>
        </p:txBody>
      </p:sp>
      <p:graphicFrame>
        <p:nvGraphicFramePr>
          <p:cNvPr id="5" name="Chart 4">
            <a:extLst>
              <a:ext uri="{FF2B5EF4-FFF2-40B4-BE49-F238E27FC236}">
                <a16:creationId xmlns:a16="http://schemas.microsoft.com/office/drawing/2014/main" id="{A7C49FF7-BBB2-4158-BC99-A661D2FDAC3D}"/>
              </a:ext>
            </a:extLst>
          </p:cNvPr>
          <p:cNvGraphicFramePr>
            <a:graphicFrameLocks/>
          </p:cNvGraphicFramePr>
          <p:nvPr/>
        </p:nvGraphicFramePr>
        <p:xfrm>
          <a:off x="4953000" y="1532468"/>
          <a:ext cx="68770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14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A59B-1527-4454-AE07-885B6C9C94B6}"/>
              </a:ext>
            </a:extLst>
          </p:cNvPr>
          <p:cNvSpPr>
            <a:spLocks noGrp="1"/>
          </p:cNvSpPr>
          <p:nvPr>
            <p:ph type="title"/>
          </p:nvPr>
        </p:nvSpPr>
        <p:spPr>
          <a:xfrm>
            <a:off x="1765772" y="309693"/>
            <a:ext cx="8447973" cy="557338"/>
          </a:xfrm>
        </p:spPr>
        <p:txBody>
          <a:bodyPr>
            <a:normAutofit fontScale="90000"/>
          </a:bodyPr>
          <a:lstStyle/>
          <a:p>
            <a:r>
              <a:rPr lang="en-IN" b="1" dirty="0">
                <a:solidFill>
                  <a:schemeClr val="accent2">
                    <a:lumMod val="75000"/>
                  </a:schemeClr>
                </a:solidFill>
                <a:latin typeface="Georgia" panose="02040502050405020303" pitchFamily="18" charset="0"/>
              </a:rPr>
              <a:t>Types of DBT - Cash</a:t>
            </a:r>
          </a:p>
        </p:txBody>
      </p:sp>
      <p:sp>
        <p:nvSpPr>
          <p:cNvPr id="4" name="Slide Number Placeholder 3">
            <a:extLst>
              <a:ext uri="{FF2B5EF4-FFF2-40B4-BE49-F238E27FC236}">
                <a16:creationId xmlns:a16="http://schemas.microsoft.com/office/drawing/2014/main" id="{54BB942C-B825-4457-9D6A-F7FDC85888E2}"/>
              </a:ext>
            </a:extLst>
          </p:cNvPr>
          <p:cNvSpPr>
            <a:spLocks noGrp="1"/>
          </p:cNvSpPr>
          <p:nvPr>
            <p:ph type="sldNum" sz="quarter" idx="12"/>
          </p:nvPr>
        </p:nvSpPr>
        <p:spPr>
          <a:xfrm>
            <a:off x="4940300" y="6339423"/>
            <a:ext cx="2057400" cy="365125"/>
          </a:xfrm>
        </p:spPr>
        <p:txBody>
          <a:bodyPr/>
          <a:lstStyle/>
          <a:p>
            <a:fld id="{CC3A53C5-5DF4-46B6-93FB-1F989BF1F341}" type="slidenum">
              <a:rPr lang="en-US" smtClean="0">
                <a:latin typeface="Georgia" panose="02040502050405020303" pitchFamily="18" charset="0"/>
              </a:rPr>
              <a:pPr/>
              <a:t>4</a:t>
            </a:fld>
            <a:endParaRPr lang="en-US">
              <a:latin typeface="Georgia" panose="02040502050405020303" pitchFamily="18" charset="0"/>
            </a:endParaRPr>
          </a:p>
        </p:txBody>
      </p:sp>
      <p:sp>
        <p:nvSpPr>
          <p:cNvPr id="5" name="Rectangle 4">
            <a:extLst>
              <a:ext uri="{FF2B5EF4-FFF2-40B4-BE49-F238E27FC236}">
                <a16:creationId xmlns:a16="http://schemas.microsoft.com/office/drawing/2014/main" id="{ADCFDE62-3C8A-4813-8A20-398F508C8B22}"/>
              </a:ext>
            </a:extLst>
          </p:cNvPr>
          <p:cNvSpPr/>
          <p:nvPr/>
        </p:nvSpPr>
        <p:spPr>
          <a:xfrm>
            <a:off x="5369996" y="1525779"/>
            <a:ext cx="5564704" cy="4427346"/>
          </a:xfrm>
          <a:prstGeom prst="rect">
            <a:avLst/>
          </a:prstGeom>
          <a:no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Georgia" panose="02040502050405020303" pitchFamily="18" charset="0"/>
              </a:rPr>
              <a:t>z</a:t>
            </a:r>
          </a:p>
        </p:txBody>
      </p:sp>
      <p:sp>
        <p:nvSpPr>
          <p:cNvPr id="6" name="Content Placeholder 2">
            <a:extLst>
              <a:ext uri="{FF2B5EF4-FFF2-40B4-BE49-F238E27FC236}">
                <a16:creationId xmlns:a16="http://schemas.microsoft.com/office/drawing/2014/main" id="{6376C7FE-86C7-4F1C-9075-B5CADB87D041}"/>
              </a:ext>
            </a:extLst>
          </p:cNvPr>
          <p:cNvSpPr txBox="1">
            <a:spLocks/>
          </p:cNvSpPr>
          <p:nvPr/>
        </p:nvSpPr>
        <p:spPr>
          <a:xfrm>
            <a:off x="7789886" y="5158240"/>
            <a:ext cx="2720603" cy="312307"/>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1600" b="1" dirty="0">
                <a:solidFill>
                  <a:srgbClr val="F57D23"/>
                </a:solidFill>
                <a:latin typeface="Georgia" panose="02040502050405020303" pitchFamily="18" charset="0"/>
                <a:cs typeface="Calibri" panose="020F0502020204030204" pitchFamily="34" charset="0"/>
              </a:rPr>
              <a:t>Scholarships &amp; Fellowships</a:t>
            </a:r>
          </a:p>
        </p:txBody>
      </p:sp>
      <p:sp>
        <p:nvSpPr>
          <p:cNvPr id="7" name="Content Placeholder 2">
            <a:extLst>
              <a:ext uri="{FF2B5EF4-FFF2-40B4-BE49-F238E27FC236}">
                <a16:creationId xmlns:a16="http://schemas.microsoft.com/office/drawing/2014/main" id="{1B42A3A7-F685-4587-9C35-239399A65A97}"/>
              </a:ext>
            </a:extLst>
          </p:cNvPr>
          <p:cNvSpPr txBox="1">
            <a:spLocks/>
          </p:cNvSpPr>
          <p:nvPr/>
        </p:nvSpPr>
        <p:spPr>
          <a:xfrm>
            <a:off x="5518199" y="3261020"/>
            <a:ext cx="2325079" cy="458029"/>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1600" b="1" dirty="0">
                <a:solidFill>
                  <a:srgbClr val="F57D23"/>
                </a:solidFill>
                <a:latin typeface="Georgia" panose="02040502050405020303" pitchFamily="18" charset="0"/>
                <a:cs typeface="Calibri" panose="020F0502020204030204" pitchFamily="34" charset="0"/>
              </a:rPr>
              <a:t>Subsidy &amp; Welfare Schemes</a:t>
            </a:r>
            <a:br>
              <a:rPr lang="en-US" sz="1600" b="1" dirty="0">
                <a:solidFill>
                  <a:srgbClr val="056937"/>
                </a:solidFill>
                <a:latin typeface="Georgia" panose="02040502050405020303" pitchFamily="18" charset="0"/>
                <a:cs typeface="Calibri" panose="020F0502020204030204" pitchFamily="34" charset="0"/>
              </a:rPr>
            </a:br>
            <a:r>
              <a:rPr lang="en-US" sz="1200" dirty="0">
                <a:latin typeface="Georgia" panose="02040502050405020303" pitchFamily="18" charset="0"/>
                <a:cs typeface="Calibri" panose="020F0502020204030204" pitchFamily="34" charset="0"/>
              </a:rPr>
              <a:t>(</a:t>
            </a:r>
            <a:r>
              <a:rPr lang="en-US" sz="1200" dirty="0" err="1">
                <a:latin typeface="Georgia" panose="02040502050405020303" pitchFamily="18" charset="0"/>
                <a:cs typeface="Calibri" panose="020F0502020204030204" pitchFamily="34" charset="0"/>
              </a:rPr>
              <a:t>Eg.</a:t>
            </a:r>
            <a:r>
              <a:rPr lang="en-US" sz="1200" dirty="0">
                <a:latin typeface="Georgia" panose="02040502050405020303" pitchFamily="18" charset="0"/>
                <a:cs typeface="Calibri" panose="020F0502020204030204" pitchFamily="34" charset="0"/>
              </a:rPr>
              <a:t> MGNREGS, PAHAL, PM-Kisan)</a:t>
            </a:r>
            <a:endParaRPr lang="en-US" sz="1600" dirty="0">
              <a:latin typeface="Georgia" panose="02040502050405020303" pitchFamily="18" charset="0"/>
              <a:cs typeface="Calibri" panose="020F0502020204030204" pitchFamily="34" charset="0"/>
            </a:endParaRPr>
          </a:p>
        </p:txBody>
      </p:sp>
      <p:sp>
        <p:nvSpPr>
          <p:cNvPr id="8" name="Content Placeholder 2">
            <a:extLst>
              <a:ext uri="{FF2B5EF4-FFF2-40B4-BE49-F238E27FC236}">
                <a16:creationId xmlns:a16="http://schemas.microsoft.com/office/drawing/2014/main" id="{6189E8FF-C79D-4ED7-8BDF-BC31273FD3E9}"/>
              </a:ext>
            </a:extLst>
          </p:cNvPr>
          <p:cNvSpPr txBox="1">
            <a:spLocks/>
          </p:cNvSpPr>
          <p:nvPr/>
        </p:nvSpPr>
        <p:spPr>
          <a:xfrm>
            <a:off x="8359116" y="3261015"/>
            <a:ext cx="2407179" cy="684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Georgia" panose="02040502050405020303" pitchFamily="18" charset="0"/>
                <a:cs typeface="Calibri" panose="020F0502020204030204" pitchFamily="34" charset="0"/>
              </a:rPr>
              <a:t>Social Security Pensions</a:t>
            </a:r>
          </a:p>
        </p:txBody>
      </p:sp>
      <p:grpSp>
        <p:nvGrpSpPr>
          <p:cNvPr id="9" name="Group 8">
            <a:extLst>
              <a:ext uri="{FF2B5EF4-FFF2-40B4-BE49-F238E27FC236}">
                <a16:creationId xmlns:a16="http://schemas.microsoft.com/office/drawing/2014/main" id="{56D7D3A4-3FF4-47F5-9022-1D2BD79A3708}"/>
              </a:ext>
            </a:extLst>
          </p:cNvPr>
          <p:cNvGrpSpPr/>
          <p:nvPr/>
        </p:nvGrpSpPr>
        <p:grpSpPr>
          <a:xfrm>
            <a:off x="8623976" y="3984128"/>
            <a:ext cx="1332576" cy="1112562"/>
            <a:chOff x="7407820" y="4010095"/>
            <a:chExt cx="1592419" cy="1264762"/>
          </a:xfrm>
        </p:grpSpPr>
        <p:pic>
          <p:nvPicPr>
            <p:cNvPr id="10" name="Picture 9">
              <a:extLst>
                <a:ext uri="{FF2B5EF4-FFF2-40B4-BE49-F238E27FC236}">
                  <a16:creationId xmlns:a16="http://schemas.microsoft.com/office/drawing/2014/main" id="{994A4BEA-370E-4AF1-8938-68BE68E49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02379" y="4010095"/>
              <a:ext cx="1203300" cy="1260000"/>
            </a:xfrm>
            <a:prstGeom prst="rect">
              <a:avLst/>
            </a:prstGeom>
          </p:spPr>
        </p:pic>
        <p:sp>
          <p:nvSpPr>
            <p:cNvPr id="11" name="Oval 10">
              <a:extLst>
                <a:ext uri="{FF2B5EF4-FFF2-40B4-BE49-F238E27FC236}">
                  <a16:creationId xmlns:a16="http://schemas.microsoft.com/office/drawing/2014/main" id="{A3523B21-F2EC-4239-B4C3-AB156D2C1DF2}"/>
                </a:ext>
              </a:extLst>
            </p:cNvPr>
            <p:cNvSpPr/>
            <p:nvPr/>
          </p:nvSpPr>
          <p:spPr>
            <a:xfrm>
              <a:off x="7407820" y="5229138"/>
              <a:ext cx="1592419" cy="45719"/>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eorgia" panose="02040502050405020303" pitchFamily="18" charset="0"/>
              </a:endParaRPr>
            </a:p>
          </p:txBody>
        </p:sp>
      </p:grpSp>
      <p:grpSp>
        <p:nvGrpSpPr>
          <p:cNvPr id="12" name="Group 11">
            <a:extLst>
              <a:ext uri="{FF2B5EF4-FFF2-40B4-BE49-F238E27FC236}">
                <a16:creationId xmlns:a16="http://schemas.microsoft.com/office/drawing/2014/main" id="{E86713C5-F5CF-4C84-A813-E2DFEDDCCB24}"/>
              </a:ext>
            </a:extLst>
          </p:cNvPr>
          <p:cNvGrpSpPr/>
          <p:nvPr/>
        </p:nvGrpSpPr>
        <p:grpSpPr>
          <a:xfrm>
            <a:off x="8623981" y="1868097"/>
            <a:ext cx="1592419" cy="1296193"/>
            <a:chOff x="9282201" y="1663928"/>
            <a:chExt cx="1592419" cy="1296193"/>
          </a:xfrm>
        </p:grpSpPr>
        <p:pic>
          <p:nvPicPr>
            <p:cNvPr id="13" name="Picture 12">
              <a:extLst>
                <a:ext uri="{FF2B5EF4-FFF2-40B4-BE49-F238E27FC236}">
                  <a16:creationId xmlns:a16="http://schemas.microsoft.com/office/drawing/2014/main" id="{10F82CAC-8455-4BBF-85E3-D45A40D57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75249" y="1663928"/>
              <a:ext cx="1406323" cy="1260000"/>
            </a:xfrm>
            <a:prstGeom prst="rect">
              <a:avLst/>
            </a:prstGeom>
          </p:spPr>
        </p:pic>
        <p:sp>
          <p:nvSpPr>
            <p:cNvPr id="14" name="Oval 13">
              <a:extLst>
                <a:ext uri="{FF2B5EF4-FFF2-40B4-BE49-F238E27FC236}">
                  <a16:creationId xmlns:a16="http://schemas.microsoft.com/office/drawing/2014/main" id="{E9646449-EFCE-452F-B097-2AB603E13C69}"/>
                </a:ext>
              </a:extLst>
            </p:cNvPr>
            <p:cNvSpPr/>
            <p:nvPr/>
          </p:nvSpPr>
          <p:spPr>
            <a:xfrm>
              <a:off x="9282201" y="2914402"/>
              <a:ext cx="1592419" cy="45719"/>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eorgia" panose="02040502050405020303" pitchFamily="18" charset="0"/>
              </a:endParaRPr>
            </a:p>
          </p:txBody>
        </p:sp>
      </p:grpSp>
      <p:sp>
        <p:nvSpPr>
          <p:cNvPr id="15" name="Rectangle: Top Corners Rounded 14">
            <a:extLst>
              <a:ext uri="{FF2B5EF4-FFF2-40B4-BE49-F238E27FC236}">
                <a16:creationId xmlns:a16="http://schemas.microsoft.com/office/drawing/2014/main" id="{0A954873-DE0C-41E4-9524-4CD45282A850}"/>
              </a:ext>
            </a:extLst>
          </p:cNvPr>
          <p:cNvSpPr/>
          <p:nvPr/>
        </p:nvSpPr>
        <p:spPr>
          <a:xfrm rot="10800000">
            <a:off x="6055975" y="1508092"/>
            <a:ext cx="2118067" cy="360000"/>
          </a:xfrm>
          <a:prstGeom prst="round2SameRect">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eorgia" panose="02040502050405020303" pitchFamily="18" charset="0"/>
            </a:endParaRPr>
          </a:p>
        </p:txBody>
      </p:sp>
      <p:sp>
        <p:nvSpPr>
          <p:cNvPr id="16" name="TextBox 15">
            <a:extLst>
              <a:ext uri="{FF2B5EF4-FFF2-40B4-BE49-F238E27FC236}">
                <a16:creationId xmlns:a16="http://schemas.microsoft.com/office/drawing/2014/main" id="{0F963960-0361-42A8-84C7-94C25A3C69A3}"/>
              </a:ext>
            </a:extLst>
          </p:cNvPr>
          <p:cNvSpPr txBox="1"/>
          <p:nvPr/>
        </p:nvSpPr>
        <p:spPr>
          <a:xfrm>
            <a:off x="6510697" y="1498760"/>
            <a:ext cx="1332576" cy="369332"/>
          </a:xfrm>
          <a:prstGeom prst="rect">
            <a:avLst/>
          </a:prstGeom>
          <a:noFill/>
        </p:spPr>
        <p:txBody>
          <a:bodyPr wrap="square">
            <a:spAutoFit/>
          </a:bodyPr>
          <a:lstStyle/>
          <a:p>
            <a:pPr>
              <a:spcAft>
                <a:spcPts val="600"/>
              </a:spcAft>
            </a:pPr>
            <a:r>
              <a:rPr lang="en-US" b="1" dirty="0">
                <a:solidFill>
                  <a:schemeClr val="bg1"/>
                </a:solidFill>
                <a:latin typeface="Georgia" panose="02040502050405020303" pitchFamily="18" charset="0"/>
                <a:cs typeface="Calibri" panose="020F0502020204030204" pitchFamily="34" charset="0"/>
              </a:rPr>
              <a:t>Examples</a:t>
            </a:r>
          </a:p>
        </p:txBody>
      </p:sp>
      <p:grpSp>
        <p:nvGrpSpPr>
          <p:cNvPr id="20" name="Group 19">
            <a:extLst>
              <a:ext uri="{FF2B5EF4-FFF2-40B4-BE49-F238E27FC236}">
                <a16:creationId xmlns:a16="http://schemas.microsoft.com/office/drawing/2014/main" id="{7C2BDA2C-30BB-4B89-BA73-593B46B93772}"/>
              </a:ext>
            </a:extLst>
          </p:cNvPr>
          <p:cNvGrpSpPr/>
          <p:nvPr/>
        </p:nvGrpSpPr>
        <p:grpSpPr>
          <a:xfrm>
            <a:off x="1799047" y="1663981"/>
            <a:ext cx="3475036" cy="4601352"/>
            <a:chOff x="177965" y="1518452"/>
            <a:chExt cx="4491772" cy="4982789"/>
          </a:xfrm>
        </p:grpSpPr>
        <p:grpSp>
          <p:nvGrpSpPr>
            <p:cNvPr id="21" name="Group 20">
              <a:extLst>
                <a:ext uri="{FF2B5EF4-FFF2-40B4-BE49-F238E27FC236}">
                  <a16:creationId xmlns:a16="http://schemas.microsoft.com/office/drawing/2014/main" id="{68BA7A49-5247-4467-BE12-C618B9B1B9FA}"/>
                </a:ext>
              </a:extLst>
            </p:cNvPr>
            <p:cNvGrpSpPr/>
            <p:nvPr/>
          </p:nvGrpSpPr>
          <p:grpSpPr>
            <a:xfrm>
              <a:off x="177965" y="1518452"/>
              <a:ext cx="4491772" cy="4982789"/>
              <a:chOff x="177965" y="1518452"/>
              <a:chExt cx="4491772" cy="4982789"/>
            </a:xfrm>
          </p:grpSpPr>
          <p:sp>
            <p:nvSpPr>
              <p:cNvPr id="23" name="Content Placeholder 2">
                <a:extLst>
                  <a:ext uri="{FF2B5EF4-FFF2-40B4-BE49-F238E27FC236}">
                    <a16:creationId xmlns:a16="http://schemas.microsoft.com/office/drawing/2014/main" id="{DFB8A81A-068C-4728-BE99-7FFA1BAD4420}"/>
                  </a:ext>
                </a:extLst>
              </p:cNvPr>
              <p:cNvSpPr txBox="1">
                <a:spLocks/>
              </p:cNvSpPr>
              <p:nvPr/>
            </p:nvSpPr>
            <p:spPr>
              <a:xfrm>
                <a:off x="333456" y="1518452"/>
                <a:ext cx="4278596" cy="1809002"/>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spcBef>
                    <a:spcPts val="0"/>
                  </a:spcBef>
                  <a:spcAft>
                    <a:spcPts val="600"/>
                  </a:spcAft>
                </a:pPr>
                <a:r>
                  <a:rPr lang="en-US" sz="1600" dirty="0">
                    <a:latin typeface="Georgia" panose="02040502050405020303" pitchFamily="18" charset="0"/>
                    <a:cs typeface="Calibri" panose="020F0502020204030204" pitchFamily="34" charset="0"/>
                  </a:rPr>
                  <a:t>Cash subsidy entails the government transferring money directly to bank account of the targeted, identified beneficiaries electronically and also ensures adequate cash out points</a:t>
                </a:r>
              </a:p>
            </p:txBody>
          </p:sp>
          <p:pic>
            <p:nvPicPr>
              <p:cNvPr id="24" name="Picture 23">
                <a:extLst>
                  <a:ext uri="{FF2B5EF4-FFF2-40B4-BE49-F238E27FC236}">
                    <a16:creationId xmlns:a16="http://schemas.microsoft.com/office/drawing/2014/main" id="{71C6B1C5-3156-4111-A069-5BF88F357F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965" y="3418644"/>
                <a:ext cx="4491772" cy="3082597"/>
              </a:xfrm>
              <a:prstGeom prst="ellipse">
                <a:avLst/>
              </a:prstGeom>
              <a:ln>
                <a:noFill/>
              </a:ln>
              <a:effectLst>
                <a:softEdge rad="112500"/>
              </a:effectLst>
            </p:spPr>
          </p:pic>
        </p:grpSp>
        <p:sp>
          <p:nvSpPr>
            <p:cNvPr id="22" name="Content Placeholder 2">
              <a:extLst>
                <a:ext uri="{FF2B5EF4-FFF2-40B4-BE49-F238E27FC236}">
                  <a16:creationId xmlns:a16="http://schemas.microsoft.com/office/drawing/2014/main" id="{78D0079E-D339-434E-8DBB-A5A1229D9228}"/>
                </a:ext>
              </a:extLst>
            </p:cNvPr>
            <p:cNvSpPr txBox="1">
              <a:spLocks/>
            </p:cNvSpPr>
            <p:nvPr/>
          </p:nvSpPr>
          <p:spPr>
            <a:xfrm>
              <a:off x="2305049" y="5720765"/>
              <a:ext cx="1333501" cy="617538"/>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IN" sz="1400" b="1" dirty="0">
                  <a:solidFill>
                    <a:srgbClr val="284181"/>
                  </a:solidFill>
                  <a:latin typeface="Georgia" panose="02040502050405020303" pitchFamily="18" charset="0"/>
                </a:rPr>
                <a:t>Cash</a:t>
              </a:r>
            </a:p>
            <a:p>
              <a:pPr algn="ctr">
                <a:spcBef>
                  <a:spcPts val="0"/>
                </a:spcBef>
                <a:spcAft>
                  <a:spcPts val="600"/>
                </a:spcAft>
              </a:pPr>
              <a:r>
                <a:rPr lang="en-IN" sz="1400" b="1" dirty="0">
                  <a:solidFill>
                    <a:srgbClr val="284181"/>
                  </a:solidFill>
                  <a:latin typeface="Georgia" panose="02040502050405020303" pitchFamily="18" charset="0"/>
                </a:rPr>
                <a:t>Out</a:t>
              </a:r>
              <a:endParaRPr lang="en-US" sz="1400" b="1" dirty="0">
                <a:solidFill>
                  <a:srgbClr val="284181"/>
                </a:solidFill>
                <a:latin typeface="Georgia" panose="02040502050405020303" pitchFamily="18" charset="0"/>
                <a:cs typeface="Calibri" panose="020F0502020204030204" pitchFamily="34" charset="0"/>
              </a:endParaRPr>
            </a:p>
          </p:txBody>
        </p:sp>
      </p:grpSp>
      <p:pic>
        <p:nvPicPr>
          <p:cNvPr id="26" name="Picture 25">
            <a:extLst>
              <a:ext uri="{FF2B5EF4-FFF2-40B4-BE49-F238E27FC236}">
                <a16:creationId xmlns:a16="http://schemas.microsoft.com/office/drawing/2014/main" id="{23D5FF90-4F39-4AC7-B204-D80C36C1B7C2}"/>
              </a:ext>
            </a:extLst>
          </p:cNvPr>
          <p:cNvPicPr>
            <a:picLocks noChangeAspect="1"/>
          </p:cNvPicPr>
          <p:nvPr/>
        </p:nvPicPr>
        <p:blipFill>
          <a:blip r:embed="rId5"/>
          <a:stretch>
            <a:fillRect/>
          </a:stretch>
        </p:blipFill>
        <p:spPr>
          <a:xfrm>
            <a:off x="5671305" y="2225654"/>
            <a:ext cx="2351668" cy="937764"/>
          </a:xfrm>
          <a:prstGeom prst="rect">
            <a:avLst/>
          </a:prstGeom>
        </p:spPr>
      </p:pic>
      <p:pic>
        <p:nvPicPr>
          <p:cNvPr id="29" name="Picture 28">
            <a:extLst>
              <a:ext uri="{FF2B5EF4-FFF2-40B4-BE49-F238E27FC236}">
                <a16:creationId xmlns:a16="http://schemas.microsoft.com/office/drawing/2014/main" id="{A310C14D-A7A5-4071-B7A4-BF05244CE8FD}"/>
              </a:ext>
            </a:extLst>
          </p:cNvPr>
          <p:cNvPicPr>
            <a:picLocks noChangeAspect="1"/>
          </p:cNvPicPr>
          <p:nvPr/>
        </p:nvPicPr>
        <p:blipFill>
          <a:blip r:embed="rId6"/>
          <a:stretch>
            <a:fillRect/>
          </a:stretch>
        </p:blipFill>
        <p:spPr>
          <a:xfrm>
            <a:off x="5715040" y="4439386"/>
            <a:ext cx="2128233" cy="778961"/>
          </a:xfrm>
          <a:prstGeom prst="rect">
            <a:avLst/>
          </a:prstGeom>
        </p:spPr>
      </p:pic>
    </p:spTree>
    <p:extLst>
      <p:ext uri="{BB962C8B-B14F-4D97-AF65-F5344CB8AC3E}">
        <p14:creationId xmlns:p14="http://schemas.microsoft.com/office/powerpoint/2010/main" val="425461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A59B-1527-4454-AE07-885B6C9C94B6}"/>
              </a:ext>
            </a:extLst>
          </p:cNvPr>
          <p:cNvSpPr>
            <a:spLocks noGrp="1"/>
          </p:cNvSpPr>
          <p:nvPr>
            <p:ph type="title"/>
          </p:nvPr>
        </p:nvSpPr>
        <p:spPr>
          <a:xfrm>
            <a:off x="838200" y="98656"/>
            <a:ext cx="10515600" cy="1325563"/>
          </a:xfrm>
        </p:spPr>
        <p:txBody>
          <a:bodyPr/>
          <a:lstStyle/>
          <a:p>
            <a:r>
              <a:rPr lang="en-IN" b="1" dirty="0">
                <a:solidFill>
                  <a:schemeClr val="accent2">
                    <a:lumMod val="75000"/>
                  </a:schemeClr>
                </a:solidFill>
                <a:latin typeface="Georgia" panose="02040502050405020303" pitchFamily="18" charset="0"/>
              </a:rPr>
              <a:t>Types of DBT – In Kind</a:t>
            </a:r>
          </a:p>
        </p:txBody>
      </p:sp>
      <p:sp>
        <p:nvSpPr>
          <p:cNvPr id="4" name="Slide Number Placeholder 3">
            <a:extLst>
              <a:ext uri="{FF2B5EF4-FFF2-40B4-BE49-F238E27FC236}">
                <a16:creationId xmlns:a16="http://schemas.microsoft.com/office/drawing/2014/main" id="{54BB942C-B825-4457-9D6A-F7FDC85888E2}"/>
              </a:ext>
            </a:extLst>
          </p:cNvPr>
          <p:cNvSpPr>
            <a:spLocks noGrp="1"/>
          </p:cNvSpPr>
          <p:nvPr>
            <p:ph type="sldNum" sz="quarter" idx="12"/>
          </p:nvPr>
        </p:nvSpPr>
        <p:spPr/>
        <p:txBody>
          <a:bodyPr/>
          <a:lstStyle/>
          <a:p>
            <a:fld id="{CC3A53C5-5DF4-46B6-93FB-1F989BF1F341}" type="slidenum">
              <a:rPr lang="en-US" smtClean="0">
                <a:latin typeface="Georgia" panose="02040502050405020303" pitchFamily="18" charset="0"/>
              </a:rPr>
              <a:pPr/>
              <a:t>5</a:t>
            </a:fld>
            <a:endParaRPr lang="en-US">
              <a:latin typeface="Georgia" panose="02040502050405020303" pitchFamily="18" charset="0"/>
            </a:endParaRPr>
          </a:p>
        </p:txBody>
      </p:sp>
      <p:grpSp>
        <p:nvGrpSpPr>
          <p:cNvPr id="25" name="Group 24">
            <a:extLst>
              <a:ext uri="{FF2B5EF4-FFF2-40B4-BE49-F238E27FC236}">
                <a16:creationId xmlns:a16="http://schemas.microsoft.com/office/drawing/2014/main" id="{B6E0AC0F-3E9A-410C-A441-ACAF9402A136}"/>
              </a:ext>
            </a:extLst>
          </p:cNvPr>
          <p:cNvGrpSpPr/>
          <p:nvPr/>
        </p:nvGrpSpPr>
        <p:grpSpPr>
          <a:xfrm>
            <a:off x="2029098" y="1440074"/>
            <a:ext cx="3704693" cy="3978025"/>
            <a:chOff x="384000" y="1422651"/>
            <a:chExt cx="5793927" cy="5286759"/>
          </a:xfrm>
        </p:grpSpPr>
        <p:pic>
          <p:nvPicPr>
            <p:cNvPr id="26" name="Picture 25">
              <a:extLst>
                <a:ext uri="{FF2B5EF4-FFF2-40B4-BE49-F238E27FC236}">
                  <a16:creationId xmlns:a16="http://schemas.microsoft.com/office/drawing/2014/main" id="{C762E7A1-8031-47FB-841B-DF4EF7DDC0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4891" y="3103172"/>
              <a:ext cx="3558155" cy="3606238"/>
            </a:xfrm>
            <a:prstGeom prst="rect">
              <a:avLst/>
            </a:prstGeom>
          </p:spPr>
        </p:pic>
        <p:sp>
          <p:nvSpPr>
            <p:cNvPr id="27" name="Content Placeholder 2">
              <a:extLst>
                <a:ext uri="{FF2B5EF4-FFF2-40B4-BE49-F238E27FC236}">
                  <a16:creationId xmlns:a16="http://schemas.microsoft.com/office/drawing/2014/main" id="{5017C792-600E-43D1-84B4-30DEF9BA2BCF}"/>
                </a:ext>
              </a:extLst>
            </p:cNvPr>
            <p:cNvSpPr txBox="1">
              <a:spLocks/>
            </p:cNvSpPr>
            <p:nvPr/>
          </p:nvSpPr>
          <p:spPr>
            <a:xfrm>
              <a:off x="384000" y="1422651"/>
              <a:ext cx="5793927" cy="1440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spcBef>
                  <a:spcPts val="0"/>
                </a:spcBef>
                <a:spcAft>
                  <a:spcPts val="600"/>
                </a:spcAft>
              </a:pPr>
              <a:r>
                <a:rPr lang="en-US" sz="1600" dirty="0">
                  <a:latin typeface="Georgia" panose="02040502050405020303" pitchFamily="18" charset="0"/>
                  <a:cs typeface="Calibri" panose="020F0502020204030204" pitchFamily="34" charset="0"/>
                </a:rPr>
                <a:t>In-kind transfers are benefits the government provides to targeted, identified and Aadhaar authenticated  beneficiaries  in the form of goods and services</a:t>
              </a:r>
            </a:p>
          </p:txBody>
        </p:sp>
      </p:grpSp>
      <p:sp>
        <p:nvSpPr>
          <p:cNvPr id="28" name="Rectangle 27">
            <a:extLst>
              <a:ext uri="{FF2B5EF4-FFF2-40B4-BE49-F238E27FC236}">
                <a16:creationId xmlns:a16="http://schemas.microsoft.com/office/drawing/2014/main" id="{811DD06E-3831-4FC6-B615-E8FDBD23E609}"/>
              </a:ext>
            </a:extLst>
          </p:cNvPr>
          <p:cNvSpPr/>
          <p:nvPr/>
        </p:nvSpPr>
        <p:spPr>
          <a:xfrm>
            <a:off x="6023294" y="1528334"/>
            <a:ext cx="4475389" cy="4755019"/>
          </a:xfrm>
          <a:prstGeom prst="rect">
            <a:avLst/>
          </a:prstGeom>
          <a:no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Georgia" panose="02040502050405020303" pitchFamily="18" charset="0"/>
            </a:endParaRPr>
          </a:p>
        </p:txBody>
      </p:sp>
      <p:sp>
        <p:nvSpPr>
          <p:cNvPr id="29" name="Content Placeholder 2">
            <a:extLst>
              <a:ext uri="{FF2B5EF4-FFF2-40B4-BE49-F238E27FC236}">
                <a16:creationId xmlns:a16="http://schemas.microsoft.com/office/drawing/2014/main" id="{8853C413-6E62-468B-9F10-399B1227293E}"/>
              </a:ext>
            </a:extLst>
          </p:cNvPr>
          <p:cNvSpPr txBox="1">
            <a:spLocks/>
          </p:cNvSpPr>
          <p:nvPr/>
        </p:nvSpPr>
        <p:spPr>
          <a:xfrm>
            <a:off x="6736891" y="5609114"/>
            <a:ext cx="3420053" cy="413211"/>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Georgia" panose="02040502050405020303" pitchFamily="18" charset="0"/>
                <a:cs typeface="Calibri" panose="020F0502020204030204" pitchFamily="34" charset="0"/>
              </a:rPr>
              <a:t>Training &amp; Skill Development</a:t>
            </a:r>
          </a:p>
        </p:txBody>
      </p:sp>
      <p:sp>
        <p:nvSpPr>
          <p:cNvPr id="30" name="Content Placeholder 2">
            <a:extLst>
              <a:ext uri="{FF2B5EF4-FFF2-40B4-BE49-F238E27FC236}">
                <a16:creationId xmlns:a16="http://schemas.microsoft.com/office/drawing/2014/main" id="{9282FFC8-F69C-4FDF-91B9-9246E110F01C}"/>
              </a:ext>
            </a:extLst>
          </p:cNvPr>
          <p:cNvSpPr txBox="1">
            <a:spLocks/>
          </p:cNvSpPr>
          <p:nvPr/>
        </p:nvSpPr>
        <p:spPr>
          <a:xfrm>
            <a:off x="6736891" y="3140253"/>
            <a:ext cx="3420053" cy="684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Georgia" panose="02040502050405020303" pitchFamily="18" charset="0"/>
                <a:cs typeface="Calibri" panose="020F0502020204030204" pitchFamily="34" charset="0"/>
              </a:rPr>
              <a:t>Delivery of In-kind subsidies</a:t>
            </a:r>
            <a:br>
              <a:rPr lang="en-US" sz="2000" b="1" dirty="0">
                <a:solidFill>
                  <a:srgbClr val="056937"/>
                </a:solidFill>
                <a:latin typeface="Georgia" panose="02040502050405020303" pitchFamily="18" charset="0"/>
                <a:cs typeface="Calibri" panose="020F0502020204030204" pitchFamily="34" charset="0"/>
              </a:rPr>
            </a:br>
            <a:r>
              <a:rPr lang="en-US" sz="1600" dirty="0">
                <a:latin typeface="Georgia" panose="02040502050405020303" pitchFamily="18" charset="0"/>
                <a:cs typeface="Calibri" panose="020F0502020204030204" pitchFamily="34" charset="0"/>
              </a:rPr>
              <a:t>(</a:t>
            </a:r>
            <a:r>
              <a:rPr lang="en-US" sz="1600" dirty="0" err="1">
                <a:latin typeface="Georgia" panose="02040502050405020303" pitchFamily="18" charset="0"/>
                <a:cs typeface="Calibri" panose="020F0502020204030204" pitchFamily="34" charset="0"/>
              </a:rPr>
              <a:t>Eg.</a:t>
            </a:r>
            <a:r>
              <a:rPr lang="en-US" sz="1600" dirty="0">
                <a:latin typeface="Georgia" panose="02040502050405020303" pitchFamily="18" charset="0"/>
                <a:cs typeface="Calibri" panose="020F0502020204030204" pitchFamily="34" charset="0"/>
              </a:rPr>
              <a:t> food, fertilizer etc.)</a:t>
            </a:r>
            <a:endParaRPr lang="en-US" sz="2000" dirty="0">
              <a:latin typeface="Georgia" panose="02040502050405020303" pitchFamily="18" charset="0"/>
              <a:cs typeface="Calibri" panose="020F0502020204030204" pitchFamily="34" charset="0"/>
            </a:endParaRPr>
          </a:p>
        </p:txBody>
      </p:sp>
      <p:grpSp>
        <p:nvGrpSpPr>
          <p:cNvPr id="31" name="Group 30">
            <a:extLst>
              <a:ext uri="{FF2B5EF4-FFF2-40B4-BE49-F238E27FC236}">
                <a16:creationId xmlns:a16="http://schemas.microsoft.com/office/drawing/2014/main" id="{45B85098-0898-4567-896C-6840C3960369}"/>
              </a:ext>
            </a:extLst>
          </p:cNvPr>
          <p:cNvGrpSpPr/>
          <p:nvPr/>
        </p:nvGrpSpPr>
        <p:grpSpPr>
          <a:xfrm>
            <a:off x="7072449" y="4157288"/>
            <a:ext cx="2304000" cy="1386542"/>
            <a:chOff x="8122226" y="3888316"/>
            <a:chExt cx="2304000" cy="1386542"/>
          </a:xfrm>
        </p:grpSpPr>
        <p:pic>
          <p:nvPicPr>
            <p:cNvPr id="32" name="Picture 31">
              <a:extLst>
                <a:ext uri="{FF2B5EF4-FFF2-40B4-BE49-F238E27FC236}">
                  <a16:creationId xmlns:a16="http://schemas.microsoft.com/office/drawing/2014/main" id="{F91B30BD-D7A2-4154-A2F8-DAF85CA8DC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4226" y="3888316"/>
              <a:ext cx="1800000" cy="1365904"/>
            </a:xfrm>
            <a:prstGeom prst="rect">
              <a:avLst/>
            </a:prstGeom>
          </p:spPr>
        </p:pic>
        <p:sp>
          <p:nvSpPr>
            <p:cNvPr id="33" name="Oval 32">
              <a:extLst>
                <a:ext uri="{FF2B5EF4-FFF2-40B4-BE49-F238E27FC236}">
                  <a16:creationId xmlns:a16="http://schemas.microsoft.com/office/drawing/2014/main" id="{B54D6C54-9850-4C00-9D82-4889F18BACA0}"/>
                </a:ext>
              </a:extLst>
            </p:cNvPr>
            <p:cNvSpPr/>
            <p:nvPr/>
          </p:nvSpPr>
          <p:spPr>
            <a:xfrm>
              <a:off x="8122226" y="5172076"/>
              <a:ext cx="2304000" cy="102782"/>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Georgia" panose="02040502050405020303" pitchFamily="18" charset="0"/>
              </a:endParaRPr>
            </a:p>
          </p:txBody>
        </p:sp>
      </p:grpSp>
      <p:grpSp>
        <p:nvGrpSpPr>
          <p:cNvPr id="34" name="Group 33">
            <a:extLst>
              <a:ext uri="{FF2B5EF4-FFF2-40B4-BE49-F238E27FC236}">
                <a16:creationId xmlns:a16="http://schemas.microsoft.com/office/drawing/2014/main" id="{83234DBC-0180-4D0F-A9CD-867A2DBDE2E5}"/>
              </a:ext>
            </a:extLst>
          </p:cNvPr>
          <p:cNvGrpSpPr/>
          <p:nvPr/>
        </p:nvGrpSpPr>
        <p:grpSpPr>
          <a:xfrm>
            <a:off x="7294335" y="1508439"/>
            <a:ext cx="2118067" cy="369332"/>
            <a:chOff x="7543212" y="1279839"/>
            <a:chExt cx="2118067" cy="369332"/>
          </a:xfrm>
        </p:grpSpPr>
        <p:sp>
          <p:nvSpPr>
            <p:cNvPr id="35" name="Rectangle: Top Corners Rounded 34">
              <a:extLst>
                <a:ext uri="{FF2B5EF4-FFF2-40B4-BE49-F238E27FC236}">
                  <a16:creationId xmlns:a16="http://schemas.microsoft.com/office/drawing/2014/main" id="{583A285F-9B0A-4B4C-BF6A-975D824741A6}"/>
                </a:ext>
              </a:extLst>
            </p:cNvPr>
            <p:cNvSpPr/>
            <p:nvPr/>
          </p:nvSpPr>
          <p:spPr>
            <a:xfrm rot="10800000">
              <a:off x="7543212" y="1289171"/>
              <a:ext cx="2118067" cy="360000"/>
            </a:xfrm>
            <a:prstGeom prst="round2SameRect">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eorgia" panose="02040502050405020303" pitchFamily="18" charset="0"/>
              </a:endParaRPr>
            </a:p>
          </p:txBody>
        </p:sp>
        <p:sp>
          <p:nvSpPr>
            <p:cNvPr id="36" name="TextBox 35">
              <a:extLst>
                <a:ext uri="{FF2B5EF4-FFF2-40B4-BE49-F238E27FC236}">
                  <a16:creationId xmlns:a16="http://schemas.microsoft.com/office/drawing/2014/main" id="{C6F9B49C-FF57-4403-82E9-BF7367EC8689}"/>
                </a:ext>
              </a:extLst>
            </p:cNvPr>
            <p:cNvSpPr txBox="1"/>
            <p:nvPr/>
          </p:nvSpPr>
          <p:spPr>
            <a:xfrm>
              <a:off x="7644302" y="1279839"/>
              <a:ext cx="1915886" cy="369332"/>
            </a:xfrm>
            <a:prstGeom prst="rect">
              <a:avLst/>
            </a:prstGeom>
            <a:noFill/>
          </p:spPr>
          <p:txBody>
            <a:bodyPr wrap="square">
              <a:spAutoFit/>
            </a:bodyPr>
            <a:lstStyle/>
            <a:p>
              <a:pPr algn="ctr">
                <a:spcAft>
                  <a:spcPts val="600"/>
                </a:spcAft>
              </a:pPr>
              <a:r>
                <a:rPr lang="en-US" b="1" dirty="0">
                  <a:solidFill>
                    <a:schemeClr val="bg1"/>
                  </a:solidFill>
                  <a:latin typeface="Georgia" panose="02040502050405020303" pitchFamily="18" charset="0"/>
                  <a:cs typeface="Calibri" panose="020F0502020204030204" pitchFamily="34" charset="0"/>
                </a:rPr>
                <a:t>Examples</a:t>
              </a:r>
            </a:p>
          </p:txBody>
        </p:sp>
      </p:grpSp>
      <p:grpSp>
        <p:nvGrpSpPr>
          <p:cNvPr id="37" name="Group 36">
            <a:extLst>
              <a:ext uri="{FF2B5EF4-FFF2-40B4-BE49-F238E27FC236}">
                <a16:creationId xmlns:a16="http://schemas.microsoft.com/office/drawing/2014/main" id="{3EAC407F-8760-4C14-BA4B-616C90C06790}"/>
              </a:ext>
            </a:extLst>
          </p:cNvPr>
          <p:cNvGrpSpPr/>
          <p:nvPr/>
        </p:nvGrpSpPr>
        <p:grpSpPr>
          <a:xfrm>
            <a:off x="6704431" y="1961494"/>
            <a:ext cx="3576536" cy="1260000"/>
            <a:chOff x="7485958" y="1719315"/>
            <a:chExt cx="3576536" cy="1260000"/>
          </a:xfrm>
        </p:grpSpPr>
        <p:sp>
          <p:nvSpPr>
            <p:cNvPr id="38" name="Oval 37">
              <a:extLst>
                <a:ext uri="{FF2B5EF4-FFF2-40B4-BE49-F238E27FC236}">
                  <a16:creationId xmlns:a16="http://schemas.microsoft.com/office/drawing/2014/main" id="{B456550C-0F18-4E02-86B6-A72948B62D5C}"/>
                </a:ext>
              </a:extLst>
            </p:cNvPr>
            <p:cNvSpPr/>
            <p:nvPr/>
          </p:nvSpPr>
          <p:spPr>
            <a:xfrm>
              <a:off x="7485958" y="2857435"/>
              <a:ext cx="3576536" cy="102686"/>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Georgia" panose="02040502050405020303" pitchFamily="18" charset="0"/>
              </a:endParaRPr>
            </a:p>
          </p:txBody>
        </p:sp>
        <p:pic>
          <p:nvPicPr>
            <p:cNvPr id="39" name="Picture 38">
              <a:extLst>
                <a:ext uri="{FF2B5EF4-FFF2-40B4-BE49-F238E27FC236}">
                  <a16:creationId xmlns:a16="http://schemas.microsoft.com/office/drawing/2014/main" id="{876EC561-F5B5-4C51-B2E5-1DF995E048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80615" y="1719315"/>
              <a:ext cx="1987222" cy="1260000"/>
            </a:xfrm>
            <a:prstGeom prst="rect">
              <a:avLst/>
            </a:prstGeom>
          </p:spPr>
        </p:pic>
      </p:grpSp>
    </p:spTree>
    <p:extLst>
      <p:ext uri="{BB962C8B-B14F-4D97-AF65-F5344CB8AC3E}">
        <p14:creationId xmlns:p14="http://schemas.microsoft.com/office/powerpoint/2010/main" val="235423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012" y="361278"/>
            <a:ext cx="7886700" cy="557338"/>
          </a:xfrm>
        </p:spPr>
        <p:txBody>
          <a:bodyPr/>
          <a:lstStyle/>
          <a:p>
            <a:r>
              <a:rPr lang="en-US" sz="2800" b="1" dirty="0">
                <a:solidFill>
                  <a:schemeClr val="accent2">
                    <a:lumMod val="75000"/>
                  </a:schemeClr>
                </a:solidFill>
                <a:latin typeface="Georgia" panose="02040502050405020303" pitchFamily="18" charset="0"/>
                <a:ea typeface="+mn-ea"/>
                <a:cs typeface="+mn-cs"/>
              </a:rPr>
              <a:t>DBT Journey</a:t>
            </a:r>
            <a:endParaRPr lang="en-IN" sz="2800" b="1" dirty="0">
              <a:solidFill>
                <a:schemeClr val="accent2">
                  <a:lumMod val="75000"/>
                </a:schemeClr>
              </a:solidFill>
              <a:latin typeface="Georgia" panose="02040502050405020303" pitchFamily="18" charset="0"/>
              <a:ea typeface="+mn-ea"/>
              <a:cs typeface="+mn-cs"/>
            </a:endParaRPr>
          </a:p>
        </p:txBody>
      </p:sp>
      <p:sp>
        <p:nvSpPr>
          <p:cNvPr id="4" name="Slide Number Placeholder 3"/>
          <p:cNvSpPr>
            <a:spLocks noGrp="1"/>
          </p:cNvSpPr>
          <p:nvPr>
            <p:ph type="sldNum" sz="quarter" idx="12"/>
          </p:nvPr>
        </p:nvSpPr>
        <p:spPr/>
        <p:txBody>
          <a:bodyPr/>
          <a:lstStyle/>
          <a:p>
            <a:fld id="{CC3A53C5-5DF4-46B6-93FB-1F989BF1F341}" type="slidenum">
              <a:rPr lang="en-US" smtClean="0"/>
              <a:pPr/>
              <a:t>6</a:t>
            </a:fld>
            <a:endParaRPr lang="en-US"/>
          </a:p>
        </p:txBody>
      </p:sp>
      <p:grpSp>
        <p:nvGrpSpPr>
          <p:cNvPr id="3" name="Group 4"/>
          <p:cNvGrpSpPr/>
          <p:nvPr/>
        </p:nvGrpSpPr>
        <p:grpSpPr>
          <a:xfrm>
            <a:off x="1638012" y="1813199"/>
            <a:ext cx="8852188" cy="4243985"/>
            <a:chOff x="1113551" y="1842069"/>
            <a:chExt cx="6889587" cy="3495835"/>
          </a:xfrm>
        </p:grpSpPr>
        <p:sp>
          <p:nvSpPr>
            <p:cNvPr id="6" name="Oval 5"/>
            <p:cNvSpPr>
              <a:spLocks noChangeAspect="1"/>
            </p:cNvSpPr>
            <p:nvPr/>
          </p:nvSpPr>
          <p:spPr>
            <a:xfrm>
              <a:off x="7323043" y="4887423"/>
              <a:ext cx="194480" cy="19448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7" name="Straight Connector 6"/>
            <p:cNvCxnSpPr/>
            <p:nvPr/>
          </p:nvCxnSpPr>
          <p:spPr>
            <a:xfrm>
              <a:off x="1532779" y="2395861"/>
              <a:ext cx="5554980" cy="0"/>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8" name="Oval 7"/>
            <p:cNvSpPr>
              <a:spLocks noChangeAspect="1"/>
            </p:cNvSpPr>
            <p:nvPr/>
          </p:nvSpPr>
          <p:spPr>
            <a:xfrm>
              <a:off x="1517120" y="4887423"/>
              <a:ext cx="194480" cy="19448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9" name="Straight Connector 8"/>
            <p:cNvCxnSpPr/>
            <p:nvPr/>
          </p:nvCxnSpPr>
          <p:spPr>
            <a:xfrm flipH="1">
              <a:off x="1615061" y="2875998"/>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Oval 9"/>
            <p:cNvSpPr>
              <a:spLocks noChangeAspect="1"/>
            </p:cNvSpPr>
            <p:nvPr/>
          </p:nvSpPr>
          <p:spPr>
            <a:xfrm>
              <a:off x="1135749" y="1918076"/>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sp>
          <p:nvSpPr>
            <p:cNvPr id="11" name="Oval 10"/>
            <p:cNvSpPr>
              <a:spLocks noChangeAspect="1"/>
            </p:cNvSpPr>
            <p:nvPr/>
          </p:nvSpPr>
          <p:spPr>
            <a:xfrm>
              <a:off x="2635933" y="4887423"/>
              <a:ext cx="194480" cy="19448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12" name="Straight Connector 11"/>
            <p:cNvCxnSpPr/>
            <p:nvPr/>
          </p:nvCxnSpPr>
          <p:spPr>
            <a:xfrm flipH="1">
              <a:off x="2733875" y="2875998"/>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a:xfrm>
              <a:off x="2254562" y="1918076"/>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sp>
          <p:nvSpPr>
            <p:cNvPr id="14" name="Oval 13"/>
            <p:cNvSpPr>
              <a:spLocks noChangeAspect="1"/>
            </p:cNvSpPr>
            <p:nvPr/>
          </p:nvSpPr>
          <p:spPr>
            <a:xfrm>
              <a:off x="3795695" y="4887423"/>
              <a:ext cx="194480" cy="19448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15" name="Straight Connector 14"/>
            <p:cNvCxnSpPr/>
            <p:nvPr/>
          </p:nvCxnSpPr>
          <p:spPr>
            <a:xfrm flipH="1">
              <a:off x="3893636" y="2875998"/>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3414324" y="1918076"/>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sp>
          <p:nvSpPr>
            <p:cNvPr id="17" name="Oval 16"/>
            <p:cNvSpPr>
              <a:spLocks noChangeAspect="1"/>
            </p:cNvSpPr>
            <p:nvPr/>
          </p:nvSpPr>
          <p:spPr>
            <a:xfrm>
              <a:off x="4945218" y="4887423"/>
              <a:ext cx="194480" cy="19448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18" name="Straight Connector 17"/>
            <p:cNvCxnSpPr/>
            <p:nvPr/>
          </p:nvCxnSpPr>
          <p:spPr>
            <a:xfrm flipH="1">
              <a:off x="5043159" y="2875998"/>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spect="1"/>
            </p:cNvSpPr>
            <p:nvPr/>
          </p:nvSpPr>
          <p:spPr>
            <a:xfrm>
              <a:off x="4563847" y="1918076"/>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cxnSp>
          <p:nvCxnSpPr>
            <p:cNvPr id="20" name="Straight Connector 19"/>
            <p:cNvCxnSpPr/>
            <p:nvPr/>
          </p:nvCxnSpPr>
          <p:spPr>
            <a:xfrm flipH="1">
              <a:off x="7431213" y="2875998"/>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951908" y="1918076"/>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sp>
          <p:nvSpPr>
            <p:cNvPr id="22" name="TextBox 21"/>
            <p:cNvSpPr txBox="1"/>
            <p:nvPr/>
          </p:nvSpPr>
          <p:spPr>
            <a:xfrm>
              <a:off x="1113551" y="5089018"/>
              <a:ext cx="803707" cy="247182"/>
            </a:xfrm>
            <a:prstGeom prst="rect">
              <a:avLst/>
            </a:prstGeom>
            <a:noFill/>
          </p:spPr>
          <p:txBody>
            <a:bodyPr wrap="none" rtlCol="0">
              <a:spAutoFit/>
            </a:bodyPr>
            <a:lstStyle/>
            <a:p>
              <a:r>
                <a:rPr lang="en-US" sz="1350" b="1" dirty="0">
                  <a:latin typeface="Georgia" panose="02040502050405020303" pitchFamily="18" charset="0"/>
                </a:rPr>
                <a:t>Jan, 2013</a:t>
              </a:r>
            </a:p>
          </p:txBody>
        </p:sp>
        <p:sp>
          <p:nvSpPr>
            <p:cNvPr id="23" name="TextBox 22"/>
            <p:cNvSpPr txBox="1"/>
            <p:nvPr/>
          </p:nvSpPr>
          <p:spPr>
            <a:xfrm>
              <a:off x="1236841" y="3122373"/>
              <a:ext cx="770021" cy="433256"/>
            </a:xfrm>
            <a:prstGeom prst="rect">
              <a:avLst/>
            </a:prstGeom>
            <a:solidFill>
              <a:schemeClr val="bg1"/>
            </a:solidFill>
          </p:spPr>
          <p:txBody>
            <a:bodyPr wrap="none" rtlCol="0">
              <a:spAutoFit/>
            </a:bodyPr>
            <a:lstStyle/>
            <a:p>
              <a:pPr algn="ctr">
                <a:lnSpc>
                  <a:spcPct val="150000"/>
                </a:lnSpc>
              </a:pPr>
              <a:r>
                <a:rPr lang="en-US" sz="1000" b="1" dirty="0">
                  <a:latin typeface="Georgia" panose="02040502050405020303" pitchFamily="18" charset="0"/>
                </a:rPr>
                <a:t>24 Schemes</a:t>
              </a:r>
            </a:p>
            <a:p>
              <a:pPr algn="ctr">
                <a:lnSpc>
                  <a:spcPct val="150000"/>
                </a:lnSpc>
              </a:pPr>
              <a:r>
                <a:rPr lang="en-US" sz="1000" b="1" dirty="0">
                  <a:latin typeface="Georgia" panose="02040502050405020303" pitchFamily="18" charset="0"/>
                </a:rPr>
                <a:t>121 Districts</a:t>
              </a:r>
            </a:p>
          </p:txBody>
        </p:sp>
        <p:pic>
          <p:nvPicPr>
            <p:cNvPr id="24" name="Picture 2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67931" t="5715" r="1320" b="65156"/>
            <a:stretch/>
          </p:blipFill>
          <p:spPr>
            <a:xfrm>
              <a:off x="1277448" y="2078348"/>
              <a:ext cx="673902" cy="580950"/>
            </a:xfrm>
            <a:prstGeom prst="rect">
              <a:avLst/>
            </a:prstGeom>
          </p:spPr>
        </p:pic>
        <p:sp>
          <p:nvSpPr>
            <p:cNvPr id="25" name="TextBox 24"/>
            <p:cNvSpPr txBox="1"/>
            <p:nvPr/>
          </p:nvSpPr>
          <p:spPr>
            <a:xfrm>
              <a:off x="2358883" y="3860362"/>
              <a:ext cx="756297" cy="433256"/>
            </a:xfrm>
            <a:prstGeom prst="rect">
              <a:avLst/>
            </a:prstGeom>
            <a:solidFill>
              <a:schemeClr val="bg1"/>
            </a:solidFill>
          </p:spPr>
          <p:txBody>
            <a:bodyPr wrap="none" rtlCol="0">
              <a:spAutoFit/>
            </a:bodyPr>
            <a:lstStyle/>
            <a:p>
              <a:pPr algn="ctr">
                <a:lnSpc>
                  <a:spcPct val="150000"/>
                </a:lnSpc>
              </a:pPr>
              <a:r>
                <a:rPr lang="en-US" sz="1000" b="1" dirty="0">
                  <a:latin typeface="Georgia" panose="02040502050405020303" pitchFamily="18" charset="0"/>
                </a:rPr>
                <a:t>34 Schemes</a:t>
              </a:r>
            </a:p>
            <a:p>
              <a:pPr algn="ctr">
                <a:lnSpc>
                  <a:spcPct val="150000"/>
                </a:lnSpc>
              </a:pPr>
              <a:r>
                <a:rPr lang="en-US" sz="1000" b="1" dirty="0">
                  <a:solidFill>
                    <a:srgbClr val="0070C0"/>
                  </a:solidFill>
                  <a:latin typeface="Georgia" panose="02040502050405020303" pitchFamily="18" charset="0"/>
                </a:rPr>
                <a:t>All Districts</a:t>
              </a:r>
            </a:p>
          </p:txBody>
        </p:sp>
        <p:sp>
          <p:nvSpPr>
            <p:cNvPr id="26" name="TextBox 25"/>
            <p:cNvSpPr txBox="1"/>
            <p:nvPr/>
          </p:nvSpPr>
          <p:spPr>
            <a:xfrm>
              <a:off x="2223689" y="5089018"/>
              <a:ext cx="814936" cy="247182"/>
            </a:xfrm>
            <a:prstGeom prst="rect">
              <a:avLst/>
            </a:prstGeom>
            <a:noFill/>
          </p:spPr>
          <p:txBody>
            <a:bodyPr wrap="none" rtlCol="0">
              <a:spAutoFit/>
            </a:bodyPr>
            <a:lstStyle/>
            <a:p>
              <a:r>
                <a:rPr lang="en-US" sz="1350" b="1" dirty="0">
                  <a:latin typeface="Georgia" panose="02040502050405020303" pitchFamily="18" charset="0"/>
                </a:rPr>
                <a:t>Dec, 2014</a:t>
              </a:r>
            </a:p>
          </p:txBody>
        </p:sp>
        <p:sp>
          <p:nvSpPr>
            <p:cNvPr id="27" name="TextBox 26"/>
            <p:cNvSpPr txBox="1"/>
            <p:nvPr/>
          </p:nvSpPr>
          <p:spPr>
            <a:xfrm>
              <a:off x="3400777" y="5089018"/>
              <a:ext cx="803707" cy="247182"/>
            </a:xfrm>
            <a:prstGeom prst="rect">
              <a:avLst/>
            </a:prstGeom>
            <a:noFill/>
          </p:spPr>
          <p:txBody>
            <a:bodyPr wrap="none" rtlCol="0">
              <a:spAutoFit/>
            </a:bodyPr>
            <a:lstStyle/>
            <a:p>
              <a:r>
                <a:rPr lang="en-US" sz="1350" b="1" dirty="0">
                  <a:latin typeface="Georgia" panose="02040502050405020303" pitchFamily="18" charset="0"/>
                </a:rPr>
                <a:t>Feb, 2015</a:t>
              </a:r>
            </a:p>
          </p:txBody>
        </p:sp>
        <p:sp>
          <p:nvSpPr>
            <p:cNvPr id="28" name="TextBox 27"/>
            <p:cNvSpPr txBox="1"/>
            <p:nvPr/>
          </p:nvSpPr>
          <p:spPr>
            <a:xfrm>
              <a:off x="4513859" y="5089018"/>
              <a:ext cx="842383" cy="247182"/>
            </a:xfrm>
            <a:prstGeom prst="rect">
              <a:avLst/>
            </a:prstGeom>
            <a:noFill/>
          </p:spPr>
          <p:txBody>
            <a:bodyPr wrap="none" rtlCol="0">
              <a:spAutoFit/>
            </a:bodyPr>
            <a:lstStyle/>
            <a:p>
              <a:r>
                <a:rPr lang="en-US" sz="1350" b="1" dirty="0">
                  <a:latin typeface="Georgia" panose="02040502050405020303" pitchFamily="18" charset="0"/>
                </a:rPr>
                <a:t>Mar, 2016</a:t>
              </a:r>
            </a:p>
          </p:txBody>
        </p:sp>
        <p:sp>
          <p:nvSpPr>
            <p:cNvPr id="29" name="TextBox 28"/>
            <p:cNvSpPr txBox="1"/>
            <p:nvPr/>
          </p:nvSpPr>
          <p:spPr>
            <a:xfrm>
              <a:off x="6960446" y="5089018"/>
              <a:ext cx="848621" cy="247182"/>
            </a:xfrm>
            <a:prstGeom prst="rect">
              <a:avLst/>
            </a:prstGeom>
            <a:noFill/>
          </p:spPr>
          <p:txBody>
            <a:bodyPr wrap="none" rtlCol="0">
              <a:spAutoFit/>
            </a:bodyPr>
            <a:lstStyle/>
            <a:p>
              <a:r>
                <a:rPr lang="en-US" sz="1350" b="1" dirty="0">
                  <a:latin typeface="Georgia" panose="02040502050405020303" pitchFamily="18" charset="0"/>
                </a:rPr>
                <a:t>Nov, 2024</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78" y="2088842"/>
              <a:ext cx="682292" cy="649542"/>
            </a:xfrm>
            <a:prstGeom prst="rect">
              <a:avLst/>
            </a:prstGeom>
            <a:noFill/>
            <a:ln>
              <a:noFill/>
            </a:ln>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36354" t="15342" r="34720" b="26909"/>
            <a:stretch/>
          </p:blipFill>
          <p:spPr>
            <a:xfrm>
              <a:off x="3532255" y="1978159"/>
              <a:ext cx="729272" cy="848857"/>
            </a:xfrm>
            <a:prstGeom prst="ellipse">
              <a:avLst/>
            </a:prstGeom>
            <a:ln>
              <a:noFill/>
            </a:ln>
            <a:effectLst>
              <a:softEdge rad="12700"/>
            </a:effectLst>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707" y="1989307"/>
              <a:ext cx="821739" cy="837709"/>
            </a:xfrm>
            <a:prstGeom prst="ellipse">
              <a:avLst/>
            </a:prstGeom>
            <a:ln>
              <a:noFill/>
            </a:ln>
            <a:effectLst>
              <a:softEdge rad="12700"/>
            </a:effectLst>
          </p:spPr>
        </p:pic>
        <p:sp>
          <p:nvSpPr>
            <p:cNvPr id="33" name="TextBox 32"/>
            <p:cNvSpPr txBox="1"/>
            <p:nvPr/>
          </p:nvSpPr>
          <p:spPr>
            <a:xfrm>
              <a:off x="3308522" y="3122373"/>
              <a:ext cx="1176740" cy="433256"/>
            </a:xfrm>
            <a:prstGeom prst="rect">
              <a:avLst/>
            </a:prstGeom>
            <a:solidFill>
              <a:schemeClr val="bg1"/>
            </a:solidFill>
          </p:spPr>
          <p:txBody>
            <a:bodyPr wrap="none" rtlCol="0">
              <a:spAutoFit/>
            </a:bodyPr>
            <a:lstStyle/>
            <a:p>
              <a:pPr algn="ctr">
                <a:lnSpc>
                  <a:spcPct val="150000"/>
                </a:lnSpc>
              </a:pPr>
              <a:r>
                <a:rPr lang="en-US" sz="1000" b="1" dirty="0">
                  <a:solidFill>
                    <a:srgbClr val="0070C0"/>
                  </a:solidFill>
                  <a:latin typeface="Georgia" panose="02040502050405020303" pitchFamily="18" charset="0"/>
                </a:rPr>
                <a:t>All Central Schemes</a:t>
              </a:r>
            </a:p>
            <a:p>
              <a:pPr algn="ctr">
                <a:lnSpc>
                  <a:spcPct val="150000"/>
                </a:lnSpc>
              </a:pPr>
              <a:r>
                <a:rPr lang="en-US" sz="1000" b="1" dirty="0">
                  <a:latin typeface="Georgia" panose="02040502050405020303" pitchFamily="18" charset="0"/>
                </a:rPr>
                <a:t>All Districts</a:t>
              </a:r>
            </a:p>
          </p:txBody>
        </p:sp>
        <p:sp>
          <p:nvSpPr>
            <p:cNvPr id="34" name="TextBox 33"/>
            <p:cNvSpPr txBox="1"/>
            <p:nvPr/>
          </p:nvSpPr>
          <p:spPr>
            <a:xfrm>
              <a:off x="4458321" y="3796902"/>
              <a:ext cx="1156297" cy="623396"/>
            </a:xfrm>
            <a:prstGeom prst="rect">
              <a:avLst/>
            </a:prstGeom>
            <a:solidFill>
              <a:schemeClr val="bg1"/>
            </a:solidFill>
          </p:spPr>
          <p:txBody>
            <a:bodyPr wrap="square" rtlCol="0">
              <a:spAutoFit/>
            </a:bodyPr>
            <a:lstStyle/>
            <a:p>
              <a:pPr algn="ctr">
                <a:lnSpc>
                  <a:spcPct val="150000"/>
                </a:lnSpc>
              </a:pPr>
              <a:r>
                <a:rPr lang="en-US" sz="1000" b="1" dirty="0">
                  <a:latin typeface="Georgia" panose="02040502050405020303" pitchFamily="18" charset="0"/>
                </a:rPr>
                <a:t>DBT Scope Expansion</a:t>
              </a:r>
            </a:p>
            <a:p>
              <a:pPr algn="ctr">
                <a:lnSpc>
                  <a:spcPct val="150000"/>
                </a:lnSpc>
              </a:pPr>
              <a:r>
                <a:rPr lang="en-US" sz="1000" b="1" dirty="0">
                  <a:latin typeface="Georgia" panose="02040502050405020303" pitchFamily="18" charset="0"/>
                </a:rPr>
                <a:t>Cash</a:t>
              </a:r>
              <a:r>
                <a:rPr lang="en-US" sz="1000" b="1" dirty="0">
                  <a:solidFill>
                    <a:srgbClr val="0070C0"/>
                  </a:solidFill>
                  <a:latin typeface="Georgia" panose="02040502050405020303" pitchFamily="18" charset="0"/>
                </a:rPr>
                <a:t>, In-kind</a:t>
              </a:r>
            </a:p>
          </p:txBody>
        </p:sp>
        <p:sp>
          <p:nvSpPr>
            <p:cNvPr id="35" name="TextBox 34"/>
            <p:cNvSpPr txBox="1"/>
            <p:nvPr/>
          </p:nvSpPr>
          <p:spPr>
            <a:xfrm>
              <a:off x="6892800" y="3789075"/>
              <a:ext cx="1110338" cy="813537"/>
            </a:xfrm>
            <a:prstGeom prst="rect">
              <a:avLst/>
            </a:prstGeom>
            <a:solidFill>
              <a:schemeClr val="bg1"/>
            </a:solidFill>
          </p:spPr>
          <p:txBody>
            <a:bodyPr wrap="square" rtlCol="0">
              <a:spAutoFit/>
            </a:bodyPr>
            <a:lstStyle/>
            <a:p>
              <a:pPr algn="ctr">
                <a:lnSpc>
                  <a:spcPct val="150000"/>
                </a:lnSpc>
              </a:pPr>
              <a:r>
                <a:rPr lang="en-US" sz="1000" b="1" dirty="0">
                  <a:latin typeface="Georgia" panose="02040502050405020303" pitchFamily="18" charset="0"/>
                </a:rPr>
                <a:t>320 Central Schemes and 2500+ State Schemes</a:t>
              </a:r>
            </a:p>
          </p:txBody>
        </p:sp>
        <p:pic>
          <p:nvPicPr>
            <p:cNvPr id="36" name="Picture 8" descr="Related image"/>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8155" y="2088843"/>
              <a:ext cx="590009" cy="590009"/>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a:spLocks noChangeAspect="1"/>
            </p:cNvSpPr>
            <p:nvPr/>
          </p:nvSpPr>
          <p:spPr>
            <a:xfrm>
              <a:off x="6149333" y="4889127"/>
              <a:ext cx="192776" cy="192776"/>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latin typeface="Georgia" panose="02040502050405020303" pitchFamily="18" charset="0"/>
              </a:endParaRPr>
            </a:p>
          </p:txBody>
        </p:sp>
        <p:cxnSp>
          <p:nvCxnSpPr>
            <p:cNvPr id="38" name="Straight Connector 37"/>
            <p:cNvCxnSpPr/>
            <p:nvPr/>
          </p:nvCxnSpPr>
          <p:spPr>
            <a:xfrm flipH="1">
              <a:off x="6245564" y="2877702"/>
              <a:ext cx="0"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Oval 38"/>
            <p:cNvSpPr>
              <a:spLocks noChangeAspect="1"/>
            </p:cNvSpPr>
            <p:nvPr/>
          </p:nvSpPr>
          <p:spPr>
            <a:xfrm>
              <a:off x="5766258" y="1919780"/>
              <a:ext cx="971337" cy="971337"/>
            </a:xfrm>
            <a:prstGeom prst="ellipse">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latin typeface="Georgia" panose="02040502050405020303" pitchFamily="18" charset="0"/>
              </a:endParaRPr>
            </a:p>
          </p:txBody>
        </p:sp>
        <p:sp>
          <p:nvSpPr>
            <p:cNvPr id="40" name="TextBox 39"/>
            <p:cNvSpPr txBox="1"/>
            <p:nvPr/>
          </p:nvSpPr>
          <p:spPr>
            <a:xfrm>
              <a:off x="5744088" y="5090722"/>
              <a:ext cx="824916" cy="247182"/>
            </a:xfrm>
            <a:prstGeom prst="rect">
              <a:avLst/>
            </a:prstGeom>
            <a:noFill/>
          </p:spPr>
          <p:txBody>
            <a:bodyPr wrap="none" rtlCol="0">
              <a:spAutoFit/>
            </a:bodyPr>
            <a:lstStyle/>
            <a:p>
              <a:r>
                <a:rPr lang="en-US" sz="1350" b="1" dirty="0">
                  <a:latin typeface="Georgia" panose="02040502050405020303" pitchFamily="18" charset="0"/>
                </a:rPr>
                <a:t>Aug, 2016</a:t>
              </a:r>
            </a:p>
          </p:txBody>
        </p:sp>
        <p:sp>
          <p:nvSpPr>
            <p:cNvPr id="41" name="TextBox 40"/>
            <p:cNvSpPr txBox="1"/>
            <p:nvPr/>
          </p:nvSpPr>
          <p:spPr>
            <a:xfrm>
              <a:off x="5697249" y="3204876"/>
              <a:ext cx="1110338" cy="433256"/>
            </a:xfrm>
            <a:prstGeom prst="rect">
              <a:avLst/>
            </a:prstGeom>
            <a:solidFill>
              <a:schemeClr val="bg1"/>
            </a:solidFill>
          </p:spPr>
          <p:txBody>
            <a:bodyPr wrap="square" rtlCol="0">
              <a:spAutoFit/>
            </a:bodyPr>
            <a:lstStyle/>
            <a:p>
              <a:pPr algn="ctr">
                <a:lnSpc>
                  <a:spcPct val="150000"/>
                </a:lnSpc>
              </a:pPr>
              <a:r>
                <a:rPr lang="en-US" sz="1000" b="1" dirty="0">
                  <a:latin typeface="Georgia" panose="02040502050405020303" pitchFamily="18" charset="0"/>
                </a:rPr>
                <a:t>Launch of DBT Bharat </a:t>
              </a:r>
              <a:r>
                <a:rPr lang="en-US" sz="1000" b="1" dirty="0">
                  <a:solidFill>
                    <a:srgbClr val="0070C0"/>
                  </a:solidFill>
                  <a:latin typeface="Georgia" panose="02040502050405020303" pitchFamily="18" charset="0"/>
                </a:rPr>
                <a:t>Portal</a:t>
              </a:r>
            </a:p>
          </p:txBody>
        </p:sp>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7249" y="1842069"/>
              <a:ext cx="1133717" cy="1154470"/>
            </a:xfrm>
            <a:prstGeom prst="rect">
              <a:avLst/>
            </a:prstGeom>
          </p:spPr>
        </p:pic>
        <p:cxnSp>
          <p:nvCxnSpPr>
            <p:cNvPr id="43" name="Straight Connector 42"/>
            <p:cNvCxnSpPr>
              <a:endCxn id="6" idx="2"/>
            </p:cNvCxnSpPr>
            <p:nvPr/>
          </p:nvCxnSpPr>
          <p:spPr>
            <a:xfrm flipV="1">
              <a:off x="1623724" y="4984662"/>
              <a:ext cx="5699318" cy="7904"/>
            </a:xfrm>
            <a:prstGeom prst="line">
              <a:avLst/>
            </a:prstGeom>
            <a:ln w="28575"/>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42286184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solidFill>
                  <a:prstClr val="black">
                    <a:tint val="75000"/>
                  </a:prstClr>
                </a:solidFill>
              </a:rPr>
              <a:pPr/>
              <a:t>7</a:t>
            </a:fld>
            <a:endParaRPr lang="en-US" dirty="0">
              <a:solidFill>
                <a:prstClr val="black">
                  <a:tint val="75000"/>
                </a:prstClr>
              </a:solidFill>
            </a:endParaRPr>
          </a:p>
        </p:txBody>
      </p:sp>
      <p:sp>
        <p:nvSpPr>
          <p:cNvPr id="9" name="Title 1"/>
          <p:cNvSpPr txBox="1">
            <a:spLocks/>
          </p:cNvSpPr>
          <p:nvPr/>
        </p:nvSpPr>
        <p:spPr>
          <a:xfrm>
            <a:off x="1795594" y="631499"/>
            <a:ext cx="7886700" cy="55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Georgia" panose="02040502050405020303" pitchFamily="18" charset="0"/>
                <a:ea typeface="+mj-ea"/>
                <a:cs typeface="+mj-cs"/>
              </a:defRPr>
            </a:lvl1pPr>
          </a:lstStyle>
          <a:p>
            <a:endParaRPr lang="en-US" sz="1800" dirty="0">
              <a:solidFill>
                <a:prstClr val="black"/>
              </a:solidFill>
            </a:endParaRPr>
          </a:p>
        </p:txBody>
      </p:sp>
      <p:sp>
        <p:nvSpPr>
          <p:cNvPr id="3" name="Rectangle 2"/>
          <p:cNvSpPr/>
          <p:nvPr/>
        </p:nvSpPr>
        <p:spPr>
          <a:xfrm>
            <a:off x="2330257" y="1461896"/>
            <a:ext cx="3126611" cy="34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black"/>
                </a:solidFill>
                <a:latin typeface="Georgia" panose="02040502050405020303" pitchFamily="18" charset="0"/>
              </a:rPr>
              <a:t>Fund Transfer (Annual)</a:t>
            </a:r>
          </a:p>
          <a:p>
            <a:pPr algn="ctr"/>
            <a:r>
              <a:rPr lang="en-GB" sz="1400" b="1" dirty="0">
                <a:solidFill>
                  <a:prstClr val="black"/>
                </a:solidFill>
                <a:latin typeface="Georgia" panose="02040502050405020303" pitchFamily="18" charset="0"/>
              </a:rPr>
              <a:t>(in Rs bn)</a:t>
            </a:r>
          </a:p>
        </p:txBody>
      </p:sp>
      <p:sp>
        <p:nvSpPr>
          <p:cNvPr id="12" name="Rectangle 11"/>
          <p:cNvSpPr/>
          <p:nvPr/>
        </p:nvSpPr>
        <p:spPr>
          <a:xfrm>
            <a:off x="6848259" y="1428985"/>
            <a:ext cx="3006562" cy="44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prstClr val="black"/>
                </a:solidFill>
                <a:latin typeface="Georgia" panose="02040502050405020303" pitchFamily="18" charset="0"/>
              </a:rPr>
              <a:t>Beneficiaries (Annual)</a:t>
            </a:r>
          </a:p>
          <a:p>
            <a:pPr algn="ctr"/>
            <a:r>
              <a:rPr lang="en-GB" sz="1400" b="1" dirty="0">
                <a:solidFill>
                  <a:prstClr val="black"/>
                </a:solidFill>
                <a:latin typeface="Georgia" panose="02040502050405020303" pitchFamily="18" charset="0"/>
              </a:rPr>
              <a:t>Non-unique (in bn)</a:t>
            </a:r>
          </a:p>
        </p:txBody>
      </p:sp>
      <p:sp>
        <p:nvSpPr>
          <p:cNvPr id="20" name="TextBox 19"/>
          <p:cNvSpPr txBox="1"/>
          <p:nvPr/>
        </p:nvSpPr>
        <p:spPr>
          <a:xfrm>
            <a:off x="4141150" y="5932581"/>
            <a:ext cx="6481823" cy="461665"/>
          </a:xfrm>
          <a:prstGeom prst="rect">
            <a:avLst/>
          </a:prstGeom>
          <a:noFill/>
        </p:spPr>
        <p:txBody>
          <a:bodyPr wrap="square" rtlCol="0">
            <a:spAutoFit/>
          </a:bodyPr>
          <a:lstStyle/>
          <a:p>
            <a:r>
              <a:rPr lang="en-IN" sz="1200" dirty="0">
                <a:solidFill>
                  <a:prstClr val="black"/>
                </a:solidFill>
                <a:latin typeface="Georgia" panose="02040502050405020303" pitchFamily="18" charset="0"/>
              </a:rPr>
              <a:t>Note: Information for FY 2024-25 is Provisional</a:t>
            </a:r>
          </a:p>
          <a:p>
            <a:r>
              <a:rPr lang="en-IN" sz="1200" dirty="0">
                <a:solidFill>
                  <a:prstClr val="black"/>
                </a:solidFill>
                <a:latin typeface="Georgia" panose="02040502050405020303" pitchFamily="18" charset="0"/>
              </a:rPr>
              <a:t>Source: </a:t>
            </a:r>
            <a:r>
              <a:rPr lang="en-IN" sz="1200" dirty="0">
                <a:solidFill>
                  <a:prstClr val="black"/>
                </a:solidFill>
                <a:latin typeface="Georgia" panose="02040502050405020303" pitchFamily="18" charset="0"/>
                <a:hlinkClick r:id="rId2" action="ppaction://hlinkfile"/>
              </a:rPr>
              <a:t>dbtbharat.gov.in</a:t>
            </a:r>
            <a:endParaRPr lang="en-IN" sz="1200" dirty="0">
              <a:solidFill>
                <a:prstClr val="black"/>
              </a:solidFill>
              <a:latin typeface="Georgia" panose="02040502050405020303" pitchFamily="18" charset="0"/>
            </a:endParaRPr>
          </a:p>
        </p:txBody>
      </p:sp>
      <p:sp>
        <p:nvSpPr>
          <p:cNvPr id="13" name="Rounded Rectangle 10">
            <a:extLst>
              <a:ext uri="{FF2B5EF4-FFF2-40B4-BE49-F238E27FC236}">
                <a16:creationId xmlns:a16="http://schemas.microsoft.com/office/drawing/2014/main" id="{5CAA0183-B3CB-406B-AFA4-0BF277E32F64}"/>
              </a:ext>
            </a:extLst>
          </p:cNvPr>
          <p:cNvSpPr/>
          <p:nvPr/>
        </p:nvSpPr>
        <p:spPr>
          <a:xfrm>
            <a:off x="6389821" y="1984711"/>
            <a:ext cx="4008770" cy="3957327"/>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Rounded Rectangle 1">
            <a:extLst>
              <a:ext uri="{FF2B5EF4-FFF2-40B4-BE49-F238E27FC236}">
                <a16:creationId xmlns:a16="http://schemas.microsoft.com/office/drawing/2014/main" id="{3DA0C5A4-E146-4F9D-AB58-C749EF9D34FB}"/>
              </a:ext>
            </a:extLst>
          </p:cNvPr>
          <p:cNvSpPr/>
          <p:nvPr/>
        </p:nvSpPr>
        <p:spPr>
          <a:xfrm>
            <a:off x="1714369" y="1946205"/>
            <a:ext cx="4268824" cy="3995828"/>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5" name="Chart 14"/>
          <p:cNvGraphicFramePr/>
          <p:nvPr>
            <p:extLst>
              <p:ext uri="{D42A27DB-BD31-4B8C-83A1-F6EECF244321}">
                <p14:modId xmlns:p14="http://schemas.microsoft.com/office/powerpoint/2010/main" val="3035434521"/>
              </p:ext>
            </p:extLst>
          </p:nvPr>
        </p:nvGraphicFramePr>
        <p:xfrm>
          <a:off x="1832007" y="2080964"/>
          <a:ext cx="4081112" cy="3747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537454026"/>
              </p:ext>
            </p:extLst>
          </p:nvPr>
        </p:nvGraphicFramePr>
        <p:xfrm>
          <a:off x="6363901" y="2206092"/>
          <a:ext cx="4044216" cy="361088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C51BAE8-1771-4403-9139-313DBB9FAF02}"/>
              </a:ext>
            </a:extLst>
          </p:cNvPr>
          <p:cNvSpPr txBox="1"/>
          <p:nvPr/>
        </p:nvSpPr>
        <p:spPr>
          <a:xfrm>
            <a:off x="1981205" y="2514605"/>
            <a:ext cx="2430879" cy="461665"/>
          </a:xfrm>
          <a:prstGeom prst="rect">
            <a:avLst/>
          </a:prstGeom>
          <a:noFill/>
        </p:spPr>
        <p:txBody>
          <a:bodyPr wrap="square" rtlCol="0">
            <a:spAutoFit/>
          </a:bodyPr>
          <a:lstStyle/>
          <a:p>
            <a:r>
              <a:rPr lang="en-US" sz="1200" dirty="0">
                <a:latin typeface="Georgia" panose="02040502050405020303" pitchFamily="18" charset="0"/>
              </a:rPr>
              <a:t>Total cumulative DBT Transfers</a:t>
            </a:r>
          </a:p>
          <a:p>
            <a:pPr algn="ctr"/>
            <a:r>
              <a:rPr lang="en-US" sz="1200" dirty="0">
                <a:latin typeface="Georgia" panose="02040502050405020303" pitchFamily="18" charset="0"/>
              </a:rPr>
              <a:t>₹ </a:t>
            </a:r>
            <a:r>
              <a:rPr lang="en-IN" sz="1200" dirty="0">
                <a:latin typeface="Georgia" panose="02040502050405020303" pitchFamily="18" charset="0"/>
              </a:rPr>
              <a:t>40.26 trillion</a:t>
            </a:r>
            <a:endParaRPr lang="en-US" sz="1200" dirty="0">
              <a:latin typeface="Georgia" panose="02040502050405020303" pitchFamily="18" charset="0"/>
              <a:cs typeface="Mangal" panose="02040503050203030202" pitchFamily="18" charset="0"/>
            </a:endParaRPr>
          </a:p>
        </p:txBody>
      </p:sp>
      <p:sp>
        <p:nvSpPr>
          <p:cNvPr id="16" name="Title 2"/>
          <p:cNvSpPr txBox="1">
            <a:spLocks/>
          </p:cNvSpPr>
          <p:nvPr/>
        </p:nvSpPr>
        <p:spPr>
          <a:xfrm>
            <a:off x="1652144" y="318558"/>
            <a:ext cx="8736727" cy="557338"/>
          </a:xfrm>
          <a:prstGeom prst="rect">
            <a:avLst/>
          </a:prstGeom>
        </p:spPr>
        <p:txBody>
          <a:bodyPr vert="horz" lIns="91440" tIns="45720" rIns="91440" bIns="45720" rtlCol="0" anchor="ctr">
            <a:noAutofit/>
          </a:bodyPr>
          <a:lstStyle/>
          <a:p>
            <a:r>
              <a:rPr lang="en-IN" sz="2600" b="1" dirty="0">
                <a:solidFill>
                  <a:srgbClr val="ED7D31">
                    <a:lumMod val="75000"/>
                  </a:srgbClr>
                </a:solidFill>
                <a:latin typeface="Georgia" panose="02040502050405020303" pitchFamily="18" charset="0"/>
              </a:rPr>
              <a:t>DBT Progress – Infographics</a:t>
            </a:r>
            <a:endParaRPr lang="en-US" sz="2600" b="1" dirty="0">
              <a:solidFill>
                <a:srgbClr val="ED7D31">
                  <a:lumMod val="75000"/>
                </a:srgbClr>
              </a:solidFill>
              <a:latin typeface="Georgia" panose="02040502050405020303" pitchFamily="18" charset="0"/>
            </a:endParaRPr>
          </a:p>
        </p:txBody>
      </p:sp>
    </p:spTree>
    <p:extLst>
      <p:ext uri="{BB962C8B-B14F-4D97-AF65-F5344CB8AC3E}">
        <p14:creationId xmlns:p14="http://schemas.microsoft.com/office/powerpoint/2010/main" val="294903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295" y="318828"/>
            <a:ext cx="7886700" cy="557338"/>
          </a:xfrm>
        </p:spPr>
        <p:txBody>
          <a:bodyPr/>
          <a:lstStyle/>
          <a:p>
            <a:r>
              <a:rPr lang="en-US" sz="2600" b="1" dirty="0">
                <a:solidFill>
                  <a:schemeClr val="accent2">
                    <a:lumMod val="75000"/>
                  </a:schemeClr>
                </a:solidFill>
                <a:latin typeface="Georgia" panose="02040502050405020303" pitchFamily="18" charset="0"/>
              </a:rPr>
              <a:t>Achievements of Aadhaar-based DBT</a:t>
            </a:r>
          </a:p>
        </p:txBody>
      </p:sp>
      <p:sp>
        <p:nvSpPr>
          <p:cNvPr id="4" name="Slide Number Placeholder 3"/>
          <p:cNvSpPr>
            <a:spLocks noGrp="1"/>
          </p:cNvSpPr>
          <p:nvPr>
            <p:ph type="sldNum" sz="quarter" idx="12"/>
          </p:nvPr>
        </p:nvSpPr>
        <p:spPr>
          <a:xfrm>
            <a:off x="5044151" y="6492880"/>
            <a:ext cx="2057400" cy="365125"/>
          </a:xfrm>
        </p:spPr>
        <p:txBody>
          <a:bodyPr/>
          <a:lstStyle/>
          <a:p>
            <a:fld id="{CC3A53C5-5DF4-46B6-93FB-1F989BF1F341}" type="slidenum">
              <a:rPr lang="en-US" smtClean="0"/>
              <a:pPr/>
              <a:t>8</a:t>
            </a:fld>
            <a:endParaRPr lang="en-US" dirty="0"/>
          </a:p>
        </p:txBody>
      </p:sp>
      <p:sp>
        <p:nvSpPr>
          <p:cNvPr id="6" name="Content Placeholder 2"/>
          <p:cNvSpPr txBox="1">
            <a:spLocks/>
          </p:cNvSpPr>
          <p:nvPr/>
        </p:nvSpPr>
        <p:spPr>
          <a:xfrm>
            <a:off x="1524000" y="1257759"/>
            <a:ext cx="9144000" cy="5159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Accurate </a:t>
            </a:r>
            <a:r>
              <a:rPr lang="en-US" sz="2000" b="1" dirty="0">
                <a:latin typeface="Georgia" panose="02040502050405020303" pitchFamily="18" charset="0"/>
              </a:rPr>
              <a:t>identification &amp; targeting </a:t>
            </a:r>
            <a:r>
              <a:rPr lang="en-US" sz="2000" dirty="0">
                <a:latin typeface="Georgia" panose="02040502050405020303" pitchFamily="18" charset="0"/>
              </a:rPr>
              <a:t>of beneficiaries </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Greater </a:t>
            </a:r>
            <a:r>
              <a:rPr lang="en-US" sz="2000" b="1" dirty="0">
                <a:latin typeface="Georgia" panose="02040502050405020303" pitchFamily="18" charset="0"/>
              </a:rPr>
              <a:t>inclusion</a:t>
            </a:r>
            <a:r>
              <a:rPr lang="en-US" sz="2000" dirty="0">
                <a:latin typeface="Georgia" panose="02040502050405020303" pitchFamily="18" charset="0"/>
              </a:rPr>
              <a:t> and ease of </a:t>
            </a:r>
            <a:r>
              <a:rPr lang="en-US" sz="2000" b="1" dirty="0">
                <a:latin typeface="Georgia" panose="02040502050405020303" pitchFamily="18" charset="0"/>
              </a:rPr>
              <a:t>availing</a:t>
            </a:r>
            <a:r>
              <a:rPr lang="en-US" sz="2000" dirty="0">
                <a:latin typeface="Georgia" panose="02040502050405020303" pitchFamily="18" charset="0"/>
              </a:rPr>
              <a:t> services  through online application</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Augments </a:t>
            </a:r>
            <a:r>
              <a:rPr lang="en-US" sz="2000" b="1" dirty="0">
                <a:latin typeface="Georgia" panose="02040502050405020303" pitchFamily="18" charset="0"/>
              </a:rPr>
              <a:t>ease of living</a:t>
            </a:r>
            <a:r>
              <a:rPr lang="en-US" sz="2000" dirty="0">
                <a:latin typeface="Georgia" panose="02040502050405020303" pitchFamily="18" charset="0"/>
              </a:rPr>
              <a:t> for bonafide beneficiaries</a:t>
            </a:r>
          </a:p>
          <a:p>
            <a:pPr marL="285748" indent="-285748">
              <a:lnSpc>
                <a:spcPct val="150000"/>
              </a:lnSpc>
              <a:spcBef>
                <a:spcPts val="600"/>
              </a:spcBef>
              <a:buFont typeface="Wingdings" panose="05000000000000000000" pitchFamily="2" charset="2"/>
              <a:buChar char="§"/>
            </a:pPr>
            <a:r>
              <a:rPr lang="en-US" sz="2000" b="1" dirty="0">
                <a:latin typeface="Georgia" panose="02040502050405020303" pitchFamily="18" charset="0"/>
              </a:rPr>
              <a:t>Transparency</a:t>
            </a:r>
            <a:r>
              <a:rPr lang="en-US" sz="2000" dirty="0">
                <a:latin typeface="Georgia" panose="02040502050405020303" pitchFamily="18" charset="0"/>
              </a:rPr>
              <a:t> in fund transfers to beneficiaries</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Curbed </a:t>
            </a:r>
            <a:r>
              <a:rPr lang="en-US" sz="2000" b="1" dirty="0">
                <a:latin typeface="Georgia" panose="02040502050405020303" pitchFamily="18" charset="0"/>
              </a:rPr>
              <a:t>leakages </a:t>
            </a:r>
            <a:r>
              <a:rPr lang="en-US" sz="2000" dirty="0">
                <a:latin typeface="Georgia" panose="02040502050405020303" pitchFamily="18" charset="0"/>
              </a:rPr>
              <a:t>in the benefit delivery processes through elimination of middlemen/agents</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Greater </a:t>
            </a:r>
            <a:r>
              <a:rPr lang="en-US" sz="2000" b="1" dirty="0">
                <a:latin typeface="Georgia" panose="02040502050405020303" pitchFamily="18" charset="0"/>
              </a:rPr>
              <a:t>accountability </a:t>
            </a:r>
            <a:r>
              <a:rPr lang="en-US" sz="2000" dirty="0">
                <a:latin typeface="Georgia" panose="02040502050405020303" pitchFamily="18" charset="0"/>
              </a:rPr>
              <a:t>of the Government</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Facilitated </a:t>
            </a:r>
            <a:r>
              <a:rPr lang="en-US" sz="2000" b="1" dirty="0">
                <a:latin typeface="Georgia" panose="02040502050405020303" pitchFamily="18" charset="0"/>
              </a:rPr>
              <a:t>reforms </a:t>
            </a:r>
            <a:r>
              <a:rPr lang="en-US" sz="2000" dirty="0">
                <a:latin typeface="Georgia" panose="02040502050405020303" pitchFamily="18" charset="0"/>
              </a:rPr>
              <a:t>in Government processes through re-engineering</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Increased </a:t>
            </a:r>
            <a:r>
              <a:rPr lang="en-US" sz="2000" b="1" dirty="0">
                <a:latin typeface="Georgia" panose="02040502050405020303" pitchFamily="18" charset="0"/>
              </a:rPr>
              <a:t>efficiency </a:t>
            </a:r>
            <a:r>
              <a:rPr lang="en-US" sz="2000" dirty="0">
                <a:latin typeface="Georgia" panose="02040502050405020303" pitchFamily="18" charset="0"/>
              </a:rPr>
              <a:t>in scheme delivery </a:t>
            </a:r>
          </a:p>
          <a:p>
            <a:pPr marL="285748" indent="-285748">
              <a:lnSpc>
                <a:spcPct val="150000"/>
              </a:lnSpc>
              <a:spcBef>
                <a:spcPts val="600"/>
              </a:spcBef>
              <a:buFont typeface="Wingdings" panose="05000000000000000000" pitchFamily="2" charset="2"/>
              <a:buChar char="§"/>
            </a:pPr>
            <a:r>
              <a:rPr lang="en-US" sz="2000" dirty="0">
                <a:latin typeface="Georgia" panose="02040502050405020303" pitchFamily="18" charset="0"/>
              </a:rPr>
              <a:t>Ensures </a:t>
            </a:r>
            <a:r>
              <a:rPr lang="en-US" sz="2000" b="1" dirty="0">
                <a:latin typeface="Georgia" panose="02040502050405020303" pitchFamily="18" charset="0"/>
              </a:rPr>
              <a:t>effectiveness </a:t>
            </a:r>
            <a:r>
              <a:rPr lang="en-US" sz="2000" dirty="0">
                <a:latin typeface="Georgia" panose="02040502050405020303" pitchFamily="18" charset="0"/>
              </a:rPr>
              <a:t>of schemes through timely implementation</a:t>
            </a:r>
          </a:p>
        </p:txBody>
      </p:sp>
    </p:spTree>
    <p:extLst>
      <p:ext uri="{BB962C8B-B14F-4D97-AF65-F5344CB8AC3E}">
        <p14:creationId xmlns:p14="http://schemas.microsoft.com/office/powerpoint/2010/main" val="74848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295" y="318828"/>
            <a:ext cx="8853338" cy="557338"/>
          </a:xfrm>
        </p:spPr>
        <p:txBody>
          <a:bodyPr>
            <a:normAutofit fontScale="90000"/>
          </a:bodyPr>
          <a:lstStyle/>
          <a:p>
            <a:r>
              <a:rPr lang="en-US" sz="2600" b="1" dirty="0">
                <a:solidFill>
                  <a:schemeClr val="accent2">
                    <a:lumMod val="75000"/>
                  </a:schemeClr>
                </a:solidFill>
                <a:latin typeface="Georgia" panose="02040502050405020303" pitchFamily="18" charset="0"/>
              </a:rPr>
              <a:t> </a:t>
            </a:r>
            <a:r>
              <a:rPr lang="en-US" sz="6000" b="1" dirty="0">
                <a:solidFill>
                  <a:schemeClr val="accent2">
                    <a:lumMod val="75000"/>
                  </a:schemeClr>
                </a:solidFill>
                <a:latin typeface="Georgia" panose="02040502050405020303" pitchFamily="18" charset="0"/>
              </a:rPr>
              <a:t>JAM trinity</a:t>
            </a:r>
          </a:p>
        </p:txBody>
      </p:sp>
      <p:sp>
        <p:nvSpPr>
          <p:cNvPr id="4" name="Slide Number Placeholder 3"/>
          <p:cNvSpPr>
            <a:spLocks noGrp="1"/>
          </p:cNvSpPr>
          <p:nvPr>
            <p:ph type="sldNum" sz="quarter" idx="12"/>
          </p:nvPr>
        </p:nvSpPr>
        <p:spPr>
          <a:xfrm>
            <a:off x="5044151" y="6492880"/>
            <a:ext cx="2057400" cy="365125"/>
          </a:xfrm>
        </p:spPr>
        <p:txBody>
          <a:bodyPr/>
          <a:lstStyle/>
          <a:p>
            <a:fld id="{CC3A53C5-5DF4-46B6-93FB-1F989BF1F341}" type="slidenum">
              <a:rPr lang="en-US" smtClean="0"/>
              <a:pPr/>
              <a:t>9</a:t>
            </a:fld>
            <a:endParaRPr lang="en-US" dirty="0"/>
          </a:p>
        </p:txBody>
      </p:sp>
      <p:sp>
        <p:nvSpPr>
          <p:cNvPr id="3" name="TextBox 2">
            <a:extLst>
              <a:ext uri="{FF2B5EF4-FFF2-40B4-BE49-F238E27FC236}">
                <a16:creationId xmlns:a16="http://schemas.microsoft.com/office/drawing/2014/main" id="{92F07D7D-24B1-49E4-986B-7EA24EABBDCA}"/>
              </a:ext>
            </a:extLst>
          </p:cNvPr>
          <p:cNvSpPr txBox="1"/>
          <p:nvPr/>
        </p:nvSpPr>
        <p:spPr>
          <a:xfrm>
            <a:off x="1621371" y="5807517"/>
            <a:ext cx="8949267" cy="646331"/>
          </a:xfrm>
          <a:prstGeom prst="rect">
            <a:avLst/>
          </a:prstGeom>
          <a:noFill/>
        </p:spPr>
        <p:txBody>
          <a:bodyPr wrap="square" rtlCol="0">
            <a:spAutoFit/>
          </a:bodyPr>
          <a:lstStyle/>
          <a:p>
            <a:r>
              <a:rPr lang="en-IN" sz="1200" dirty="0">
                <a:latin typeface="Georgia" panose="02040502050405020303" pitchFamily="18" charset="0"/>
              </a:rPr>
              <a:t>PMJDY – 539.9 </a:t>
            </a:r>
            <a:r>
              <a:rPr lang="en-IN" sz="1200" dirty="0" err="1">
                <a:latin typeface="Georgia" panose="02040502050405020303" pitchFamily="18" charset="0"/>
              </a:rPr>
              <a:t>mn</a:t>
            </a:r>
            <a:r>
              <a:rPr lang="en-IN" sz="1200" dirty="0">
                <a:latin typeface="Georgia" panose="02040502050405020303" pitchFamily="18" charset="0"/>
              </a:rPr>
              <a:t> accounts as on 03.07.2024 (55.6% female owned, 66.5% in non urban areas)</a:t>
            </a:r>
          </a:p>
          <a:p>
            <a:r>
              <a:rPr lang="en-IN" sz="1200" dirty="0">
                <a:latin typeface="Georgia" panose="02040502050405020303" pitchFamily="18" charset="0"/>
              </a:rPr>
              <a:t>Aadhaar – 1.4 </a:t>
            </a:r>
            <a:r>
              <a:rPr lang="en-IN" sz="1200" dirty="0" err="1">
                <a:latin typeface="Georgia" panose="02040502050405020303" pitchFamily="18" charset="0"/>
              </a:rPr>
              <a:t>bn</a:t>
            </a:r>
            <a:r>
              <a:rPr lang="en-IN" sz="1200" dirty="0">
                <a:latin typeface="Georgia" panose="02040502050405020303" pitchFamily="18" charset="0"/>
              </a:rPr>
              <a:t>  as on 15.07.2024</a:t>
            </a:r>
          </a:p>
          <a:p>
            <a:r>
              <a:rPr lang="en-IN" sz="1200" dirty="0">
                <a:latin typeface="Georgia" panose="02040502050405020303" pitchFamily="18" charset="0"/>
              </a:rPr>
              <a:t>Mobile users – &gt;1.166 billion mobile subscribers; &gt;1 billion smartphone users</a:t>
            </a:r>
          </a:p>
        </p:txBody>
      </p:sp>
      <p:pic>
        <p:nvPicPr>
          <p:cNvPr id="6" name="Picture 5">
            <a:extLst>
              <a:ext uri="{FF2B5EF4-FFF2-40B4-BE49-F238E27FC236}">
                <a16:creationId xmlns:a16="http://schemas.microsoft.com/office/drawing/2014/main" id="{155BC79D-8A9F-4B65-9D54-D6C84B452EE8}"/>
              </a:ext>
            </a:extLst>
          </p:cNvPr>
          <p:cNvPicPr>
            <a:picLocks noChangeAspect="1"/>
          </p:cNvPicPr>
          <p:nvPr/>
        </p:nvPicPr>
        <p:blipFill>
          <a:blip r:embed="rId2"/>
          <a:stretch>
            <a:fillRect/>
          </a:stretch>
        </p:blipFill>
        <p:spPr>
          <a:xfrm>
            <a:off x="1760515" y="1632608"/>
            <a:ext cx="8670977" cy="4066918"/>
          </a:xfrm>
          <a:prstGeom prst="rect">
            <a:avLst/>
          </a:prstGeom>
        </p:spPr>
      </p:pic>
      <p:sp>
        <p:nvSpPr>
          <p:cNvPr id="5" name="Rectangle 4">
            <a:extLst>
              <a:ext uri="{FF2B5EF4-FFF2-40B4-BE49-F238E27FC236}">
                <a16:creationId xmlns:a16="http://schemas.microsoft.com/office/drawing/2014/main" id="{E135A53C-9665-4ABD-94D1-896603DAF8C5}"/>
              </a:ext>
            </a:extLst>
          </p:cNvPr>
          <p:cNvSpPr/>
          <p:nvPr/>
        </p:nvSpPr>
        <p:spPr>
          <a:xfrm>
            <a:off x="6308521" y="2348917"/>
            <a:ext cx="654341" cy="226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endParaRPr>
          </a:p>
          <a:p>
            <a:pPr algn="ctr"/>
            <a:r>
              <a:rPr lang="en-GB" dirty="0">
                <a:solidFill>
                  <a:srgbClr val="C00000"/>
                </a:solidFill>
              </a:rPr>
              <a:t>539</a:t>
            </a:r>
          </a:p>
          <a:p>
            <a:pPr algn="ctr"/>
            <a:endParaRPr lang="en-GB" dirty="0">
              <a:solidFill>
                <a:srgbClr val="C00000"/>
              </a:solidFill>
            </a:endParaRPr>
          </a:p>
        </p:txBody>
      </p:sp>
    </p:spTree>
    <p:extLst>
      <p:ext uri="{BB962C8B-B14F-4D97-AF65-F5344CB8AC3E}">
        <p14:creationId xmlns:p14="http://schemas.microsoft.com/office/powerpoint/2010/main" val="2110824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24886</TotalTime>
  <Words>2909</Words>
  <Application>Microsoft Office PowerPoint</Application>
  <PresentationFormat>Widescreen</PresentationFormat>
  <Paragraphs>443</Paragraphs>
  <Slides>36</Slides>
  <Notes>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Book Antiqua</vt:lpstr>
      <vt:lpstr>Bookman Old Style</vt:lpstr>
      <vt:lpstr>Calibri</vt:lpstr>
      <vt:lpstr>Calibri Light</vt:lpstr>
      <vt:lpstr>Georgia</vt:lpstr>
      <vt:lpstr>Times New Roman</vt:lpstr>
      <vt:lpstr>Trebuchet MS</vt:lpstr>
      <vt:lpstr>Wingdings</vt:lpstr>
      <vt:lpstr>Office Theme</vt:lpstr>
      <vt:lpstr>PowerPoint Presentation</vt:lpstr>
      <vt:lpstr>Direct Benefit Transfer (DBT)- Genesis</vt:lpstr>
      <vt:lpstr>Meaning of DBT</vt:lpstr>
      <vt:lpstr>Types of DBT - Cash</vt:lpstr>
      <vt:lpstr>Types of DBT – In Kind</vt:lpstr>
      <vt:lpstr>DBT Journey</vt:lpstr>
      <vt:lpstr>PowerPoint Presentation</vt:lpstr>
      <vt:lpstr>Achievements of Aadhaar-based DBT</vt:lpstr>
      <vt:lpstr> JAM trinity</vt:lpstr>
      <vt:lpstr>PowerPoint Presentation</vt:lpstr>
      <vt:lpstr>Aadhaar (1/7)</vt:lpstr>
      <vt:lpstr>PowerPoint Presentation</vt:lpstr>
      <vt:lpstr>PowerPoint Presentation</vt:lpstr>
      <vt:lpstr>PowerPoint Presentation</vt:lpstr>
      <vt:lpstr>Aadhaar (5/7)</vt:lpstr>
      <vt:lpstr>Aadhaar enabled Payment System (AePS) (6/7)</vt:lpstr>
      <vt:lpstr>Aadhaar enabled Payment System (AePS) (7/7)</vt:lpstr>
      <vt:lpstr>Mobile (1/2)</vt:lpstr>
      <vt:lpstr>Mobile (2/2)</vt:lpstr>
      <vt:lpstr>DBT casting a wide social security net</vt:lpstr>
      <vt:lpstr>PowerPoint Presentation</vt:lpstr>
      <vt:lpstr>DBT implementation : Other Miscellaneous Activities</vt:lpstr>
      <vt:lpstr>DBT Savings / Estimated gains</vt:lpstr>
      <vt:lpstr>PowerPoint Presentation</vt:lpstr>
      <vt:lpstr>Global acclaim for Aadhaar-based DBT</vt:lpstr>
      <vt:lpstr> </vt:lpstr>
      <vt:lpstr>Online eligibility verification mechanism (DBT 2.0)</vt:lpstr>
      <vt:lpstr>Social registry (DBT 3.0)</vt:lpstr>
      <vt:lpstr>PowerPoint Presentation</vt:lpstr>
      <vt:lpstr>Relevance for South Africa –  likeliness with India context</vt:lpstr>
      <vt:lpstr>Digital Public Infrastructure (DPI)</vt:lpstr>
      <vt:lpstr>India’s DPI – India Stack – home grown, world class!</vt:lpstr>
      <vt:lpstr>Jan Dhan Yojana (1/2)</vt:lpstr>
      <vt:lpstr>Use of DBT Scheme codes</vt:lpstr>
      <vt:lpstr>PowerPoint Presentation</vt:lpstr>
      <vt:lpstr>Digital payments through UPI</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Anshuman Kamila</dc:creator>
  <cp:lastModifiedBy>Devendra Kumar</cp:lastModifiedBy>
  <cp:revision>3446</cp:revision>
  <cp:lastPrinted>2024-11-29T10:22:35Z</cp:lastPrinted>
  <dcterms:created xsi:type="dcterms:W3CDTF">2016-11-28T11:47:07Z</dcterms:created>
  <dcterms:modified xsi:type="dcterms:W3CDTF">2024-12-01T14:43:52Z</dcterms:modified>
</cp:coreProperties>
</file>