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3"/>
  </p:notesMasterIdLst>
  <p:sldIdLst>
    <p:sldId id="778" r:id="rId6"/>
    <p:sldId id="786" r:id="rId7"/>
    <p:sldId id="770" r:id="rId8"/>
    <p:sldId id="781" r:id="rId9"/>
    <p:sldId id="281" r:id="rId10"/>
    <p:sldId id="787" r:id="rId11"/>
    <p:sldId id="782" r:id="rId12"/>
    <p:sldId id="277" r:id="rId13"/>
    <p:sldId id="262" r:id="rId14"/>
    <p:sldId id="791" r:id="rId15"/>
    <p:sldId id="792" r:id="rId16"/>
    <p:sldId id="276" r:id="rId17"/>
    <p:sldId id="280" r:id="rId18"/>
    <p:sldId id="789" r:id="rId19"/>
    <p:sldId id="263" r:id="rId20"/>
    <p:sldId id="4190" r:id="rId21"/>
    <p:sldId id="7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ble of content title slide" id="{C1560166-00D3-46E3-9C7B-69970D170BED}">
          <p14:sldIdLst>
            <p14:sldId id="778"/>
          </p14:sldIdLst>
        </p14:section>
        <p14:section name="Journey of UPI" id="{528F69F3-2B3A-403A-8F7F-983B91C98FA2}">
          <p14:sldIdLst>
            <p14:sldId id="786"/>
            <p14:sldId id="770"/>
            <p14:sldId id="781"/>
            <p14:sldId id="281"/>
          </p14:sldIdLst>
        </p14:section>
        <p14:section name="UPI Ecosystem &amp; Growth" id="{C98F6A6F-44E1-45E6-A113-D8C06D51A363}">
          <p14:sldIdLst>
            <p14:sldId id="787"/>
            <p14:sldId id="782"/>
          </p14:sldIdLst>
        </p14:section>
        <p14:section name="Creating value through UPI" id="{72D9DBB7-22CD-44DF-8D42-3DA5D097D7D0}">
          <p14:sldIdLst>
            <p14:sldId id="277"/>
            <p14:sldId id="262"/>
            <p14:sldId id="791"/>
            <p14:sldId id="792"/>
            <p14:sldId id="276"/>
          </p14:sldIdLst>
        </p14:section>
        <p14:section name="Ever Evolving UPI" id="{3CCAF759-DA13-4FA4-88FF-7D680E3541B4}">
          <p14:sldIdLst>
            <p14:sldId id="280"/>
          </p14:sldIdLst>
        </p14:section>
        <p14:section name="UPI Goes Global" id="{66D6F931-BA30-43FF-922A-13277D843B05}">
          <p14:sldIdLst>
            <p14:sldId id="789"/>
            <p14:sldId id="263"/>
            <p14:sldId id="4190"/>
          </p14:sldIdLst>
        </p14:section>
        <p14:section name="Thank you" id="{92348E0E-EC35-4355-86A2-E627D6832151}">
          <p14:sldIdLst>
            <p14:sldId id="7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8BDCC4-5159-1476-0EC7-FA162E5EA39C}" name="Kavya Gupta" initials="KG" userId="S::kavya.gupta@npci.org.in::21145f50-6d35-414f-a537-b1154c6aaf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7D1C1-E817-43C4-8F09-CE66B9C3F559}" v="752" dt="2024-01-06T11:36:07.708"/>
    <p1510:client id="{C3BEB8EE-4775-4E04-AA7C-908F4C114CAD}" v="23" dt="2024-01-04T13:58:32.780"/>
    <p1510:client id="{C6041107-C46C-4C9C-B826-D579E3B9F125}" v="810" dt="2024-01-06T12:26:54.468"/>
    <p1510:client id="{D33FC8F9-CEF0-4E60-89EE-664E3BA32EED}" v="32" dt="2024-01-05T09:31:10.388"/>
    <p1510:client id="{DE1F02D0-D24F-4D07-8CF8-C8D132B8FD36}" v="506" dt="2024-01-05T09:29:36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11AB5-9119-4579-B778-FB51C8CE02DA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FBC2-49E6-463D-A2C9-5805BD2E4F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01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77A0A-239F-5146-A8CC-AE59AD9CD7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77A0A-239F-5146-A8CC-AE59AD9CD7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77A0A-239F-5146-A8CC-AE59AD9CD7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6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77A0A-239F-5146-A8CC-AE59AD9CD7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 improve on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D6771-B341-4B33-90FE-DDFF256C5EA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15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79BD-389D-294A-BB82-1A5EA04C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E00F2-ED80-0880-B585-3B4D6D440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C0525-0895-E4E8-36E0-79A8AC77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F4C78-99FA-60D0-736E-A799F57B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F341A-C73C-E520-E0FE-6F739DB5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4832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6890-DD9A-0357-8B35-2B1835F6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CCDFE-C4D8-9B6C-E56B-1C166EFA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76E7-8807-4003-5ECB-47948794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AB6D7-6FC1-31ED-ED56-47C0F82E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D210A-00DD-E571-2280-52FE18B3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180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90913-0DD6-A875-CF0B-952BA5FC5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BF7F6-21C2-ACE9-4E6C-C9EE1FC40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A606B-738D-4AD1-0FA1-30F9197D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CCBF1-AF5B-80AF-BB8F-372DCD2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8752-50A3-A589-2203-3DE9B6F1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2197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Privileged and Confidential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81D5-2643-43DF-8147-FAF8FA98FE23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1017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626" y="235312"/>
            <a:ext cx="10442103" cy="382541"/>
          </a:xfrm>
        </p:spPr>
        <p:txBody>
          <a:bodyPr lIns="0" tIns="0" rIns="0" bIns="0"/>
          <a:lstStyle>
            <a:lvl1pPr>
              <a:defRPr sz="2486" b="1" i="0">
                <a:solidFill>
                  <a:srgbClr val="1C34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3337" y="2852635"/>
            <a:ext cx="8725325" cy="98040"/>
          </a:xfrm>
        </p:spPr>
        <p:txBody>
          <a:bodyPr lIns="0" tIns="0" rIns="0" bIns="0"/>
          <a:lstStyle>
            <a:lvl1pPr>
              <a:defRPr sz="637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553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Private and confidential</a:t>
            </a:r>
          </a:p>
          <a:p>
            <a:endParaRPr lang="en-IN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51F1-F3F0-440A-B86B-39D600A92EB4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6985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317500" y="6235262"/>
            <a:ext cx="1123950" cy="304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162" y="293072"/>
            <a:ext cx="10442103" cy="382541"/>
          </a:xfrm>
        </p:spPr>
        <p:txBody>
          <a:bodyPr lIns="0" tIns="0" rIns="0" bIns="0"/>
          <a:lstStyle>
            <a:lvl1pPr>
              <a:defRPr sz="2486" b="1" i="0">
                <a:solidFill>
                  <a:srgbClr val="1C34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Privileged and Confidential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74A1-6A09-4398-BD4A-A69EEA660764}" type="datetime1">
              <a:rPr lang="en-US" smtClean="0"/>
              <a:t>12/1/24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7196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319626" y="240665"/>
            <a:ext cx="10442103" cy="382604"/>
          </a:xfrm>
        </p:spPr>
        <p:txBody>
          <a:bodyPr lIns="0" tIns="0" rIns="0" bIns="0"/>
          <a:lstStyle>
            <a:lvl1pPr>
              <a:defRPr sz="2486" b="1" i="0">
                <a:solidFill>
                  <a:srgbClr val="1C348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`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627522"/>
            <a:ext cx="3901440" cy="186636"/>
          </a:xfrm>
        </p:spPr>
        <p:txBody>
          <a:bodyPr lIns="0" tIns="0" rIns="0" bIns="0"/>
          <a:lstStyle>
            <a:lvl1pPr algn="ctr">
              <a:defRPr sz="121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Privileged and 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B1FF-50CA-414B-B488-87E1D11C303F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374747" y="6624653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DEC4-622E-41C1-B797-7D6DBB64053A}" type="slidenum">
              <a:rPr lang="en-IN" smtClean="0"/>
              <a:pPr/>
              <a:t>‹#›</a:t>
            </a:fld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455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10790385" y="1931570"/>
            <a:ext cx="1345510" cy="426266"/>
          </a:xfrm>
          <a:custGeom>
            <a:avLst/>
            <a:gdLst/>
            <a:ahLst/>
            <a:cxnLst/>
            <a:rect l="l" t="t" r="r" b="b"/>
            <a:pathLst>
              <a:path w="2218690" h="702945">
                <a:moveTo>
                  <a:pt x="1873025" y="456212"/>
                </a:moveTo>
                <a:lnTo>
                  <a:pt x="362569" y="456212"/>
                </a:lnTo>
                <a:lnTo>
                  <a:pt x="377808" y="410463"/>
                </a:lnTo>
                <a:lnTo>
                  <a:pt x="396355" y="366334"/>
                </a:lnTo>
                <a:lnTo>
                  <a:pt x="418061" y="323975"/>
                </a:lnTo>
                <a:lnTo>
                  <a:pt x="442779" y="283533"/>
                </a:lnTo>
                <a:lnTo>
                  <a:pt x="470360" y="245159"/>
                </a:lnTo>
                <a:lnTo>
                  <a:pt x="500657" y="209000"/>
                </a:lnTo>
                <a:lnTo>
                  <a:pt x="533520" y="175205"/>
                </a:lnTo>
                <a:lnTo>
                  <a:pt x="568803" y="143924"/>
                </a:lnTo>
                <a:lnTo>
                  <a:pt x="606357" y="115303"/>
                </a:lnTo>
                <a:lnTo>
                  <a:pt x="646034" y="89493"/>
                </a:lnTo>
                <a:lnTo>
                  <a:pt x="687686" y="66642"/>
                </a:lnTo>
                <a:lnTo>
                  <a:pt x="731164" y="46899"/>
                </a:lnTo>
                <a:lnTo>
                  <a:pt x="776322" y="30411"/>
                </a:lnTo>
                <a:lnTo>
                  <a:pt x="823009" y="17329"/>
                </a:lnTo>
                <a:lnTo>
                  <a:pt x="871080" y="7801"/>
                </a:lnTo>
                <a:lnTo>
                  <a:pt x="920384" y="1975"/>
                </a:lnTo>
                <a:lnTo>
                  <a:pt x="970775" y="0"/>
                </a:lnTo>
                <a:lnTo>
                  <a:pt x="1021861" y="2029"/>
                </a:lnTo>
                <a:lnTo>
                  <a:pt x="1071831" y="8016"/>
                </a:lnTo>
                <a:lnTo>
                  <a:pt x="1120532" y="17804"/>
                </a:lnTo>
                <a:lnTo>
                  <a:pt x="1167807" y="31239"/>
                </a:lnTo>
                <a:lnTo>
                  <a:pt x="1213503" y="48167"/>
                </a:lnTo>
                <a:lnTo>
                  <a:pt x="1257465" y="68431"/>
                </a:lnTo>
                <a:lnTo>
                  <a:pt x="1299537" y="91879"/>
                </a:lnTo>
                <a:lnTo>
                  <a:pt x="1339565" y="118354"/>
                </a:lnTo>
                <a:lnTo>
                  <a:pt x="1377394" y="147703"/>
                </a:lnTo>
                <a:lnTo>
                  <a:pt x="1412869" y="179769"/>
                </a:lnTo>
                <a:lnTo>
                  <a:pt x="1445836" y="214400"/>
                </a:lnTo>
                <a:lnTo>
                  <a:pt x="1476139" y="251439"/>
                </a:lnTo>
                <a:lnTo>
                  <a:pt x="1503623" y="290732"/>
                </a:lnTo>
                <a:lnTo>
                  <a:pt x="1528134" y="332124"/>
                </a:lnTo>
                <a:lnTo>
                  <a:pt x="1578843" y="332124"/>
                </a:lnTo>
                <a:lnTo>
                  <a:pt x="1659765" y="342590"/>
                </a:lnTo>
                <a:lnTo>
                  <a:pt x="1709277" y="356876"/>
                </a:lnTo>
                <a:lnTo>
                  <a:pt x="1756372" y="376306"/>
                </a:lnTo>
                <a:lnTo>
                  <a:pt x="1800725" y="400552"/>
                </a:lnTo>
                <a:lnTo>
                  <a:pt x="1842008" y="429286"/>
                </a:lnTo>
                <a:lnTo>
                  <a:pt x="1873025" y="456212"/>
                </a:lnTo>
                <a:close/>
              </a:path>
              <a:path w="2218690" h="702945">
                <a:moveTo>
                  <a:pt x="1578843" y="332124"/>
                </a:moveTo>
                <a:lnTo>
                  <a:pt x="1528134" y="332124"/>
                </a:lnTo>
                <a:lnTo>
                  <a:pt x="1541412" y="331251"/>
                </a:lnTo>
                <a:lnTo>
                  <a:pt x="1548079" y="330906"/>
                </a:lnTo>
                <a:lnTo>
                  <a:pt x="1554798" y="330767"/>
                </a:lnTo>
                <a:lnTo>
                  <a:pt x="1578843" y="332124"/>
                </a:lnTo>
                <a:close/>
              </a:path>
              <a:path w="2218690" h="702945">
                <a:moveTo>
                  <a:pt x="2218644" y="702888"/>
                </a:moveTo>
                <a:lnTo>
                  <a:pt x="0" y="702888"/>
                </a:lnTo>
                <a:lnTo>
                  <a:pt x="17758" y="656569"/>
                </a:lnTo>
                <a:lnTo>
                  <a:pt x="41625" y="613680"/>
                </a:lnTo>
                <a:lnTo>
                  <a:pt x="71065" y="574761"/>
                </a:lnTo>
                <a:lnTo>
                  <a:pt x="105541" y="540351"/>
                </a:lnTo>
                <a:lnTo>
                  <a:pt x="144515" y="510989"/>
                </a:lnTo>
                <a:lnTo>
                  <a:pt x="187451" y="487214"/>
                </a:lnTo>
                <a:lnTo>
                  <a:pt x="233812" y="469564"/>
                </a:lnTo>
                <a:lnTo>
                  <a:pt x="283062" y="458579"/>
                </a:lnTo>
                <a:lnTo>
                  <a:pt x="334663" y="454798"/>
                </a:lnTo>
                <a:lnTo>
                  <a:pt x="341693" y="454917"/>
                </a:lnTo>
                <a:lnTo>
                  <a:pt x="348681" y="455235"/>
                </a:lnTo>
                <a:lnTo>
                  <a:pt x="355636" y="455687"/>
                </a:lnTo>
                <a:lnTo>
                  <a:pt x="362569" y="456212"/>
                </a:lnTo>
                <a:lnTo>
                  <a:pt x="1873025" y="456212"/>
                </a:lnTo>
                <a:lnTo>
                  <a:pt x="1879896" y="462177"/>
                </a:lnTo>
                <a:lnTo>
                  <a:pt x="1914061" y="498898"/>
                </a:lnTo>
                <a:lnTo>
                  <a:pt x="1944177" y="539120"/>
                </a:lnTo>
                <a:lnTo>
                  <a:pt x="1991408" y="539120"/>
                </a:lnTo>
                <a:lnTo>
                  <a:pt x="2063346" y="553331"/>
                </a:lnTo>
                <a:lnTo>
                  <a:pt x="2103867" y="572067"/>
                </a:lnTo>
                <a:lnTo>
                  <a:pt x="2140347" y="597088"/>
                </a:lnTo>
                <a:lnTo>
                  <a:pt x="2172097" y="627698"/>
                </a:lnTo>
                <a:lnTo>
                  <a:pt x="2198426" y="663197"/>
                </a:lnTo>
                <a:lnTo>
                  <a:pt x="2218644" y="702888"/>
                </a:lnTo>
                <a:close/>
              </a:path>
              <a:path w="2218690" h="702945">
                <a:moveTo>
                  <a:pt x="1991408" y="539120"/>
                </a:moveTo>
                <a:lnTo>
                  <a:pt x="1944177" y="539120"/>
                </a:lnTo>
                <a:lnTo>
                  <a:pt x="1951298" y="538430"/>
                </a:lnTo>
                <a:lnTo>
                  <a:pt x="1958465" y="537923"/>
                </a:lnTo>
                <a:lnTo>
                  <a:pt x="1965681" y="537611"/>
                </a:lnTo>
                <a:lnTo>
                  <a:pt x="1972947" y="537504"/>
                </a:lnTo>
                <a:lnTo>
                  <a:pt x="1991408" y="539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4652126" y="924685"/>
            <a:ext cx="7537417" cy="592999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9112249" y="2144681"/>
            <a:ext cx="2128401" cy="4010832"/>
          </a:xfrm>
          <a:custGeom>
            <a:avLst/>
            <a:gdLst/>
            <a:ahLst/>
            <a:cxnLst/>
            <a:rect l="l" t="t" r="r" b="b"/>
            <a:pathLst>
              <a:path w="3509644" h="6614159">
                <a:moveTo>
                  <a:pt x="3330819" y="6613968"/>
                </a:moveTo>
                <a:lnTo>
                  <a:pt x="178674" y="6613968"/>
                </a:lnTo>
                <a:lnTo>
                  <a:pt x="131175" y="6607585"/>
                </a:lnTo>
                <a:lnTo>
                  <a:pt x="88493" y="6589573"/>
                </a:lnTo>
                <a:lnTo>
                  <a:pt x="52332" y="6561635"/>
                </a:lnTo>
                <a:lnTo>
                  <a:pt x="24394" y="6525474"/>
                </a:lnTo>
                <a:lnTo>
                  <a:pt x="6382" y="6482792"/>
                </a:lnTo>
                <a:lnTo>
                  <a:pt x="0" y="6435294"/>
                </a:lnTo>
                <a:lnTo>
                  <a:pt x="0" y="178675"/>
                </a:lnTo>
                <a:lnTo>
                  <a:pt x="6382" y="131176"/>
                </a:lnTo>
                <a:lnTo>
                  <a:pt x="24394" y="88494"/>
                </a:lnTo>
                <a:lnTo>
                  <a:pt x="52332" y="52332"/>
                </a:lnTo>
                <a:lnTo>
                  <a:pt x="88494" y="24394"/>
                </a:lnTo>
                <a:lnTo>
                  <a:pt x="131176" y="6382"/>
                </a:lnTo>
                <a:lnTo>
                  <a:pt x="178675" y="0"/>
                </a:lnTo>
                <a:lnTo>
                  <a:pt x="3330818" y="0"/>
                </a:lnTo>
                <a:lnTo>
                  <a:pt x="3378317" y="6382"/>
                </a:lnTo>
                <a:lnTo>
                  <a:pt x="3420999" y="24394"/>
                </a:lnTo>
                <a:lnTo>
                  <a:pt x="3457160" y="52332"/>
                </a:lnTo>
                <a:lnTo>
                  <a:pt x="3485099" y="88494"/>
                </a:lnTo>
                <a:lnTo>
                  <a:pt x="3503111" y="131176"/>
                </a:lnTo>
                <a:lnTo>
                  <a:pt x="3509493" y="178675"/>
                </a:lnTo>
                <a:lnTo>
                  <a:pt x="3509493" y="6435294"/>
                </a:lnTo>
                <a:lnTo>
                  <a:pt x="3503111" y="6482792"/>
                </a:lnTo>
                <a:lnTo>
                  <a:pt x="3485099" y="6525474"/>
                </a:lnTo>
                <a:lnTo>
                  <a:pt x="3457161" y="6561635"/>
                </a:lnTo>
                <a:lnTo>
                  <a:pt x="3420999" y="6589573"/>
                </a:lnTo>
                <a:lnTo>
                  <a:pt x="3378318" y="6607585"/>
                </a:lnTo>
                <a:lnTo>
                  <a:pt x="3330819" y="6613968"/>
                </a:lnTo>
                <a:close/>
              </a:path>
            </a:pathLst>
          </a:custGeom>
          <a:solidFill>
            <a:srgbClr val="1A32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k object 20"/>
          <p:cNvSpPr/>
          <p:nvPr/>
        </p:nvSpPr>
        <p:spPr>
          <a:xfrm>
            <a:off x="9205297" y="2237722"/>
            <a:ext cx="1942402" cy="3824846"/>
          </a:xfrm>
          <a:custGeom>
            <a:avLst/>
            <a:gdLst/>
            <a:ahLst/>
            <a:cxnLst/>
            <a:rect l="l" t="t" r="r" b="b"/>
            <a:pathLst>
              <a:path w="3202940" h="6307455">
                <a:moveTo>
                  <a:pt x="2863644" y="6307100"/>
                </a:moveTo>
                <a:lnTo>
                  <a:pt x="338992" y="6307100"/>
                </a:lnTo>
                <a:lnTo>
                  <a:pt x="293058" y="6304000"/>
                </a:lnTo>
                <a:lnTo>
                  <a:pt x="248982" y="6294971"/>
                </a:lnTo>
                <a:lnTo>
                  <a:pt x="207171" y="6280421"/>
                </a:lnTo>
                <a:lnTo>
                  <a:pt x="168033" y="6260755"/>
                </a:lnTo>
                <a:lnTo>
                  <a:pt x="131975" y="6236381"/>
                </a:lnTo>
                <a:lnTo>
                  <a:pt x="99404" y="6207706"/>
                </a:lnTo>
                <a:lnTo>
                  <a:pt x="70727" y="6175137"/>
                </a:lnTo>
                <a:lnTo>
                  <a:pt x="46351" y="6139079"/>
                </a:lnTo>
                <a:lnTo>
                  <a:pt x="26683" y="6099941"/>
                </a:lnTo>
                <a:lnTo>
                  <a:pt x="12130" y="6058128"/>
                </a:lnTo>
                <a:lnTo>
                  <a:pt x="3100" y="6014048"/>
                </a:lnTo>
                <a:lnTo>
                  <a:pt x="0" y="5968107"/>
                </a:lnTo>
                <a:lnTo>
                  <a:pt x="0" y="338992"/>
                </a:lnTo>
                <a:lnTo>
                  <a:pt x="3100" y="293057"/>
                </a:lnTo>
                <a:lnTo>
                  <a:pt x="12130" y="248981"/>
                </a:lnTo>
                <a:lnTo>
                  <a:pt x="26683" y="207171"/>
                </a:lnTo>
                <a:lnTo>
                  <a:pt x="46351" y="168033"/>
                </a:lnTo>
                <a:lnTo>
                  <a:pt x="70727" y="131975"/>
                </a:lnTo>
                <a:lnTo>
                  <a:pt x="99404" y="99404"/>
                </a:lnTo>
                <a:lnTo>
                  <a:pt x="131975" y="70727"/>
                </a:lnTo>
                <a:lnTo>
                  <a:pt x="168033" y="46350"/>
                </a:lnTo>
                <a:lnTo>
                  <a:pt x="207171" y="26683"/>
                </a:lnTo>
                <a:lnTo>
                  <a:pt x="248982" y="12130"/>
                </a:lnTo>
                <a:lnTo>
                  <a:pt x="293058" y="3100"/>
                </a:lnTo>
                <a:lnTo>
                  <a:pt x="338992" y="0"/>
                </a:lnTo>
                <a:lnTo>
                  <a:pt x="768771" y="0"/>
                </a:lnTo>
                <a:lnTo>
                  <a:pt x="768771" y="113901"/>
                </a:lnTo>
                <a:lnTo>
                  <a:pt x="778613" y="162631"/>
                </a:lnTo>
                <a:lnTo>
                  <a:pt x="805450" y="202423"/>
                </a:lnTo>
                <a:lnTo>
                  <a:pt x="845251" y="229250"/>
                </a:lnTo>
                <a:lnTo>
                  <a:pt x="893986" y="239086"/>
                </a:lnTo>
                <a:lnTo>
                  <a:pt x="3187062" y="239086"/>
                </a:lnTo>
                <a:lnTo>
                  <a:pt x="3190506" y="248981"/>
                </a:lnTo>
                <a:lnTo>
                  <a:pt x="3199537" y="293057"/>
                </a:lnTo>
                <a:lnTo>
                  <a:pt x="3202637" y="338992"/>
                </a:lnTo>
                <a:lnTo>
                  <a:pt x="3202637" y="5968107"/>
                </a:lnTo>
                <a:lnTo>
                  <a:pt x="3199537" y="6014048"/>
                </a:lnTo>
                <a:lnTo>
                  <a:pt x="3190506" y="6058128"/>
                </a:lnTo>
                <a:lnTo>
                  <a:pt x="3175954" y="6099941"/>
                </a:lnTo>
                <a:lnTo>
                  <a:pt x="3156286" y="6139079"/>
                </a:lnTo>
                <a:lnTo>
                  <a:pt x="3131910" y="6175137"/>
                </a:lnTo>
                <a:lnTo>
                  <a:pt x="3103232" y="6207706"/>
                </a:lnTo>
                <a:lnTo>
                  <a:pt x="3070661" y="6236381"/>
                </a:lnTo>
                <a:lnTo>
                  <a:pt x="3034603" y="6260755"/>
                </a:lnTo>
                <a:lnTo>
                  <a:pt x="2995465" y="6280421"/>
                </a:lnTo>
                <a:lnTo>
                  <a:pt x="2953654" y="6294971"/>
                </a:lnTo>
                <a:lnTo>
                  <a:pt x="2909578" y="6304000"/>
                </a:lnTo>
                <a:lnTo>
                  <a:pt x="2863644" y="6307100"/>
                </a:lnTo>
                <a:close/>
              </a:path>
              <a:path w="3202940" h="6307455">
                <a:moveTo>
                  <a:pt x="3187062" y="239086"/>
                </a:moveTo>
                <a:lnTo>
                  <a:pt x="2308651" y="239086"/>
                </a:lnTo>
                <a:lnTo>
                  <a:pt x="2357381" y="229250"/>
                </a:lnTo>
                <a:lnTo>
                  <a:pt x="2397172" y="202423"/>
                </a:lnTo>
                <a:lnTo>
                  <a:pt x="2423999" y="162631"/>
                </a:lnTo>
                <a:lnTo>
                  <a:pt x="2433836" y="113901"/>
                </a:lnTo>
                <a:lnTo>
                  <a:pt x="2433836" y="0"/>
                </a:lnTo>
                <a:lnTo>
                  <a:pt x="2863644" y="0"/>
                </a:lnTo>
                <a:lnTo>
                  <a:pt x="2909578" y="3100"/>
                </a:lnTo>
                <a:lnTo>
                  <a:pt x="2953654" y="12130"/>
                </a:lnTo>
                <a:lnTo>
                  <a:pt x="2995465" y="26683"/>
                </a:lnTo>
                <a:lnTo>
                  <a:pt x="3034603" y="46350"/>
                </a:lnTo>
                <a:lnTo>
                  <a:pt x="3070661" y="70727"/>
                </a:lnTo>
                <a:lnTo>
                  <a:pt x="3103232" y="99404"/>
                </a:lnTo>
                <a:lnTo>
                  <a:pt x="3131910" y="131975"/>
                </a:lnTo>
                <a:lnTo>
                  <a:pt x="3156286" y="168033"/>
                </a:lnTo>
                <a:lnTo>
                  <a:pt x="3175954" y="207171"/>
                </a:lnTo>
                <a:lnTo>
                  <a:pt x="3187062" y="23908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k object 21"/>
          <p:cNvSpPr/>
          <p:nvPr/>
        </p:nvSpPr>
        <p:spPr>
          <a:xfrm>
            <a:off x="9544441" y="3994070"/>
            <a:ext cx="1264256" cy="254527"/>
          </a:xfrm>
          <a:custGeom>
            <a:avLst/>
            <a:gdLst/>
            <a:ahLst/>
            <a:cxnLst/>
            <a:rect l="l" t="t" r="r" b="b"/>
            <a:pathLst>
              <a:path w="2084705" h="419734">
                <a:moveTo>
                  <a:pt x="0" y="0"/>
                </a:moveTo>
                <a:lnTo>
                  <a:pt x="2084160" y="0"/>
                </a:lnTo>
                <a:lnTo>
                  <a:pt x="2084160" y="419580"/>
                </a:lnTo>
                <a:lnTo>
                  <a:pt x="0" y="4195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k object 22"/>
          <p:cNvSpPr/>
          <p:nvPr/>
        </p:nvSpPr>
        <p:spPr>
          <a:xfrm>
            <a:off x="10032884" y="2255833"/>
            <a:ext cx="69092" cy="6910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k object 23"/>
          <p:cNvSpPr/>
          <p:nvPr/>
        </p:nvSpPr>
        <p:spPr>
          <a:xfrm>
            <a:off x="10141843" y="2255833"/>
            <a:ext cx="69110" cy="6910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k object 24"/>
          <p:cNvSpPr/>
          <p:nvPr/>
        </p:nvSpPr>
        <p:spPr>
          <a:xfrm>
            <a:off x="10250818" y="2255833"/>
            <a:ext cx="69110" cy="6910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k object 25"/>
          <p:cNvSpPr/>
          <p:nvPr/>
        </p:nvSpPr>
        <p:spPr>
          <a:xfrm>
            <a:off x="9865666" y="3054016"/>
            <a:ext cx="617468" cy="79413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k object 26"/>
          <p:cNvSpPr/>
          <p:nvPr/>
        </p:nvSpPr>
        <p:spPr>
          <a:xfrm>
            <a:off x="9069304" y="4549229"/>
            <a:ext cx="2679111" cy="161886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k object 27"/>
          <p:cNvSpPr/>
          <p:nvPr/>
        </p:nvSpPr>
        <p:spPr>
          <a:xfrm>
            <a:off x="9069306" y="4549228"/>
            <a:ext cx="2456884" cy="1241448"/>
          </a:xfrm>
          <a:custGeom>
            <a:avLst/>
            <a:gdLst/>
            <a:ahLst/>
            <a:cxnLst/>
            <a:rect l="l" t="t" r="r" b="b"/>
            <a:pathLst>
              <a:path w="4051300" h="2047240">
                <a:moveTo>
                  <a:pt x="431762" y="2047173"/>
                </a:moveTo>
                <a:lnTo>
                  <a:pt x="347976" y="2046722"/>
                </a:lnTo>
                <a:lnTo>
                  <a:pt x="176574" y="2043395"/>
                </a:lnTo>
                <a:lnTo>
                  <a:pt x="0" y="2036754"/>
                </a:lnTo>
                <a:lnTo>
                  <a:pt x="0" y="297985"/>
                </a:lnTo>
                <a:lnTo>
                  <a:pt x="3900" y="249649"/>
                </a:lnTo>
                <a:lnTo>
                  <a:pt x="15191" y="203797"/>
                </a:lnTo>
                <a:lnTo>
                  <a:pt x="33259" y="161042"/>
                </a:lnTo>
                <a:lnTo>
                  <a:pt x="57492" y="121997"/>
                </a:lnTo>
                <a:lnTo>
                  <a:pt x="87276" y="87276"/>
                </a:lnTo>
                <a:lnTo>
                  <a:pt x="121997" y="57492"/>
                </a:lnTo>
                <a:lnTo>
                  <a:pt x="161042" y="33259"/>
                </a:lnTo>
                <a:lnTo>
                  <a:pt x="203797" y="15191"/>
                </a:lnTo>
                <a:lnTo>
                  <a:pt x="249649" y="3900"/>
                </a:lnTo>
                <a:lnTo>
                  <a:pt x="297985" y="0"/>
                </a:lnTo>
                <a:lnTo>
                  <a:pt x="4050795" y="0"/>
                </a:lnTo>
                <a:lnTo>
                  <a:pt x="4040253" y="50277"/>
                </a:lnTo>
                <a:lnTo>
                  <a:pt x="4027242" y="104626"/>
                </a:lnTo>
                <a:lnTo>
                  <a:pt x="4017068" y="142961"/>
                </a:lnTo>
                <a:lnTo>
                  <a:pt x="4005605" y="182863"/>
                </a:lnTo>
                <a:lnTo>
                  <a:pt x="3992775" y="224237"/>
                </a:lnTo>
                <a:lnTo>
                  <a:pt x="3978502" y="266986"/>
                </a:lnTo>
                <a:lnTo>
                  <a:pt x="3962708" y="311013"/>
                </a:lnTo>
                <a:lnTo>
                  <a:pt x="3945318" y="356221"/>
                </a:lnTo>
                <a:lnTo>
                  <a:pt x="3926253" y="402514"/>
                </a:lnTo>
                <a:lnTo>
                  <a:pt x="3905438" y="449795"/>
                </a:lnTo>
                <a:lnTo>
                  <a:pt x="3882795" y="497967"/>
                </a:lnTo>
                <a:lnTo>
                  <a:pt x="3858247" y="546934"/>
                </a:lnTo>
                <a:lnTo>
                  <a:pt x="3831717" y="596599"/>
                </a:lnTo>
                <a:lnTo>
                  <a:pt x="3803129" y="646865"/>
                </a:lnTo>
                <a:lnTo>
                  <a:pt x="3772406" y="697635"/>
                </a:lnTo>
                <a:lnTo>
                  <a:pt x="3739470" y="748814"/>
                </a:lnTo>
                <a:lnTo>
                  <a:pt x="3704246" y="800303"/>
                </a:lnTo>
                <a:lnTo>
                  <a:pt x="3666655" y="852007"/>
                </a:lnTo>
                <a:lnTo>
                  <a:pt x="3626621" y="903829"/>
                </a:lnTo>
                <a:lnTo>
                  <a:pt x="3584068" y="955672"/>
                </a:lnTo>
                <a:lnTo>
                  <a:pt x="3538918" y="1007439"/>
                </a:lnTo>
                <a:lnTo>
                  <a:pt x="3491094" y="1059035"/>
                </a:lnTo>
                <a:lnTo>
                  <a:pt x="3440519" y="1110361"/>
                </a:lnTo>
                <a:lnTo>
                  <a:pt x="3387118" y="1161321"/>
                </a:lnTo>
                <a:lnTo>
                  <a:pt x="3330812" y="1211819"/>
                </a:lnTo>
                <a:lnTo>
                  <a:pt x="3301546" y="1236864"/>
                </a:lnTo>
                <a:lnTo>
                  <a:pt x="3271524" y="1261758"/>
                </a:lnTo>
                <a:lnTo>
                  <a:pt x="3240739" y="1286488"/>
                </a:lnTo>
                <a:lnTo>
                  <a:pt x="3209179" y="1311041"/>
                </a:lnTo>
                <a:lnTo>
                  <a:pt x="3176836" y="1335407"/>
                </a:lnTo>
                <a:lnTo>
                  <a:pt x="3143699" y="1359572"/>
                </a:lnTo>
                <a:lnTo>
                  <a:pt x="3109759" y="1383525"/>
                </a:lnTo>
                <a:lnTo>
                  <a:pt x="3075007" y="1407253"/>
                </a:lnTo>
                <a:lnTo>
                  <a:pt x="3039432" y="1430746"/>
                </a:lnTo>
                <a:lnTo>
                  <a:pt x="3003026" y="1453989"/>
                </a:lnTo>
                <a:lnTo>
                  <a:pt x="2965778" y="1476972"/>
                </a:lnTo>
                <a:lnTo>
                  <a:pt x="2927680" y="1499682"/>
                </a:lnTo>
                <a:lnTo>
                  <a:pt x="2888720" y="1522108"/>
                </a:lnTo>
                <a:lnTo>
                  <a:pt x="2848890" y="1544236"/>
                </a:lnTo>
                <a:lnTo>
                  <a:pt x="2808181" y="1566056"/>
                </a:lnTo>
                <a:lnTo>
                  <a:pt x="2766582" y="1587554"/>
                </a:lnTo>
                <a:lnTo>
                  <a:pt x="2724084" y="1608720"/>
                </a:lnTo>
                <a:lnTo>
                  <a:pt x="2680677" y="1629540"/>
                </a:lnTo>
                <a:lnTo>
                  <a:pt x="2636352" y="1650003"/>
                </a:lnTo>
                <a:lnTo>
                  <a:pt x="2591099" y="1670096"/>
                </a:lnTo>
                <a:lnTo>
                  <a:pt x="2544909" y="1689808"/>
                </a:lnTo>
                <a:lnTo>
                  <a:pt x="2497771" y="1709126"/>
                </a:lnTo>
                <a:lnTo>
                  <a:pt x="2449677" y="1728039"/>
                </a:lnTo>
                <a:lnTo>
                  <a:pt x="2400616" y="1746534"/>
                </a:lnTo>
                <a:lnTo>
                  <a:pt x="2350579" y="1764599"/>
                </a:lnTo>
                <a:lnTo>
                  <a:pt x="2299557" y="1782222"/>
                </a:lnTo>
                <a:lnTo>
                  <a:pt x="2247539" y="1799391"/>
                </a:lnTo>
                <a:lnTo>
                  <a:pt x="2194517" y="1816094"/>
                </a:lnTo>
                <a:lnTo>
                  <a:pt x="2140480" y="1832319"/>
                </a:lnTo>
                <a:lnTo>
                  <a:pt x="2085420" y="1848053"/>
                </a:lnTo>
                <a:lnTo>
                  <a:pt x="2029325" y="1863285"/>
                </a:lnTo>
                <a:lnTo>
                  <a:pt x="1972188" y="1878003"/>
                </a:lnTo>
                <a:lnTo>
                  <a:pt x="1913997" y="1892194"/>
                </a:lnTo>
                <a:lnTo>
                  <a:pt x="1854744" y="1905847"/>
                </a:lnTo>
                <a:lnTo>
                  <a:pt x="1794419" y="1918948"/>
                </a:lnTo>
                <a:lnTo>
                  <a:pt x="1733012" y="1931487"/>
                </a:lnTo>
                <a:lnTo>
                  <a:pt x="1670514" y="1943451"/>
                </a:lnTo>
                <a:lnTo>
                  <a:pt x="1606915" y="1954829"/>
                </a:lnTo>
                <a:lnTo>
                  <a:pt x="1542205" y="1965607"/>
                </a:lnTo>
                <a:lnTo>
                  <a:pt x="1476376" y="1975774"/>
                </a:lnTo>
                <a:lnTo>
                  <a:pt x="1409416" y="1985317"/>
                </a:lnTo>
                <a:lnTo>
                  <a:pt x="1341317" y="1994226"/>
                </a:lnTo>
                <a:lnTo>
                  <a:pt x="1272070" y="2002487"/>
                </a:lnTo>
                <a:lnTo>
                  <a:pt x="1201663" y="2010088"/>
                </a:lnTo>
                <a:lnTo>
                  <a:pt x="1130088" y="2017018"/>
                </a:lnTo>
                <a:lnTo>
                  <a:pt x="1057336" y="2023265"/>
                </a:lnTo>
                <a:lnTo>
                  <a:pt x="983396" y="2028815"/>
                </a:lnTo>
                <a:lnTo>
                  <a:pt x="908259" y="2033658"/>
                </a:lnTo>
                <a:lnTo>
                  <a:pt x="831916" y="2037781"/>
                </a:lnTo>
                <a:lnTo>
                  <a:pt x="754356" y="2041171"/>
                </a:lnTo>
                <a:lnTo>
                  <a:pt x="595549" y="2045708"/>
                </a:lnTo>
                <a:lnTo>
                  <a:pt x="431762" y="2047173"/>
                </a:lnTo>
                <a:close/>
              </a:path>
            </a:pathLst>
          </a:custGeom>
          <a:solidFill>
            <a:srgbClr val="FFFFFF">
              <a:alpha val="148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k object 28"/>
          <p:cNvSpPr/>
          <p:nvPr/>
        </p:nvSpPr>
        <p:spPr>
          <a:xfrm>
            <a:off x="9069304" y="4769029"/>
            <a:ext cx="2679467" cy="350794"/>
          </a:xfrm>
          <a:custGeom>
            <a:avLst/>
            <a:gdLst/>
            <a:ahLst/>
            <a:cxnLst/>
            <a:rect l="l" t="t" r="r" b="b"/>
            <a:pathLst>
              <a:path w="4418330" h="578484">
                <a:moveTo>
                  <a:pt x="0" y="0"/>
                </a:moveTo>
                <a:lnTo>
                  <a:pt x="4417743" y="0"/>
                </a:lnTo>
                <a:lnTo>
                  <a:pt x="4417743" y="577969"/>
                </a:lnTo>
                <a:lnTo>
                  <a:pt x="0" y="577969"/>
                </a:lnTo>
                <a:lnTo>
                  <a:pt x="0" y="0"/>
                </a:lnTo>
                <a:close/>
              </a:path>
            </a:pathLst>
          </a:custGeom>
          <a:solidFill>
            <a:srgbClr val="1A32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29"/>
          <p:cNvSpPr/>
          <p:nvPr/>
        </p:nvSpPr>
        <p:spPr>
          <a:xfrm>
            <a:off x="9218135" y="5207103"/>
            <a:ext cx="1525733" cy="234889"/>
          </a:xfrm>
          <a:custGeom>
            <a:avLst/>
            <a:gdLst/>
            <a:ahLst/>
            <a:cxnLst/>
            <a:rect l="l" t="t" r="r" b="b"/>
            <a:pathLst>
              <a:path w="2515869" h="387350">
                <a:moveTo>
                  <a:pt x="0" y="0"/>
                </a:moveTo>
                <a:lnTo>
                  <a:pt x="2515579" y="0"/>
                </a:lnTo>
                <a:lnTo>
                  <a:pt x="2515579" y="387011"/>
                </a:lnTo>
                <a:lnTo>
                  <a:pt x="0" y="387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30"/>
          <p:cNvSpPr/>
          <p:nvPr/>
        </p:nvSpPr>
        <p:spPr>
          <a:xfrm>
            <a:off x="10744199" y="5625705"/>
            <a:ext cx="798680" cy="298810"/>
          </a:xfrm>
          <a:custGeom>
            <a:avLst/>
            <a:gdLst/>
            <a:ahLst/>
            <a:cxnLst/>
            <a:rect l="l" t="t" r="r" b="b"/>
            <a:pathLst>
              <a:path w="1316990" h="492759">
                <a:moveTo>
                  <a:pt x="1070163" y="492573"/>
                </a:moveTo>
                <a:lnTo>
                  <a:pt x="246274" y="492573"/>
                </a:lnTo>
                <a:lnTo>
                  <a:pt x="196643" y="487570"/>
                </a:lnTo>
                <a:lnTo>
                  <a:pt x="150416" y="473219"/>
                </a:lnTo>
                <a:lnTo>
                  <a:pt x="108583" y="450511"/>
                </a:lnTo>
                <a:lnTo>
                  <a:pt x="72134" y="420436"/>
                </a:lnTo>
                <a:lnTo>
                  <a:pt x="42061" y="383984"/>
                </a:lnTo>
                <a:lnTo>
                  <a:pt x="19354" y="342146"/>
                </a:lnTo>
                <a:lnTo>
                  <a:pt x="5003" y="295912"/>
                </a:lnTo>
                <a:lnTo>
                  <a:pt x="0" y="246271"/>
                </a:lnTo>
                <a:lnTo>
                  <a:pt x="5003" y="196640"/>
                </a:lnTo>
                <a:lnTo>
                  <a:pt x="19354" y="150413"/>
                </a:lnTo>
                <a:lnTo>
                  <a:pt x="42061" y="108581"/>
                </a:lnTo>
                <a:lnTo>
                  <a:pt x="72134" y="72133"/>
                </a:lnTo>
                <a:lnTo>
                  <a:pt x="108583" y="42060"/>
                </a:lnTo>
                <a:lnTo>
                  <a:pt x="150416" y="19354"/>
                </a:lnTo>
                <a:lnTo>
                  <a:pt x="196643" y="5003"/>
                </a:lnTo>
                <a:lnTo>
                  <a:pt x="246274" y="0"/>
                </a:lnTo>
                <a:lnTo>
                  <a:pt x="1070163" y="0"/>
                </a:lnTo>
                <a:lnTo>
                  <a:pt x="1119794" y="5003"/>
                </a:lnTo>
                <a:lnTo>
                  <a:pt x="1166022" y="19354"/>
                </a:lnTo>
                <a:lnTo>
                  <a:pt x="1207854" y="42060"/>
                </a:lnTo>
                <a:lnTo>
                  <a:pt x="1244302" y="72133"/>
                </a:lnTo>
                <a:lnTo>
                  <a:pt x="1274375" y="108581"/>
                </a:lnTo>
                <a:lnTo>
                  <a:pt x="1297082" y="150413"/>
                </a:lnTo>
                <a:lnTo>
                  <a:pt x="1311432" y="196640"/>
                </a:lnTo>
                <a:lnTo>
                  <a:pt x="1316436" y="246271"/>
                </a:lnTo>
                <a:lnTo>
                  <a:pt x="1311432" y="295912"/>
                </a:lnTo>
                <a:lnTo>
                  <a:pt x="1297082" y="342146"/>
                </a:lnTo>
                <a:lnTo>
                  <a:pt x="1274375" y="383984"/>
                </a:lnTo>
                <a:lnTo>
                  <a:pt x="1244302" y="420436"/>
                </a:lnTo>
                <a:lnTo>
                  <a:pt x="1207854" y="450511"/>
                </a:lnTo>
                <a:lnTo>
                  <a:pt x="1166022" y="473219"/>
                </a:lnTo>
                <a:lnTo>
                  <a:pt x="1119794" y="487570"/>
                </a:lnTo>
                <a:lnTo>
                  <a:pt x="1070163" y="49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31"/>
          <p:cNvSpPr/>
          <p:nvPr/>
        </p:nvSpPr>
        <p:spPr>
          <a:xfrm>
            <a:off x="11452112" y="5262147"/>
            <a:ext cx="73938" cy="128612"/>
          </a:xfrm>
          <a:custGeom>
            <a:avLst/>
            <a:gdLst/>
            <a:ahLst/>
            <a:cxnLst/>
            <a:rect l="l" t="t" r="r" b="b"/>
            <a:pathLst>
              <a:path w="121919" h="212090">
                <a:moveTo>
                  <a:pt x="0" y="211761"/>
                </a:moveTo>
                <a:lnTo>
                  <a:pt x="63888" y="0"/>
                </a:lnTo>
                <a:lnTo>
                  <a:pt x="121857" y="105851"/>
                </a:lnTo>
                <a:lnTo>
                  <a:pt x="0" y="211761"/>
                </a:lnTo>
                <a:close/>
              </a:path>
            </a:pathLst>
          </a:custGeom>
          <a:solidFill>
            <a:srgbClr val="25793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32"/>
          <p:cNvSpPr/>
          <p:nvPr/>
        </p:nvSpPr>
        <p:spPr>
          <a:xfrm>
            <a:off x="11427772" y="5262147"/>
            <a:ext cx="73938" cy="128612"/>
          </a:xfrm>
          <a:custGeom>
            <a:avLst/>
            <a:gdLst/>
            <a:ahLst/>
            <a:cxnLst/>
            <a:rect l="l" t="t" r="r" b="b"/>
            <a:pathLst>
              <a:path w="121919" h="212090">
                <a:moveTo>
                  <a:pt x="0" y="211761"/>
                </a:moveTo>
                <a:lnTo>
                  <a:pt x="63887" y="0"/>
                </a:lnTo>
                <a:lnTo>
                  <a:pt x="121762" y="105851"/>
                </a:lnTo>
                <a:lnTo>
                  <a:pt x="0" y="211761"/>
                </a:lnTo>
                <a:close/>
              </a:path>
            </a:pathLst>
          </a:custGeom>
          <a:solidFill>
            <a:srgbClr val="F0611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33"/>
          <p:cNvSpPr/>
          <p:nvPr/>
        </p:nvSpPr>
        <p:spPr>
          <a:xfrm>
            <a:off x="10902950" y="5251080"/>
            <a:ext cx="131701" cy="116290"/>
          </a:xfrm>
          <a:custGeom>
            <a:avLst/>
            <a:gdLst/>
            <a:ahLst/>
            <a:cxnLst/>
            <a:rect l="l" t="t" r="r" b="b"/>
            <a:pathLst>
              <a:path w="217169" h="191770">
                <a:moveTo>
                  <a:pt x="61135" y="191494"/>
                </a:moveTo>
                <a:lnTo>
                  <a:pt x="0" y="191494"/>
                </a:lnTo>
                <a:lnTo>
                  <a:pt x="57790" y="0"/>
                </a:lnTo>
                <a:lnTo>
                  <a:pt x="150190" y="0"/>
                </a:lnTo>
                <a:lnTo>
                  <a:pt x="170044" y="791"/>
                </a:lnTo>
                <a:lnTo>
                  <a:pt x="208162" y="12871"/>
                </a:lnTo>
                <a:lnTo>
                  <a:pt x="216885" y="29869"/>
                </a:lnTo>
                <a:lnTo>
                  <a:pt x="216857" y="41485"/>
                </a:lnTo>
                <a:lnTo>
                  <a:pt x="215796" y="46425"/>
                </a:lnTo>
                <a:lnTo>
                  <a:pt x="105003" y="46425"/>
                </a:lnTo>
                <a:lnTo>
                  <a:pt x="94165" y="82315"/>
                </a:lnTo>
                <a:lnTo>
                  <a:pt x="199196" y="82315"/>
                </a:lnTo>
                <a:lnTo>
                  <a:pt x="197548" y="84273"/>
                </a:lnTo>
                <a:lnTo>
                  <a:pt x="191585" y="89761"/>
                </a:lnTo>
                <a:lnTo>
                  <a:pt x="184758" y="94641"/>
                </a:lnTo>
                <a:lnTo>
                  <a:pt x="177073" y="98915"/>
                </a:lnTo>
                <a:lnTo>
                  <a:pt x="168536" y="102582"/>
                </a:lnTo>
                <a:lnTo>
                  <a:pt x="178668" y="104824"/>
                </a:lnTo>
                <a:lnTo>
                  <a:pt x="185124" y="109273"/>
                </a:lnTo>
                <a:lnTo>
                  <a:pt x="188009" y="115949"/>
                </a:lnTo>
                <a:lnTo>
                  <a:pt x="189568" y="121524"/>
                </a:lnTo>
                <a:lnTo>
                  <a:pt x="189778" y="125469"/>
                </a:lnTo>
                <a:lnTo>
                  <a:pt x="81164" y="125469"/>
                </a:lnTo>
                <a:lnTo>
                  <a:pt x="61135" y="191494"/>
                </a:lnTo>
                <a:close/>
              </a:path>
              <a:path w="217169" h="191770">
                <a:moveTo>
                  <a:pt x="199196" y="82315"/>
                </a:moveTo>
                <a:lnTo>
                  <a:pt x="132160" y="82315"/>
                </a:lnTo>
                <a:lnTo>
                  <a:pt x="139437" y="81022"/>
                </a:lnTo>
                <a:lnTo>
                  <a:pt x="148420" y="75645"/>
                </a:lnTo>
                <a:lnTo>
                  <a:pt x="151773" y="71085"/>
                </a:lnTo>
                <a:lnTo>
                  <a:pt x="153736" y="64481"/>
                </a:lnTo>
                <a:lnTo>
                  <a:pt x="155772" y="57774"/>
                </a:lnTo>
                <a:lnTo>
                  <a:pt x="155261" y="53101"/>
                </a:lnTo>
                <a:lnTo>
                  <a:pt x="149437" y="47737"/>
                </a:lnTo>
                <a:lnTo>
                  <a:pt x="142482" y="46425"/>
                </a:lnTo>
                <a:lnTo>
                  <a:pt x="215796" y="46425"/>
                </a:lnTo>
                <a:lnTo>
                  <a:pt x="213910" y="55211"/>
                </a:lnTo>
                <a:lnTo>
                  <a:pt x="210896" y="63568"/>
                </a:lnTo>
                <a:lnTo>
                  <a:pt x="207174" y="71210"/>
                </a:lnTo>
                <a:lnTo>
                  <a:pt x="202730" y="78117"/>
                </a:lnTo>
                <a:lnTo>
                  <a:pt x="199196" y="82315"/>
                </a:lnTo>
                <a:close/>
              </a:path>
              <a:path w="217169" h="191770">
                <a:moveTo>
                  <a:pt x="179753" y="191494"/>
                </a:moveTo>
                <a:lnTo>
                  <a:pt x="117258" y="191494"/>
                </a:lnTo>
                <a:lnTo>
                  <a:pt x="117463" y="186990"/>
                </a:lnTo>
                <a:lnTo>
                  <a:pt x="125664" y="152466"/>
                </a:lnTo>
                <a:lnTo>
                  <a:pt x="128607" y="142521"/>
                </a:lnTo>
                <a:lnTo>
                  <a:pt x="128794" y="135588"/>
                </a:lnTo>
                <a:lnTo>
                  <a:pt x="126062" y="131594"/>
                </a:lnTo>
                <a:lnTo>
                  <a:pt x="123309" y="127484"/>
                </a:lnTo>
                <a:lnTo>
                  <a:pt x="117152" y="125469"/>
                </a:lnTo>
                <a:lnTo>
                  <a:pt x="189778" y="125469"/>
                </a:lnTo>
                <a:lnTo>
                  <a:pt x="189926" y="128246"/>
                </a:lnTo>
                <a:lnTo>
                  <a:pt x="189090" y="136110"/>
                </a:lnTo>
                <a:lnTo>
                  <a:pt x="187066" y="145111"/>
                </a:lnTo>
                <a:lnTo>
                  <a:pt x="180035" y="171855"/>
                </a:lnTo>
                <a:lnTo>
                  <a:pt x="180014" y="172577"/>
                </a:lnTo>
                <a:lnTo>
                  <a:pt x="177988" y="180067"/>
                </a:lnTo>
                <a:lnTo>
                  <a:pt x="178583" y="184081"/>
                </a:lnTo>
                <a:lnTo>
                  <a:pt x="181882" y="184403"/>
                </a:lnTo>
                <a:lnTo>
                  <a:pt x="179753" y="191494"/>
                </a:lnTo>
                <a:close/>
              </a:path>
            </a:pathLst>
          </a:custGeom>
          <a:solidFill>
            <a:srgbClr val="0C2A6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34"/>
          <p:cNvSpPr/>
          <p:nvPr/>
        </p:nvSpPr>
        <p:spPr>
          <a:xfrm>
            <a:off x="11024834" y="5281514"/>
            <a:ext cx="112062" cy="88180"/>
          </a:xfrm>
          <a:custGeom>
            <a:avLst/>
            <a:gdLst/>
            <a:ahLst/>
            <a:cxnLst/>
            <a:rect l="l" t="t" r="r" b="b"/>
            <a:pathLst>
              <a:path w="184784" h="145415">
                <a:moveTo>
                  <a:pt x="39096" y="145148"/>
                </a:moveTo>
                <a:lnTo>
                  <a:pt x="30537" y="145148"/>
                </a:lnTo>
                <a:lnTo>
                  <a:pt x="23185" y="143720"/>
                </a:lnTo>
                <a:lnTo>
                  <a:pt x="11269" y="138056"/>
                </a:lnTo>
                <a:lnTo>
                  <a:pt x="6804" y="133760"/>
                </a:lnTo>
                <a:lnTo>
                  <a:pt x="3817" y="128093"/>
                </a:lnTo>
                <a:lnTo>
                  <a:pt x="1146" y="123130"/>
                </a:lnTo>
                <a:lnTo>
                  <a:pt x="0" y="117010"/>
                </a:lnTo>
                <a:lnTo>
                  <a:pt x="450" y="109695"/>
                </a:lnTo>
                <a:lnTo>
                  <a:pt x="1236" y="103363"/>
                </a:lnTo>
                <a:lnTo>
                  <a:pt x="2889" y="95186"/>
                </a:lnTo>
                <a:lnTo>
                  <a:pt x="5415" y="85172"/>
                </a:lnTo>
                <a:lnTo>
                  <a:pt x="8819" y="73324"/>
                </a:lnTo>
                <a:lnTo>
                  <a:pt x="30896" y="0"/>
                </a:lnTo>
                <a:lnTo>
                  <a:pt x="87527" y="0"/>
                </a:lnTo>
                <a:lnTo>
                  <a:pt x="62266" y="83664"/>
                </a:lnTo>
                <a:lnTo>
                  <a:pt x="61491" y="91177"/>
                </a:lnTo>
                <a:lnTo>
                  <a:pt x="63074" y="95263"/>
                </a:lnTo>
                <a:lnTo>
                  <a:pt x="64715" y="99386"/>
                </a:lnTo>
                <a:lnTo>
                  <a:pt x="69070" y="101517"/>
                </a:lnTo>
                <a:lnTo>
                  <a:pt x="153864" y="101517"/>
                </a:lnTo>
                <a:lnTo>
                  <a:pt x="148110" y="120603"/>
                </a:lnTo>
                <a:lnTo>
                  <a:pt x="96462" y="120603"/>
                </a:lnTo>
                <a:lnTo>
                  <a:pt x="89585" y="126403"/>
                </a:lnTo>
                <a:lnTo>
                  <a:pt x="82646" y="131434"/>
                </a:lnTo>
                <a:lnTo>
                  <a:pt x="46768" y="144773"/>
                </a:lnTo>
                <a:lnTo>
                  <a:pt x="39096" y="145148"/>
                </a:lnTo>
                <a:close/>
              </a:path>
              <a:path w="184784" h="145415">
                <a:moveTo>
                  <a:pt x="153864" y="101517"/>
                </a:moveTo>
                <a:lnTo>
                  <a:pt x="83285" y="101517"/>
                </a:lnTo>
                <a:lnTo>
                  <a:pt x="89278" y="99139"/>
                </a:lnTo>
                <a:lnTo>
                  <a:pt x="94247" y="94294"/>
                </a:lnTo>
                <a:lnTo>
                  <a:pt x="99270" y="89481"/>
                </a:lnTo>
                <a:lnTo>
                  <a:pt x="103153" y="82316"/>
                </a:lnTo>
                <a:lnTo>
                  <a:pt x="106057" y="72771"/>
                </a:lnTo>
                <a:lnTo>
                  <a:pt x="127906" y="0"/>
                </a:lnTo>
                <a:lnTo>
                  <a:pt x="184471" y="0"/>
                </a:lnTo>
                <a:lnTo>
                  <a:pt x="153864" y="101517"/>
                </a:lnTo>
                <a:close/>
              </a:path>
              <a:path w="184784" h="145415">
                <a:moveTo>
                  <a:pt x="141868" y="141307"/>
                </a:moveTo>
                <a:lnTo>
                  <a:pt x="90092" y="141307"/>
                </a:lnTo>
                <a:lnTo>
                  <a:pt x="96462" y="120603"/>
                </a:lnTo>
                <a:lnTo>
                  <a:pt x="148110" y="120603"/>
                </a:lnTo>
                <a:lnTo>
                  <a:pt x="141868" y="141307"/>
                </a:lnTo>
                <a:close/>
              </a:path>
            </a:pathLst>
          </a:custGeom>
          <a:solidFill>
            <a:srgbClr val="0C2A6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35"/>
          <p:cNvSpPr/>
          <p:nvPr/>
        </p:nvSpPr>
        <p:spPr>
          <a:xfrm>
            <a:off x="11124244" y="5251080"/>
            <a:ext cx="130546" cy="116290"/>
          </a:xfrm>
          <a:custGeom>
            <a:avLst/>
            <a:gdLst/>
            <a:ahLst/>
            <a:cxnLst/>
            <a:rect l="l" t="t" r="r" b="b"/>
            <a:pathLst>
              <a:path w="215265" h="191770">
                <a:moveTo>
                  <a:pt x="61954" y="191494"/>
                </a:moveTo>
                <a:lnTo>
                  <a:pt x="0" y="191494"/>
                </a:lnTo>
                <a:lnTo>
                  <a:pt x="57732" y="0"/>
                </a:lnTo>
                <a:lnTo>
                  <a:pt x="137147" y="0"/>
                </a:lnTo>
                <a:lnTo>
                  <a:pt x="149547" y="181"/>
                </a:lnTo>
                <a:lnTo>
                  <a:pt x="187564" y="5039"/>
                </a:lnTo>
                <a:lnTo>
                  <a:pt x="213902" y="35171"/>
                </a:lnTo>
                <a:lnTo>
                  <a:pt x="214654" y="42123"/>
                </a:lnTo>
                <a:lnTo>
                  <a:pt x="214497" y="46957"/>
                </a:lnTo>
                <a:lnTo>
                  <a:pt x="105543" y="46957"/>
                </a:lnTo>
                <a:lnTo>
                  <a:pt x="93683" y="86098"/>
                </a:lnTo>
                <a:lnTo>
                  <a:pt x="202647" y="86098"/>
                </a:lnTo>
                <a:lnTo>
                  <a:pt x="197575" y="94961"/>
                </a:lnTo>
                <a:lnTo>
                  <a:pt x="164074" y="123298"/>
                </a:lnTo>
                <a:lnTo>
                  <a:pt x="116768" y="132864"/>
                </a:lnTo>
                <a:lnTo>
                  <a:pt x="79599" y="132864"/>
                </a:lnTo>
                <a:lnTo>
                  <a:pt x="61954" y="191494"/>
                </a:lnTo>
                <a:close/>
              </a:path>
              <a:path w="215265" h="191770">
                <a:moveTo>
                  <a:pt x="202647" y="86098"/>
                </a:moveTo>
                <a:lnTo>
                  <a:pt x="113649" y="86098"/>
                </a:lnTo>
                <a:lnTo>
                  <a:pt x="122615" y="85826"/>
                </a:lnTo>
                <a:lnTo>
                  <a:pt x="130149" y="85014"/>
                </a:lnTo>
                <a:lnTo>
                  <a:pt x="154218" y="59260"/>
                </a:lnTo>
                <a:lnTo>
                  <a:pt x="153641" y="54123"/>
                </a:lnTo>
                <a:lnTo>
                  <a:pt x="150277" y="51254"/>
                </a:lnTo>
                <a:lnTo>
                  <a:pt x="147024" y="48401"/>
                </a:lnTo>
                <a:lnTo>
                  <a:pt x="138741" y="46957"/>
                </a:lnTo>
                <a:lnTo>
                  <a:pt x="214497" y="46957"/>
                </a:lnTo>
                <a:lnTo>
                  <a:pt x="214409" y="49655"/>
                </a:lnTo>
                <a:lnTo>
                  <a:pt x="213165" y="57800"/>
                </a:lnTo>
                <a:lnTo>
                  <a:pt x="210923" y="66591"/>
                </a:lnTo>
                <a:lnTo>
                  <a:pt x="205158" y="81711"/>
                </a:lnTo>
                <a:lnTo>
                  <a:pt x="202647" y="86098"/>
                </a:lnTo>
                <a:close/>
              </a:path>
            </a:pathLst>
          </a:custGeom>
          <a:solidFill>
            <a:srgbClr val="0C2A6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36"/>
          <p:cNvSpPr/>
          <p:nvPr/>
        </p:nvSpPr>
        <p:spPr>
          <a:xfrm>
            <a:off x="11234310" y="5278495"/>
            <a:ext cx="108981" cy="92030"/>
          </a:xfrm>
          <a:custGeom>
            <a:avLst/>
            <a:gdLst/>
            <a:ahLst/>
            <a:cxnLst/>
            <a:rect l="l" t="t" r="r" b="b"/>
            <a:pathLst>
              <a:path w="179705" h="151765">
                <a:moveTo>
                  <a:pt x="81741" y="48077"/>
                </a:moveTo>
                <a:lnTo>
                  <a:pt x="26525" y="48077"/>
                </a:lnTo>
                <a:lnTo>
                  <a:pt x="31239" y="36875"/>
                </a:lnTo>
                <a:lnTo>
                  <a:pt x="69328" y="6767"/>
                </a:lnTo>
                <a:lnTo>
                  <a:pt x="117203" y="0"/>
                </a:lnTo>
                <a:lnTo>
                  <a:pt x="125753" y="191"/>
                </a:lnTo>
                <a:lnTo>
                  <a:pt x="164708" y="8269"/>
                </a:lnTo>
                <a:lnTo>
                  <a:pt x="178638" y="27202"/>
                </a:lnTo>
                <a:lnTo>
                  <a:pt x="179695" y="32871"/>
                </a:lnTo>
                <a:lnTo>
                  <a:pt x="179538" y="33972"/>
                </a:lnTo>
                <a:lnTo>
                  <a:pt x="99104" y="33972"/>
                </a:lnTo>
                <a:lnTo>
                  <a:pt x="94373" y="35089"/>
                </a:lnTo>
                <a:lnTo>
                  <a:pt x="86596" y="39789"/>
                </a:lnTo>
                <a:lnTo>
                  <a:pt x="83701" y="43229"/>
                </a:lnTo>
                <a:lnTo>
                  <a:pt x="81741" y="48077"/>
                </a:lnTo>
                <a:close/>
              </a:path>
              <a:path w="179705" h="151765">
                <a:moveTo>
                  <a:pt x="39270" y="151439"/>
                </a:moveTo>
                <a:lnTo>
                  <a:pt x="1781" y="133209"/>
                </a:lnTo>
                <a:lnTo>
                  <a:pt x="0" y="125506"/>
                </a:lnTo>
                <a:lnTo>
                  <a:pt x="206" y="117637"/>
                </a:lnTo>
                <a:lnTo>
                  <a:pt x="17376" y="81149"/>
                </a:lnTo>
                <a:lnTo>
                  <a:pt x="60796" y="63569"/>
                </a:lnTo>
                <a:lnTo>
                  <a:pt x="85569" y="60092"/>
                </a:lnTo>
                <a:lnTo>
                  <a:pt x="90875" y="59505"/>
                </a:lnTo>
                <a:lnTo>
                  <a:pt x="123064" y="41615"/>
                </a:lnTo>
                <a:lnTo>
                  <a:pt x="122358" y="38632"/>
                </a:lnTo>
                <a:lnTo>
                  <a:pt x="119634" y="36804"/>
                </a:lnTo>
                <a:lnTo>
                  <a:pt x="117005" y="34905"/>
                </a:lnTo>
                <a:lnTo>
                  <a:pt x="112076" y="33972"/>
                </a:lnTo>
                <a:lnTo>
                  <a:pt x="179538" y="33972"/>
                </a:lnTo>
                <a:lnTo>
                  <a:pt x="178536" y="40985"/>
                </a:lnTo>
                <a:lnTo>
                  <a:pt x="165800" y="83188"/>
                </a:lnTo>
                <a:lnTo>
                  <a:pt x="109813" y="83188"/>
                </a:lnTo>
                <a:lnTo>
                  <a:pt x="103799" y="85416"/>
                </a:lnTo>
                <a:lnTo>
                  <a:pt x="95975" y="87542"/>
                </a:lnTo>
                <a:lnTo>
                  <a:pt x="86267" y="89879"/>
                </a:lnTo>
                <a:lnTo>
                  <a:pt x="76080" y="92938"/>
                </a:lnTo>
                <a:lnTo>
                  <a:pt x="68399" y="96461"/>
                </a:lnTo>
                <a:lnTo>
                  <a:pt x="63228" y="100443"/>
                </a:lnTo>
                <a:lnTo>
                  <a:pt x="60571" y="104882"/>
                </a:lnTo>
                <a:lnTo>
                  <a:pt x="59291" y="108873"/>
                </a:lnTo>
                <a:lnTo>
                  <a:pt x="59807" y="111952"/>
                </a:lnTo>
                <a:lnTo>
                  <a:pt x="61947" y="114292"/>
                </a:lnTo>
                <a:lnTo>
                  <a:pt x="64020" y="116515"/>
                </a:lnTo>
                <a:lnTo>
                  <a:pt x="67661" y="117637"/>
                </a:lnTo>
                <a:lnTo>
                  <a:pt x="155419" y="117637"/>
                </a:lnTo>
                <a:lnTo>
                  <a:pt x="150829" y="132866"/>
                </a:lnTo>
                <a:lnTo>
                  <a:pt x="96615" y="132866"/>
                </a:lnTo>
                <a:lnTo>
                  <a:pt x="89751" y="137291"/>
                </a:lnTo>
                <a:lnTo>
                  <a:pt x="82846" y="141117"/>
                </a:lnTo>
                <a:lnTo>
                  <a:pt x="47058" y="151151"/>
                </a:lnTo>
                <a:lnTo>
                  <a:pt x="39270" y="151439"/>
                </a:lnTo>
                <a:close/>
              </a:path>
              <a:path w="179705" h="151765">
                <a:moveTo>
                  <a:pt x="155419" y="117637"/>
                </a:moveTo>
                <a:lnTo>
                  <a:pt x="82194" y="117637"/>
                </a:lnTo>
                <a:lnTo>
                  <a:pt x="89734" y="115453"/>
                </a:lnTo>
                <a:lnTo>
                  <a:pt x="101009" y="106763"/>
                </a:lnTo>
                <a:lnTo>
                  <a:pt x="105221" y="99903"/>
                </a:lnTo>
                <a:lnTo>
                  <a:pt x="108172" y="90435"/>
                </a:lnTo>
                <a:lnTo>
                  <a:pt x="108766" y="88205"/>
                </a:lnTo>
                <a:lnTo>
                  <a:pt x="109152" y="86976"/>
                </a:lnTo>
                <a:lnTo>
                  <a:pt x="109436" y="85888"/>
                </a:lnTo>
                <a:lnTo>
                  <a:pt x="109813" y="83188"/>
                </a:lnTo>
                <a:lnTo>
                  <a:pt x="165800" y="83188"/>
                </a:lnTo>
                <a:lnTo>
                  <a:pt x="155419" y="117637"/>
                </a:lnTo>
                <a:close/>
              </a:path>
              <a:path w="179705" h="151765">
                <a:moveTo>
                  <a:pt x="152909" y="146286"/>
                </a:moveTo>
                <a:lnTo>
                  <a:pt x="96040" y="146286"/>
                </a:lnTo>
                <a:lnTo>
                  <a:pt x="96615" y="132866"/>
                </a:lnTo>
                <a:lnTo>
                  <a:pt x="150829" y="132866"/>
                </a:lnTo>
                <a:lnTo>
                  <a:pt x="150782" y="133209"/>
                </a:lnTo>
                <a:lnTo>
                  <a:pt x="150654" y="135279"/>
                </a:lnTo>
                <a:lnTo>
                  <a:pt x="151062" y="137369"/>
                </a:lnTo>
                <a:lnTo>
                  <a:pt x="151568" y="139368"/>
                </a:lnTo>
                <a:lnTo>
                  <a:pt x="152511" y="141075"/>
                </a:lnTo>
                <a:lnTo>
                  <a:pt x="154189" y="142295"/>
                </a:lnTo>
                <a:lnTo>
                  <a:pt x="152909" y="146286"/>
                </a:lnTo>
                <a:close/>
              </a:path>
            </a:pathLst>
          </a:custGeom>
          <a:solidFill>
            <a:srgbClr val="0C2A6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37"/>
          <p:cNvSpPr/>
          <p:nvPr/>
        </p:nvSpPr>
        <p:spPr>
          <a:xfrm>
            <a:off x="11327303" y="5281514"/>
            <a:ext cx="121689" cy="120140"/>
          </a:xfrm>
          <a:custGeom>
            <a:avLst/>
            <a:gdLst/>
            <a:ahLst/>
            <a:cxnLst/>
            <a:rect l="l" t="t" r="r" b="b"/>
            <a:pathLst>
              <a:path w="200659" h="198120">
                <a:moveTo>
                  <a:pt x="28335" y="198112"/>
                </a:moveTo>
                <a:lnTo>
                  <a:pt x="24452" y="198112"/>
                </a:lnTo>
                <a:lnTo>
                  <a:pt x="19981" y="198033"/>
                </a:lnTo>
                <a:lnTo>
                  <a:pt x="15155" y="197809"/>
                </a:lnTo>
                <a:lnTo>
                  <a:pt x="10350" y="197635"/>
                </a:lnTo>
                <a:lnTo>
                  <a:pt x="5221" y="197369"/>
                </a:lnTo>
                <a:lnTo>
                  <a:pt x="0" y="196990"/>
                </a:lnTo>
                <a:lnTo>
                  <a:pt x="12565" y="155164"/>
                </a:lnTo>
                <a:lnTo>
                  <a:pt x="34188" y="155164"/>
                </a:lnTo>
                <a:lnTo>
                  <a:pt x="38438" y="154176"/>
                </a:lnTo>
                <a:lnTo>
                  <a:pt x="41454" y="152390"/>
                </a:lnTo>
                <a:lnTo>
                  <a:pt x="44528" y="150525"/>
                </a:lnTo>
                <a:lnTo>
                  <a:pt x="46612" y="147387"/>
                </a:lnTo>
                <a:lnTo>
                  <a:pt x="47808" y="143169"/>
                </a:lnTo>
                <a:lnTo>
                  <a:pt x="48411" y="141307"/>
                </a:lnTo>
                <a:lnTo>
                  <a:pt x="48780" y="139347"/>
                </a:lnTo>
                <a:lnTo>
                  <a:pt x="49033" y="137124"/>
                </a:lnTo>
                <a:lnTo>
                  <a:pt x="49183" y="134763"/>
                </a:lnTo>
                <a:lnTo>
                  <a:pt x="49183" y="132276"/>
                </a:lnTo>
                <a:lnTo>
                  <a:pt x="49033" y="129386"/>
                </a:lnTo>
                <a:lnTo>
                  <a:pt x="40389" y="0"/>
                </a:lnTo>
                <a:lnTo>
                  <a:pt x="97708" y="0"/>
                </a:lnTo>
                <a:lnTo>
                  <a:pt x="96823" y="85738"/>
                </a:lnTo>
                <a:lnTo>
                  <a:pt x="146226" y="85738"/>
                </a:lnTo>
                <a:lnTo>
                  <a:pt x="111697" y="140622"/>
                </a:lnTo>
                <a:lnTo>
                  <a:pt x="89716" y="173035"/>
                </a:lnTo>
                <a:lnTo>
                  <a:pt x="76604" y="186439"/>
                </a:lnTo>
                <a:lnTo>
                  <a:pt x="71146" y="190678"/>
                </a:lnTo>
                <a:lnTo>
                  <a:pt x="37810" y="197944"/>
                </a:lnTo>
                <a:lnTo>
                  <a:pt x="28335" y="198112"/>
                </a:lnTo>
                <a:close/>
              </a:path>
              <a:path w="200659" h="198120">
                <a:moveTo>
                  <a:pt x="146226" y="85738"/>
                </a:moveTo>
                <a:lnTo>
                  <a:pt x="96823" y="85738"/>
                </a:lnTo>
                <a:lnTo>
                  <a:pt x="146855" y="0"/>
                </a:lnTo>
                <a:lnTo>
                  <a:pt x="200166" y="0"/>
                </a:lnTo>
                <a:lnTo>
                  <a:pt x="146226" y="85738"/>
                </a:lnTo>
                <a:close/>
              </a:path>
            </a:pathLst>
          </a:custGeom>
          <a:solidFill>
            <a:srgbClr val="0C2A6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38"/>
          <p:cNvSpPr/>
          <p:nvPr/>
        </p:nvSpPr>
        <p:spPr>
          <a:xfrm>
            <a:off x="7548151" y="3407643"/>
            <a:ext cx="2265493" cy="2747821"/>
          </a:xfrm>
          <a:custGeom>
            <a:avLst/>
            <a:gdLst/>
            <a:ahLst/>
            <a:cxnLst/>
            <a:rect l="l" t="t" r="r" b="b"/>
            <a:pathLst>
              <a:path w="3735705" h="4531359">
                <a:moveTo>
                  <a:pt x="3587339" y="437494"/>
                </a:moveTo>
                <a:lnTo>
                  <a:pt x="147869" y="437494"/>
                </a:lnTo>
                <a:lnTo>
                  <a:pt x="549953" y="424285"/>
                </a:lnTo>
                <a:lnTo>
                  <a:pt x="1143966" y="304985"/>
                </a:lnTo>
                <a:lnTo>
                  <a:pt x="1867618" y="0"/>
                </a:lnTo>
                <a:lnTo>
                  <a:pt x="2591254" y="304985"/>
                </a:lnTo>
                <a:lnTo>
                  <a:pt x="3185258" y="424285"/>
                </a:lnTo>
                <a:lnTo>
                  <a:pt x="3587339" y="437494"/>
                </a:lnTo>
                <a:close/>
              </a:path>
              <a:path w="3735705" h="4531359">
                <a:moveTo>
                  <a:pt x="1867618" y="4531250"/>
                </a:moveTo>
                <a:lnTo>
                  <a:pt x="1809605" y="4506588"/>
                </a:lnTo>
                <a:lnTo>
                  <a:pt x="1652043" y="4431002"/>
                </a:lnTo>
                <a:lnTo>
                  <a:pt x="1419650" y="4302092"/>
                </a:lnTo>
                <a:lnTo>
                  <a:pt x="1137141" y="4117458"/>
                </a:lnTo>
                <a:lnTo>
                  <a:pt x="1096851" y="4088182"/>
                </a:lnTo>
                <a:lnTo>
                  <a:pt x="1057201" y="4058232"/>
                </a:lnTo>
                <a:lnTo>
                  <a:pt x="1018197" y="4027619"/>
                </a:lnTo>
                <a:lnTo>
                  <a:pt x="979844" y="3996354"/>
                </a:lnTo>
                <a:lnTo>
                  <a:pt x="942146" y="3964447"/>
                </a:lnTo>
                <a:lnTo>
                  <a:pt x="905109" y="3931910"/>
                </a:lnTo>
                <a:lnTo>
                  <a:pt x="868737" y="3898754"/>
                </a:lnTo>
                <a:lnTo>
                  <a:pt x="833035" y="3864989"/>
                </a:lnTo>
                <a:lnTo>
                  <a:pt x="798009" y="3830627"/>
                </a:lnTo>
                <a:lnTo>
                  <a:pt x="763663" y="3795679"/>
                </a:lnTo>
                <a:lnTo>
                  <a:pt x="730002" y="3760155"/>
                </a:lnTo>
                <a:lnTo>
                  <a:pt x="697031" y="3724066"/>
                </a:lnTo>
                <a:lnTo>
                  <a:pt x="664756" y="3687423"/>
                </a:lnTo>
                <a:lnTo>
                  <a:pt x="633179" y="3650238"/>
                </a:lnTo>
                <a:lnTo>
                  <a:pt x="602308" y="3612522"/>
                </a:lnTo>
                <a:lnTo>
                  <a:pt x="572146" y="3574284"/>
                </a:lnTo>
                <a:lnTo>
                  <a:pt x="542699" y="3535537"/>
                </a:lnTo>
                <a:lnTo>
                  <a:pt x="513972" y="3496290"/>
                </a:lnTo>
                <a:lnTo>
                  <a:pt x="485969" y="3456556"/>
                </a:lnTo>
                <a:lnTo>
                  <a:pt x="458695" y="3416345"/>
                </a:lnTo>
                <a:lnTo>
                  <a:pt x="432156" y="3375668"/>
                </a:lnTo>
                <a:lnTo>
                  <a:pt x="406355" y="3334535"/>
                </a:lnTo>
                <a:lnTo>
                  <a:pt x="381299" y="3292959"/>
                </a:lnTo>
                <a:lnTo>
                  <a:pt x="356992" y="3250950"/>
                </a:lnTo>
                <a:lnTo>
                  <a:pt x="333438" y="3208518"/>
                </a:lnTo>
                <a:lnTo>
                  <a:pt x="310644" y="3165675"/>
                </a:lnTo>
                <a:lnTo>
                  <a:pt x="288613" y="3122431"/>
                </a:lnTo>
                <a:lnTo>
                  <a:pt x="267351" y="3078799"/>
                </a:lnTo>
                <a:lnTo>
                  <a:pt x="246863" y="3034788"/>
                </a:lnTo>
                <a:lnTo>
                  <a:pt x="227153" y="2990409"/>
                </a:lnTo>
                <a:lnTo>
                  <a:pt x="208226" y="2945674"/>
                </a:lnTo>
                <a:lnTo>
                  <a:pt x="190088" y="2900593"/>
                </a:lnTo>
                <a:lnTo>
                  <a:pt x="172743" y="2855178"/>
                </a:lnTo>
                <a:lnTo>
                  <a:pt x="156197" y="2809439"/>
                </a:lnTo>
                <a:lnTo>
                  <a:pt x="140453" y="2763388"/>
                </a:lnTo>
                <a:lnTo>
                  <a:pt x="125517" y="2717034"/>
                </a:lnTo>
                <a:lnTo>
                  <a:pt x="111395" y="2670390"/>
                </a:lnTo>
                <a:lnTo>
                  <a:pt x="98090" y="2623466"/>
                </a:lnTo>
                <a:lnTo>
                  <a:pt x="85608" y="2576274"/>
                </a:lnTo>
                <a:lnTo>
                  <a:pt x="73953" y="2528823"/>
                </a:lnTo>
                <a:lnTo>
                  <a:pt x="63131" y="2481125"/>
                </a:lnTo>
                <a:lnTo>
                  <a:pt x="53147" y="2433192"/>
                </a:lnTo>
                <a:lnTo>
                  <a:pt x="44005" y="2385033"/>
                </a:lnTo>
                <a:lnTo>
                  <a:pt x="35710" y="2336660"/>
                </a:lnTo>
                <a:lnTo>
                  <a:pt x="28268" y="2288084"/>
                </a:lnTo>
                <a:lnTo>
                  <a:pt x="21683" y="2239315"/>
                </a:lnTo>
                <a:lnTo>
                  <a:pt x="15959" y="2190366"/>
                </a:lnTo>
                <a:lnTo>
                  <a:pt x="11103" y="2141246"/>
                </a:lnTo>
                <a:lnTo>
                  <a:pt x="7119" y="2091967"/>
                </a:lnTo>
                <a:lnTo>
                  <a:pt x="4012" y="2042539"/>
                </a:lnTo>
                <a:lnTo>
                  <a:pt x="1786" y="1992974"/>
                </a:lnTo>
                <a:lnTo>
                  <a:pt x="447" y="1943282"/>
                </a:lnTo>
                <a:lnTo>
                  <a:pt x="0" y="1893475"/>
                </a:lnTo>
                <a:lnTo>
                  <a:pt x="0" y="424209"/>
                </a:lnTo>
                <a:lnTo>
                  <a:pt x="147869" y="437494"/>
                </a:lnTo>
                <a:lnTo>
                  <a:pt x="3735208" y="437494"/>
                </a:lnTo>
                <a:lnTo>
                  <a:pt x="3735208" y="1893475"/>
                </a:lnTo>
                <a:lnTo>
                  <a:pt x="3734761" y="1943282"/>
                </a:lnTo>
                <a:lnTo>
                  <a:pt x="3733422" y="1992974"/>
                </a:lnTo>
                <a:lnTo>
                  <a:pt x="3731196" y="2042539"/>
                </a:lnTo>
                <a:lnTo>
                  <a:pt x="3728088" y="2091967"/>
                </a:lnTo>
                <a:lnTo>
                  <a:pt x="3724104" y="2141246"/>
                </a:lnTo>
                <a:lnTo>
                  <a:pt x="3719248" y="2190366"/>
                </a:lnTo>
                <a:lnTo>
                  <a:pt x="3713525" y="2239315"/>
                </a:lnTo>
                <a:lnTo>
                  <a:pt x="3706940" y="2288084"/>
                </a:lnTo>
                <a:lnTo>
                  <a:pt x="3699497" y="2336660"/>
                </a:lnTo>
                <a:lnTo>
                  <a:pt x="3691203" y="2385033"/>
                </a:lnTo>
                <a:lnTo>
                  <a:pt x="3682061" y="2433192"/>
                </a:lnTo>
                <a:lnTo>
                  <a:pt x="3672076" y="2481125"/>
                </a:lnTo>
                <a:lnTo>
                  <a:pt x="3661255" y="2528823"/>
                </a:lnTo>
                <a:lnTo>
                  <a:pt x="3649600" y="2576274"/>
                </a:lnTo>
                <a:lnTo>
                  <a:pt x="3637118" y="2623466"/>
                </a:lnTo>
                <a:lnTo>
                  <a:pt x="3623813" y="2670390"/>
                </a:lnTo>
                <a:lnTo>
                  <a:pt x="3609690" y="2717034"/>
                </a:lnTo>
                <a:lnTo>
                  <a:pt x="3594755" y="2763388"/>
                </a:lnTo>
                <a:lnTo>
                  <a:pt x="3579011" y="2809439"/>
                </a:lnTo>
                <a:lnTo>
                  <a:pt x="3562464" y="2855178"/>
                </a:lnTo>
                <a:lnTo>
                  <a:pt x="3545120" y="2900593"/>
                </a:lnTo>
                <a:lnTo>
                  <a:pt x="3526981" y="2945674"/>
                </a:lnTo>
                <a:lnTo>
                  <a:pt x="3508055" y="2990409"/>
                </a:lnTo>
                <a:lnTo>
                  <a:pt x="3488345" y="3034788"/>
                </a:lnTo>
                <a:lnTo>
                  <a:pt x="3467857" y="3078799"/>
                </a:lnTo>
                <a:lnTo>
                  <a:pt x="3446595" y="3122431"/>
                </a:lnTo>
                <a:lnTo>
                  <a:pt x="3424564" y="3165675"/>
                </a:lnTo>
                <a:lnTo>
                  <a:pt x="3401770" y="3208518"/>
                </a:lnTo>
                <a:lnTo>
                  <a:pt x="3378216" y="3250950"/>
                </a:lnTo>
                <a:lnTo>
                  <a:pt x="3353909" y="3292959"/>
                </a:lnTo>
                <a:lnTo>
                  <a:pt x="3328853" y="3334535"/>
                </a:lnTo>
                <a:lnTo>
                  <a:pt x="3303053" y="3375668"/>
                </a:lnTo>
                <a:lnTo>
                  <a:pt x="3276513" y="3416345"/>
                </a:lnTo>
                <a:lnTo>
                  <a:pt x="3249239" y="3456556"/>
                </a:lnTo>
                <a:lnTo>
                  <a:pt x="3221236" y="3496290"/>
                </a:lnTo>
                <a:lnTo>
                  <a:pt x="3192509" y="3535537"/>
                </a:lnTo>
                <a:lnTo>
                  <a:pt x="3163062" y="3574284"/>
                </a:lnTo>
                <a:lnTo>
                  <a:pt x="3132900" y="3612522"/>
                </a:lnTo>
                <a:lnTo>
                  <a:pt x="3102029" y="3650238"/>
                </a:lnTo>
                <a:lnTo>
                  <a:pt x="3070453" y="3687423"/>
                </a:lnTo>
                <a:lnTo>
                  <a:pt x="3038177" y="3724066"/>
                </a:lnTo>
                <a:lnTo>
                  <a:pt x="3005206" y="3760155"/>
                </a:lnTo>
                <a:lnTo>
                  <a:pt x="2971545" y="3795679"/>
                </a:lnTo>
                <a:lnTo>
                  <a:pt x="2937199" y="3830627"/>
                </a:lnTo>
                <a:lnTo>
                  <a:pt x="2902173" y="3864989"/>
                </a:lnTo>
                <a:lnTo>
                  <a:pt x="2866471" y="3898754"/>
                </a:lnTo>
                <a:lnTo>
                  <a:pt x="2830099" y="3931910"/>
                </a:lnTo>
                <a:lnTo>
                  <a:pt x="2793062" y="3964447"/>
                </a:lnTo>
                <a:lnTo>
                  <a:pt x="2755364" y="3996354"/>
                </a:lnTo>
                <a:lnTo>
                  <a:pt x="2717011" y="4027619"/>
                </a:lnTo>
                <a:lnTo>
                  <a:pt x="2678007" y="4058232"/>
                </a:lnTo>
                <a:lnTo>
                  <a:pt x="2638357" y="4088182"/>
                </a:lnTo>
                <a:lnTo>
                  <a:pt x="2598066" y="4117458"/>
                </a:lnTo>
                <a:lnTo>
                  <a:pt x="2315562" y="4302092"/>
                </a:lnTo>
                <a:lnTo>
                  <a:pt x="2083179" y="4431002"/>
                </a:lnTo>
                <a:lnTo>
                  <a:pt x="1925627" y="4506588"/>
                </a:lnTo>
                <a:lnTo>
                  <a:pt x="1867618" y="4531250"/>
                </a:lnTo>
                <a:close/>
              </a:path>
              <a:path w="3735705" h="4531359">
                <a:moveTo>
                  <a:pt x="3735208" y="437494"/>
                </a:moveTo>
                <a:lnTo>
                  <a:pt x="3587339" y="437494"/>
                </a:lnTo>
                <a:lnTo>
                  <a:pt x="3735208" y="424209"/>
                </a:lnTo>
                <a:lnTo>
                  <a:pt x="3735208" y="437494"/>
                </a:lnTo>
                <a:close/>
              </a:path>
            </a:pathLst>
          </a:custGeom>
          <a:solidFill>
            <a:srgbClr val="1A32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bk object 39"/>
          <p:cNvSpPr/>
          <p:nvPr/>
        </p:nvSpPr>
        <p:spPr>
          <a:xfrm>
            <a:off x="7669939" y="3545749"/>
            <a:ext cx="2021618" cy="247689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bk object 40"/>
          <p:cNvSpPr/>
          <p:nvPr/>
        </p:nvSpPr>
        <p:spPr>
          <a:xfrm>
            <a:off x="6257578" y="3545748"/>
            <a:ext cx="3235645" cy="26096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bk object 41"/>
          <p:cNvSpPr/>
          <p:nvPr/>
        </p:nvSpPr>
        <p:spPr>
          <a:xfrm>
            <a:off x="7768607" y="2997773"/>
            <a:ext cx="511945" cy="51189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bk object 42"/>
          <p:cNvSpPr/>
          <p:nvPr/>
        </p:nvSpPr>
        <p:spPr>
          <a:xfrm>
            <a:off x="8425930" y="3980451"/>
            <a:ext cx="509861" cy="415485"/>
          </a:xfrm>
          <a:custGeom>
            <a:avLst/>
            <a:gdLst/>
            <a:ahLst/>
            <a:cxnLst/>
            <a:rect l="l" t="t" r="r" b="b"/>
            <a:pathLst>
              <a:path w="840740" h="685165">
                <a:moveTo>
                  <a:pt x="107580" y="684737"/>
                </a:moveTo>
                <a:lnTo>
                  <a:pt x="0" y="684737"/>
                </a:lnTo>
                <a:lnTo>
                  <a:pt x="0" y="420227"/>
                </a:lnTo>
                <a:lnTo>
                  <a:pt x="2832" y="371291"/>
                </a:lnTo>
                <a:lnTo>
                  <a:pt x="11117" y="323994"/>
                </a:lnTo>
                <a:lnTo>
                  <a:pt x="24536" y="278655"/>
                </a:lnTo>
                <a:lnTo>
                  <a:pt x="42773" y="235590"/>
                </a:lnTo>
                <a:lnTo>
                  <a:pt x="65510" y="195119"/>
                </a:lnTo>
                <a:lnTo>
                  <a:pt x="92428" y="157558"/>
                </a:lnTo>
                <a:lnTo>
                  <a:pt x="123211" y="123226"/>
                </a:lnTo>
                <a:lnTo>
                  <a:pt x="157540" y="92440"/>
                </a:lnTo>
                <a:lnTo>
                  <a:pt x="195098" y="65519"/>
                </a:lnTo>
                <a:lnTo>
                  <a:pt x="235566" y="42779"/>
                </a:lnTo>
                <a:lnTo>
                  <a:pt x="278628" y="24540"/>
                </a:lnTo>
                <a:lnTo>
                  <a:pt x="323966" y="11118"/>
                </a:lnTo>
                <a:lnTo>
                  <a:pt x="371262" y="2832"/>
                </a:lnTo>
                <a:lnTo>
                  <a:pt x="420197" y="0"/>
                </a:lnTo>
                <a:lnTo>
                  <a:pt x="469133" y="2832"/>
                </a:lnTo>
                <a:lnTo>
                  <a:pt x="516429" y="11118"/>
                </a:lnTo>
                <a:lnTo>
                  <a:pt x="561766" y="24540"/>
                </a:lnTo>
                <a:lnTo>
                  <a:pt x="604828" y="42779"/>
                </a:lnTo>
                <a:lnTo>
                  <a:pt x="645297" y="65519"/>
                </a:lnTo>
                <a:lnTo>
                  <a:pt x="682855" y="92440"/>
                </a:lnTo>
                <a:lnTo>
                  <a:pt x="699771" y="107611"/>
                </a:lnTo>
                <a:lnTo>
                  <a:pt x="420197" y="107611"/>
                </a:lnTo>
                <a:lnTo>
                  <a:pt x="374059" y="111006"/>
                </a:lnTo>
                <a:lnTo>
                  <a:pt x="330003" y="120867"/>
                </a:lnTo>
                <a:lnTo>
                  <a:pt x="288517" y="136708"/>
                </a:lnTo>
                <a:lnTo>
                  <a:pt x="250088" y="158040"/>
                </a:lnTo>
                <a:lnTo>
                  <a:pt x="215202" y="184377"/>
                </a:lnTo>
                <a:lnTo>
                  <a:pt x="184347" y="215232"/>
                </a:lnTo>
                <a:lnTo>
                  <a:pt x="158010" y="250117"/>
                </a:lnTo>
                <a:lnTo>
                  <a:pt x="136678" y="288547"/>
                </a:lnTo>
                <a:lnTo>
                  <a:pt x="120837" y="330033"/>
                </a:lnTo>
                <a:lnTo>
                  <a:pt x="110976" y="374089"/>
                </a:lnTo>
                <a:lnTo>
                  <a:pt x="107580" y="420227"/>
                </a:lnTo>
                <a:lnTo>
                  <a:pt x="107580" y="684737"/>
                </a:lnTo>
                <a:close/>
              </a:path>
              <a:path w="840740" h="685165">
                <a:moveTo>
                  <a:pt x="840395" y="684737"/>
                </a:moveTo>
                <a:lnTo>
                  <a:pt x="732785" y="684737"/>
                </a:lnTo>
                <a:lnTo>
                  <a:pt x="732785" y="420227"/>
                </a:lnTo>
                <a:lnTo>
                  <a:pt x="729390" y="374089"/>
                </a:lnTo>
                <a:lnTo>
                  <a:pt x="719528" y="330033"/>
                </a:lnTo>
                <a:lnTo>
                  <a:pt x="703688" y="288547"/>
                </a:lnTo>
                <a:lnTo>
                  <a:pt x="682357" y="250117"/>
                </a:lnTo>
                <a:lnTo>
                  <a:pt x="656021" y="215232"/>
                </a:lnTo>
                <a:lnTo>
                  <a:pt x="625168" y="184377"/>
                </a:lnTo>
                <a:lnTo>
                  <a:pt x="590285" y="158040"/>
                </a:lnTo>
                <a:lnTo>
                  <a:pt x="551859" y="136708"/>
                </a:lnTo>
                <a:lnTo>
                  <a:pt x="510378" y="120867"/>
                </a:lnTo>
                <a:lnTo>
                  <a:pt x="466328" y="111006"/>
                </a:lnTo>
                <a:lnTo>
                  <a:pt x="420197" y="107611"/>
                </a:lnTo>
                <a:lnTo>
                  <a:pt x="699771" y="107611"/>
                </a:lnTo>
                <a:lnTo>
                  <a:pt x="747966" y="157558"/>
                </a:lnTo>
                <a:lnTo>
                  <a:pt x="774885" y="195119"/>
                </a:lnTo>
                <a:lnTo>
                  <a:pt x="797621" y="235590"/>
                </a:lnTo>
                <a:lnTo>
                  <a:pt x="815858" y="278655"/>
                </a:lnTo>
                <a:lnTo>
                  <a:pt x="829278" y="323994"/>
                </a:lnTo>
                <a:lnTo>
                  <a:pt x="837563" y="371291"/>
                </a:lnTo>
                <a:lnTo>
                  <a:pt x="840395" y="420227"/>
                </a:lnTo>
                <a:lnTo>
                  <a:pt x="840395" y="684737"/>
                </a:lnTo>
                <a:close/>
              </a:path>
            </a:pathLst>
          </a:custGeom>
          <a:solidFill>
            <a:srgbClr val="1A32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bk object 43"/>
          <p:cNvSpPr/>
          <p:nvPr/>
        </p:nvSpPr>
        <p:spPr>
          <a:xfrm>
            <a:off x="8309197" y="4385699"/>
            <a:ext cx="743227" cy="743175"/>
          </a:xfrm>
          <a:custGeom>
            <a:avLst/>
            <a:gdLst/>
            <a:ahLst/>
            <a:cxnLst/>
            <a:rect l="l" t="t" r="r" b="b"/>
            <a:pathLst>
              <a:path w="1225550" h="1225550">
                <a:moveTo>
                  <a:pt x="1128337" y="1225344"/>
                </a:moveTo>
                <a:lnTo>
                  <a:pt x="97012" y="1225344"/>
                </a:lnTo>
                <a:lnTo>
                  <a:pt x="59251" y="1217721"/>
                </a:lnTo>
                <a:lnTo>
                  <a:pt x="28414" y="1196930"/>
                </a:lnTo>
                <a:lnTo>
                  <a:pt x="7623" y="1166093"/>
                </a:lnTo>
                <a:lnTo>
                  <a:pt x="0" y="1128332"/>
                </a:lnTo>
                <a:lnTo>
                  <a:pt x="0" y="97009"/>
                </a:lnTo>
                <a:lnTo>
                  <a:pt x="7624" y="59249"/>
                </a:lnTo>
                <a:lnTo>
                  <a:pt x="28414" y="28413"/>
                </a:lnTo>
                <a:lnTo>
                  <a:pt x="59251" y="7623"/>
                </a:lnTo>
                <a:lnTo>
                  <a:pt x="97011" y="0"/>
                </a:lnTo>
                <a:lnTo>
                  <a:pt x="1128341" y="0"/>
                </a:lnTo>
                <a:lnTo>
                  <a:pt x="1166101" y="7623"/>
                </a:lnTo>
                <a:lnTo>
                  <a:pt x="1196937" y="28414"/>
                </a:lnTo>
                <a:lnTo>
                  <a:pt x="1217727" y="59250"/>
                </a:lnTo>
                <a:lnTo>
                  <a:pt x="1225350" y="97009"/>
                </a:lnTo>
                <a:lnTo>
                  <a:pt x="1225350" y="1128332"/>
                </a:lnTo>
                <a:lnTo>
                  <a:pt x="1217727" y="1166093"/>
                </a:lnTo>
                <a:lnTo>
                  <a:pt x="1196936" y="1196930"/>
                </a:lnTo>
                <a:lnTo>
                  <a:pt x="1166099" y="1217721"/>
                </a:lnTo>
                <a:lnTo>
                  <a:pt x="1128337" y="1225344"/>
                </a:lnTo>
                <a:close/>
              </a:path>
            </a:pathLst>
          </a:custGeom>
          <a:solidFill>
            <a:srgbClr val="008B4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bk object 44"/>
          <p:cNvSpPr/>
          <p:nvPr/>
        </p:nvSpPr>
        <p:spPr>
          <a:xfrm>
            <a:off x="8355803" y="4432300"/>
            <a:ext cx="650035" cy="649989"/>
          </a:xfrm>
          <a:custGeom>
            <a:avLst/>
            <a:gdLst/>
            <a:ahLst/>
            <a:cxnLst/>
            <a:rect l="l" t="t" r="r" b="b"/>
            <a:pathLst>
              <a:path w="1071880" h="1071879">
                <a:moveTo>
                  <a:pt x="1007059" y="1071645"/>
                </a:moveTo>
                <a:lnTo>
                  <a:pt x="64588" y="1071645"/>
                </a:lnTo>
                <a:lnTo>
                  <a:pt x="60093" y="1071202"/>
                </a:lnTo>
                <a:lnTo>
                  <a:pt x="23456" y="1054607"/>
                </a:lnTo>
                <a:lnTo>
                  <a:pt x="2213" y="1020455"/>
                </a:lnTo>
                <a:lnTo>
                  <a:pt x="0" y="1007056"/>
                </a:lnTo>
                <a:lnTo>
                  <a:pt x="0" y="64587"/>
                </a:lnTo>
                <a:lnTo>
                  <a:pt x="14171" y="26947"/>
                </a:lnTo>
                <a:lnTo>
                  <a:pt x="46866" y="3524"/>
                </a:lnTo>
                <a:lnTo>
                  <a:pt x="64587" y="0"/>
                </a:lnTo>
                <a:lnTo>
                  <a:pt x="1007060" y="0"/>
                </a:lnTo>
                <a:lnTo>
                  <a:pt x="1044700" y="14171"/>
                </a:lnTo>
                <a:lnTo>
                  <a:pt x="1068123" y="46866"/>
                </a:lnTo>
                <a:lnTo>
                  <a:pt x="1071648" y="64587"/>
                </a:lnTo>
                <a:lnTo>
                  <a:pt x="1071648" y="1007056"/>
                </a:lnTo>
                <a:lnTo>
                  <a:pt x="1057476" y="1044696"/>
                </a:lnTo>
                <a:lnTo>
                  <a:pt x="1024781" y="1068120"/>
                </a:lnTo>
                <a:lnTo>
                  <a:pt x="1007059" y="1071645"/>
                </a:lnTo>
                <a:close/>
              </a:path>
            </a:pathLst>
          </a:custGeom>
          <a:solidFill>
            <a:srgbClr val="F478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bk object 45"/>
          <p:cNvSpPr/>
          <p:nvPr/>
        </p:nvSpPr>
        <p:spPr>
          <a:xfrm>
            <a:off x="8597086" y="4611671"/>
            <a:ext cx="167515" cy="291494"/>
          </a:xfrm>
          <a:custGeom>
            <a:avLst/>
            <a:gdLst/>
            <a:ahLst/>
            <a:cxnLst/>
            <a:rect l="l" t="t" r="r" b="b"/>
            <a:pathLst>
              <a:path w="276225" h="480695">
                <a:moveTo>
                  <a:pt x="189711" y="480135"/>
                </a:moveTo>
                <a:lnTo>
                  <a:pt x="86198" y="480135"/>
                </a:lnTo>
                <a:lnTo>
                  <a:pt x="86198" y="265837"/>
                </a:lnTo>
                <a:lnTo>
                  <a:pt x="52232" y="246027"/>
                </a:lnTo>
                <a:lnTo>
                  <a:pt x="25340" y="217695"/>
                </a:lnTo>
                <a:lnTo>
                  <a:pt x="7328" y="182621"/>
                </a:lnTo>
                <a:lnTo>
                  <a:pt x="0" y="142585"/>
                </a:lnTo>
                <a:lnTo>
                  <a:pt x="5762" y="99078"/>
                </a:lnTo>
                <a:lnTo>
                  <a:pt x="24433" y="60506"/>
                </a:lnTo>
                <a:lnTo>
                  <a:pt x="53621" y="29429"/>
                </a:lnTo>
                <a:lnTo>
                  <a:pt x="90936" y="8407"/>
                </a:lnTo>
                <a:lnTo>
                  <a:pt x="133986" y="0"/>
                </a:lnTo>
                <a:lnTo>
                  <a:pt x="178727" y="6059"/>
                </a:lnTo>
                <a:lnTo>
                  <a:pt x="217686" y="25275"/>
                </a:lnTo>
                <a:lnTo>
                  <a:pt x="248471" y="55255"/>
                </a:lnTo>
                <a:lnTo>
                  <a:pt x="268695" y="93608"/>
                </a:lnTo>
                <a:lnTo>
                  <a:pt x="275967" y="137940"/>
                </a:lnTo>
                <a:lnTo>
                  <a:pt x="269599" y="179476"/>
                </a:lnTo>
                <a:lnTo>
                  <a:pt x="251799" y="215924"/>
                </a:lnTo>
                <a:lnTo>
                  <a:pt x="224518" y="245354"/>
                </a:lnTo>
                <a:lnTo>
                  <a:pt x="189711" y="265837"/>
                </a:lnTo>
                <a:lnTo>
                  <a:pt x="189711" y="480135"/>
                </a:lnTo>
                <a:close/>
              </a:path>
            </a:pathLst>
          </a:custGeom>
          <a:solidFill>
            <a:srgbClr val="1A328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bk object 46"/>
          <p:cNvSpPr/>
          <p:nvPr/>
        </p:nvSpPr>
        <p:spPr>
          <a:xfrm>
            <a:off x="9069137" y="5045505"/>
            <a:ext cx="1833137" cy="111947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bk object 47"/>
          <p:cNvSpPr/>
          <p:nvPr/>
        </p:nvSpPr>
        <p:spPr>
          <a:xfrm>
            <a:off x="8081431" y="1302467"/>
            <a:ext cx="1726366" cy="530619"/>
          </a:xfrm>
          <a:custGeom>
            <a:avLst/>
            <a:gdLst/>
            <a:ahLst/>
            <a:cxnLst/>
            <a:rect l="l" t="t" r="r" b="b"/>
            <a:pathLst>
              <a:path w="2846705" h="875030">
                <a:moveTo>
                  <a:pt x="2094413" y="538630"/>
                </a:moveTo>
                <a:lnTo>
                  <a:pt x="557964" y="538630"/>
                </a:lnTo>
                <a:lnTo>
                  <a:pt x="575552" y="494395"/>
                </a:lnTo>
                <a:lnTo>
                  <a:pt x="595583" y="451464"/>
                </a:lnTo>
                <a:lnTo>
                  <a:pt x="617972" y="409924"/>
                </a:lnTo>
                <a:lnTo>
                  <a:pt x="642633" y="369863"/>
                </a:lnTo>
                <a:lnTo>
                  <a:pt x="669478" y="331368"/>
                </a:lnTo>
                <a:lnTo>
                  <a:pt x="698424" y="294528"/>
                </a:lnTo>
                <a:lnTo>
                  <a:pt x="729383" y="259429"/>
                </a:lnTo>
                <a:lnTo>
                  <a:pt x="762270" y="226159"/>
                </a:lnTo>
                <a:lnTo>
                  <a:pt x="796999" y="194807"/>
                </a:lnTo>
                <a:lnTo>
                  <a:pt x="833484" y="165459"/>
                </a:lnTo>
                <a:lnTo>
                  <a:pt x="871638" y="138203"/>
                </a:lnTo>
                <a:lnTo>
                  <a:pt x="911377" y="113128"/>
                </a:lnTo>
                <a:lnTo>
                  <a:pt x="952614" y="90319"/>
                </a:lnTo>
                <a:lnTo>
                  <a:pt x="995263" y="69866"/>
                </a:lnTo>
                <a:lnTo>
                  <a:pt x="1039238" y="51856"/>
                </a:lnTo>
                <a:lnTo>
                  <a:pt x="1084454" y="36376"/>
                </a:lnTo>
                <a:lnTo>
                  <a:pt x="1130824" y="23514"/>
                </a:lnTo>
                <a:lnTo>
                  <a:pt x="1178263" y="13358"/>
                </a:lnTo>
                <a:lnTo>
                  <a:pt x="1226684" y="5995"/>
                </a:lnTo>
                <a:lnTo>
                  <a:pt x="1276001" y="1513"/>
                </a:lnTo>
                <a:lnTo>
                  <a:pt x="1326130" y="0"/>
                </a:lnTo>
                <a:lnTo>
                  <a:pt x="1375225" y="1450"/>
                </a:lnTo>
                <a:lnTo>
                  <a:pt x="1423550" y="5746"/>
                </a:lnTo>
                <a:lnTo>
                  <a:pt x="1471023" y="12805"/>
                </a:lnTo>
                <a:lnTo>
                  <a:pt x="1517564" y="22547"/>
                </a:lnTo>
                <a:lnTo>
                  <a:pt x="1563090" y="34888"/>
                </a:lnTo>
                <a:lnTo>
                  <a:pt x="1607522" y="49746"/>
                </a:lnTo>
                <a:lnTo>
                  <a:pt x="1650777" y="67041"/>
                </a:lnTo>
                <a:lnTo>
                  <a:pt x="1692774" y="86689"/>
                </a:lnTo>
                <a:lnTo>
                  <a:pt x="1733432" y="108608"/>
                </a:lnTo>
                <a:lnTo>
                  <a:pt x="1772670" y="132717"/>
                </a:lnTo>
                <a:lnTo>
                  <a:pt x="1810407" y="158934"/>
                </a:lnTo>
                <a:lnTo>
                  <a:pt x="1846561" y="187176"/>
                </a:lnTo>
                <a:lnTo>
                  <a:pt x="1881051" y="217362"/>
                </a:lnTo>
                <a:lnTo>
                  <a:pt x="1913796" y="249409"/>
                </a:lnTo>
                <a:lnTo>
                  <a:pt x="1944715" y="283235"/>
                </a:lnTo>
                <a:lnTo>
                  <a:pt x="1973726" y="318759"/>
                </a:lnTo>
                <a:lnTo>
                  <a:pt x="2000749" y="355899"/>
                </a:lnTo>
                <a:lnTo>
                  <a:pt x="2025701" y="394572"/>
                </a:lnTo>
                <a:lnTo>
                  <a:pt x="2048502" y="434696"/>
                </a:lnTo>
                <a:lnTo>
                  <a:pt x="2069070" y="476190"/>
                </a:lnTo>
                <a:lnTo>
                  <a:pt x="2087324" y="518971"/>
                </a:lnTo>
                <a:lnTo>
                  <a:pt x="2094413" y="538630"/>
                </a:lnTo>
                <a:close/>
              </a:path>
              <a:path w="2846705" h="875030">
                <a:moveTo>
                  <a:pt x="2846705" y="874679"/>
                </a:moveTo>
                <a:lnTo>
                  <a:pt x="0" y="874679"/>
                </a:lnTo>
                <a:lnTo>
                  <a:pt x="21111" y="829886"/>
                </a:lnTo>
                <a:lnTo>
                  <a:pt x="46020" y="787409"/>
                </a:lnTo>
                <a:lnTo>
                  <a:pt x="74507" y="747468"/>
                </a:lnTo>
                <a:lnTo>
                  <a:pt x="106353" y="710284"/>
                </a:lnTo>
                <a:lnTo>
                  <a:pt x="141339" y="676078"/>
                </a:lnTo>
                <a:lnTo>
                  <a:pt x="179244" y="645070"/>
                </a:lnTo>
                <a:lnTo>
                  <a:pt x="219849" y="617481"/>
                </a:lnTo>
                <a:lnTo>
                  <a:pt x="262935" y="593530"/>
                </a:lnTo>
                <a:lnTo>
                  <a:pt x="308283" y="573440"/>
                </a:lnTo>
                <a:lnTo>
                  <a:pt x="355672" y="557431"/>
                </a:lnTo>
                <a:lnTo>
                  <a:pt x="404884" y="545722"/>
                </a:lnTo>
                <a:lnTo>
                  <a:pt x="455698" y="538535"/>
                </a:lnTo>
                <a:lnTo>
                  <a:pt x="507896" y="536090"/>
                </a:lnTo>
                <a:lnTo>
                  <a:pt x="520521" y="536276"/>
                </a:lnTo>
                <a:lnTo>
                  <a:pt x="533072" y="536797"/>
                </a:lnTo>
                <a:lnTo>
                  <a:pt x="545552" y="537600"/>
                </a:lnTo>
                <a:lnTo>
                  <a:pt x="557964" y="538630"/>
                </a:lnTo>
                <a:lnTo>
                  <a:pt x="2094413" y="538630"/>
                </a:lnTo>
                <a:lnTo>
                  <a:pt x="2103184" y="562957"/>
                </a:lnTo>
                <a:lnTo>
                  <a:pt x="2467029" y="562957"/>
                </a:lnTo>
                <a:lnTo>
                  <a:pt x="2484597" y="568006"/>
                </a:lnTo>
                <a:lnTo>
                  <a:pt x="2530725" y="585290"/>
                </a:lnTo>
                <a:lnTo>
                  <a:pt x="2575072" y="605976"/>
                </a:lnTo>
                <a:lnTo>
                  <a:pt x="2617480" y="629904"/>
                </a:lnTo>
                <a:lnTo>
                  <a:pt x="2657789" y="656912"/>
                </a:lnTo>
                <a:lnTo>
                  <a:pt x="2695842" y="686840"/>
                </a:lnTo>
                <a:lnTo>
                  <a:pt x="2731480" y="719529"/>
                </a:lnTo>
                <a:lnTo>
                  <a:pt x="2764544" y="754818"/>
                </a:lnTo>
                <a:lnTo>
                  <a:pt x="2794875" y="792546"/>
                </a:lnTo>
                <a:lnTo>
                  <a:pt x="2822315" y="832553"/>
                </a:lnTo>
                <a:lnTo>
                  <a:pt x="2846705" y="874679"/>
                </a:lnTo>
                <a:close/>
              </a:path>
              <a:path w="2846705" h="875030">
                <a:moveTo>
                  <a:pt x="2467029" y="562957"/>
                </a:moveTo>
                <a:lnTo>
                  <a:pt x="2103184" y="562957"/>
                </a:lnTo>
                <a:lnTo>
                  <a:pt x="2147120" y="551455"/>
                </a:lnTo>
                <a:lnTo>
                  <a:pt x="2192206" y="543031"/>
                </a:lnTo>
                <a:lnTo>
                  <a:pt x="2238347" y="537853"/>
                </a:lnTo>
                <a:lnTo>
                  <a:pt x="2285449" y="536090"/>
                </a:lnTo>
                <a:lnTo>
                  <a:pt x="2337114" y="538165"/>
                </a:lnTo>
                <a:lnTo>
                  <a:pt x="2387633" y="544283"/>
                </a:lnTo>
                <a:lnTo>
                  <a:pt x="2436847" y="554283"/>
                </a:lnTo>
                <a:lnTo>
                  <a:pt x="2467029" y="562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bk object 48"/>
          <p:cNvSpPr/>
          <p:nvPr/>
        </p:nvSpPr>
        <p:spPr>
          <a:xfrm>
            <a:off x="6694970" y="5378859"/>
            <a:ext cx="325787" cy="459382"/>
          </a:xfrm>
          <a:custGeom>
            <a:avLst/>
            <a:gdLst/>
            <a:ahLst/>
            <a:cxnLst/>
            <a:rect l="l" t="t" r="r" b="b"/>
            <a:pathLst>
              <a:path w="537209" h="757554">
                <a:moveTo>
                  <a:pt x="488496" y="72031"/>
                </a:moveTo>
                <a:lnTo>
                  <a:pt x="1014" y="72031"/>
                </a:lnTo>
                <a:lnTo>
                  <a:pt x="1014" y="69495"/>
                </a:lnTo>
                <a:lnTo>
                  <a:pt x="21527" y="39091"/>
                </a:lnTo>
                <a:lnTo>
                  <a:pt x="36396" y="17373"/>
                </a:lnTo>
                <a:lnTo>
                  <a:pt x="45622" y="4343"/>
                </a:lnTo>
                <a:lnTo>
                  <a:pt x="49204" y="0"/>
                </a:lnTo>
                <a:lnTo>
                  <a:pt x="537194" y="0"/>
                </a:lnTo>
                <a:lnTo>
                  <a:pt x="537194" y="1014"/>
                </a:lnTo>
                <a:lnTo>
                  <a:pt x="517981" y="30372"/>
                </a:lnTo>
                <a:lnTo>
                  <a:pt x="503461" y="51994"/>
                </a:lnTo>
                <a:lnTo>
                  <a:pt x="493633" y="65881"/>
                </a:lnTo>
                <a:lnTo>
                  <a:pt x="488496" y="72031"/>
                </a:lnTo>
                <a:close/>
              </a:path>
              <a:path w="537209" h="757554">
                <a:moveTo>
                  <a:pt x="394652" y="148628"/>
                </a:moveTo>
                <a:lnTo>
                  <a:pt x="279503" y="148628"/>
                </a:lnTo>
                <a:lnTo>
                  <a:pt x="279503" y="147614"/>
                </a:lnTo>
                <a:lnTo>
                  <a:pt x="267297" y="128686"/>
                </a:lnTo>
                <a:lnTo>
                  <a:pt x="228998" y="97490"/>
                </a:lnTo>
                <a:lnTo>
                  <a:pt x="183122" y="79450"/>
                </a:lnTo>
                <a:lnTo>
                  <a:pt x="129860" y="72031"/>
                </a:lnTo>
                <a:lnTo>
                  <a:pt x="358129" y="72031"/>
                </a:lnTo>
                <a:lnTo>
                  <a:pt x="370494" y="88612"/>
                </a:lnTo>
                <a:lnTo>
                  <a:pt x="380702" y="106906"/>
                </a:lnTo>
                <a:lnTo>
                  <a:pt x="388755" y="126911"/>
                </a:lnTo>
                <a:lnTo>
                  <a:pt x="394652" y="148628"/>
                </a:lnTo>
                <a:close/>
              </a:path>
              <a:path w="537209" h="757554">
                <a:moveTo>
                  <a:pt x="488496" y="220660"/>
                </a:moveTo>
                <a:lnTo>
                  <a:pt x="676" y="220660"/>
                </a:lnTo>
                <a:lnTo>
                  <a:pt x="0" y="219984"/>
                </a:lnTo>
                <a:lnTo>
                  <a:pt x="0" y="218631"/>
                </a:lnTo>
                <a:lnTo>
                  <a:pt x="21146" y="188005"/>
                </a:lnTo>
                <a:lnTo>
                  <a:pt x="36396" y="166129"/>
                </a:lnTo>
                <a:lnTo>
                  <a:pt x="45749" y="153004"/>
                </a:lnTo>
                <a:lnTo>
                  <a:pt x="49204" y="148628"/>
                </a:lnTo>
                <a:lnTo>
                  <a:pt x="533643" y="148628"/>
                </a:lnTo>
                <a:lnTo>
                  <a:pt x="535334" y="148967"/>
                </a:lnTo>
                <a:lnTo>
                  <a:pt x="536179" y="149643"/>
                </a:lnTo>
                <a:lnTo>
                  <a:pt x="536179" y="150657"/>
                </a:lnTo>
                <a:lnTo>
                  <a:pt x="515699" y="181284"/>
                </a:lnTo>
                <a:lnTo>
                  <a:pt x="500924" y="203159"/>
                </a:lnTo>
                <a:lnTo>
                  <a:pt x="491857" y="216285"/>
                </a:lnTo>
                <a:lnTo>
                  <a:pt x="488496" y="220660"/>
                </a:lnTo>
                <a:close/>
              </a:path>
              <a:path w="537209" h="757554">
                <a:moveTo>
                  <a:pt x="314135" y="356100"/>
                </a:moveTo>
                <a:lnTo>
                  <a:pt x="86742" y="356100"/>
                </a:lnTo>
                <a:lnTo>
                  <a:pt x="146011" y="351940"/>
                </a:lnTo>
                <a:lnTo>
                  <a:pt x="195581" y="339462"/>
                </a:lnTo>
                <a:lnTo>
                  <a:pt x="235452" y="318664"/>
                </a:lnTo>
                <a:lnTo>
                  <a:pt x="265624" y="289547"/>
                </a:lnTo>
                <a:lnTo>
                  <a:pt x="286097" y="252111"/>
                </a:lnTo>
                <a:lnTo>
                  <a:pt x="292185" y="220660"/>
                </a:lnTo>
                <a:lnTo>
                  <a:pt x="398203" y="220660"/>
                </a:lnTo>
                <a:lnTo>
                  <a:pt x="388058" y="260354"/>
                </a:lnTo>
                <a:lnTo>
                  <a:pt x="363709" y="307403"/>
                </a:lnTo>
                <a:lnTo>
                  <a:pt x="323001" y="349632"/>
                </a:lnTo>
                <a:lnTo>
                  <a:pt x="314135" y="356100"/>
                </a:lnTo>
                <a:close/>
              </a:path>
              <a:path w="537209" h="757554">
                <a:moveTo>
                  <a:pt x="420185" y="757347"/>
                </a:moveTo>
                <a:lnTo>
                  <a:pt x="312475" y="757347"/>
                </a:lnTo>
                <a:lnTo>
                  <a:pt x="40506" y="439611"/>
                </a:lnTo>
                <a:lnTo>
                  <a:pt x="29909" y="426986"/>
                </a:lnTo>
                <a:lnTo>
                  <a:pt x="26377" y="422552"/>
                </a:lnTo>
                <a:lnTo>
                  <a:pt x="26377" y="355086"/>
                </a:lnTo>
                <a:lnTo>
                  <a:pt x="27392" y="352549"/>
                </a:lnTo>
                <a:lnTo>
                  <a:pt x="40612" y="354103"/>
                </a:lnTo>
                <a:lnTo>
                  <a:pt x="54911" y="355212"/>
                </a:lnTo>
                <a:lnTo>
                  <a:pt x="70288" y="355878"/>
                </a:lnTo>
                <a:lnTo>
                  <a:pt x="86742" y="356100"/>
                </a:lnTo>
                <a:lnTo>
                  <a:pt x="314135" y="356100"/>
                </a:lnTo>
                <a:lnTo>
                  <a:pt x="303313" y="363994"/>
                </a:lnTo>
                <a:lnTo>
                  <a:pt x="248940" y="388724"/>
                </a:lnTo>
                <a:lnTo>
                  <a:pt x="180967" y="405717"/>
                </a:lnTo>
                <a:lnTo>
                  <a:pt x="148121" y="407841"/>
                </a:lnTo>
                <a:lnTo>
                  <a:pt x="148121" y="408856"/>
                </a:lnTo>
                <a:lnTo>
                  <a:pt x="150118" y="413389"/>
                </a:lnTo>
                <a:lnTo>
                  <a:pt x="156111" y="421918"/>
                </a:lnTo>
                <a:lnTo>
                  <a:pt x="166097" y="434441"/>
                </a:lnTo>
                <a:lnTo>
                  <a:pt x="180079" y="450959"/>
                </a:lnTo>
                <a:lnTo>
                  <a:pt x="421030" y="741622"/>
                </a:lnTo>
                <a:lnTo>
                  <a:pt x="421030" y="756671"/>
                </a:lnTo>
                <a:lnTo>
                  <a:pt x="420185" y="757347"/>
                </a:lnTo>
                <a:close/>
              </a:path>
            </a:pathLst>
          </a:custGeom>
          <a:solidFill>
            <a:srgbClr val="F0D45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Privileged and Confidential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E99D-82A1-48B6-8ED3-32591BB80CEB}" type="datetime1">
              <a:rPr lang="en-US" smtClean="0"/>
              <a:t>12/1/24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1256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639172"/>
            <a:ext cx="10515600" cy="9233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6934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2EF9D3E2-AFFB-49FF-A195-56D729767CA6}" type="datetime1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930" y="6690028"/>
            <a:ext cx="3901440" cy="276999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Privileged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1" y="6377941"/>
            <a:ext cx="2804160" cy="276999"/>
          </a:xfrm>
        </p:spPr>
        <p:txBody>
          <a:bodyPr/>
          <a:lstStyle/>
          <a:p>
            <a:fld id="{CDDB3A90-069C-41D2-9878-C75ACEFC9E9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90" y="6494622"/>
            <a:ext cx="931817" cy="3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63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26" y="249138"/>
            <a:ext cx="10442103" cy="630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12695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334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CFA5-BE4F-89C1-FD32-D63FB67B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86CBC-50BC-6A8A-6319-AE3F44963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DBEF1-A02A-A9A1-DF02-11BA5276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0EA0-29D3-5F96-2352-48D79F32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31CC-64DF-D1C8-7534-C6AC3400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6426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C5B5-C585-7249-B3A9-73018EBD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7837-D315-5A12-9246-5E5F4CD7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F1783-E8D0-5021-E2B5-52072644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68C0E-42F5-5E7F-B28A-F2BCD127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CCFD-562A-166C-6BE6-2C6BAA93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6064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4DB7-9177-B1F4-51A9-74063CBC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18D1-89CD-5E60-254D-7997045CD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37F68-AB22-2360-0CD8-EF4FF97C5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D8FC0-02A2-B390-C7FA-D4189D1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CDE2F-4D2E-852E-46D5-C8D6B2C4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664EE-AA53-770C-EC8F-4182E963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85191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3A9-830A-B870-F601-27A3FB88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E71D-EB6E-EB7C-EFDC-7D0ADA46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11983-490F-58F2-E48B-9F6E48E73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E92F2-4B90-2120-7649-6A2A90B8E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1A05E-982F-004F-5554-415335556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8A3C6-53D5-01C1-1747-D57AFF03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1FEBA-2DD4-2C13-059E-F65A39F2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6F84C-C37D-42F0-5FFD-7762AF35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0212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8A6A-7EFD-155A-8024-F1270405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8D884-3CCD-FA7C-3E9D-62F8C554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DDF7C-8FF0-4C24-00B5-B20B872C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169E3-B230-9C26-1852-C4C8E9CC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8639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9C91C-640A-D691-B8C0-37102E9C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E7904-1AD0-DD33-CB6E-BEE4C7C3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4C21-2797-1C89-4F72-FCA7A5D8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379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F13-3A04-464F-2097-78B5A88E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3487-32A1-42E7-7B7C-6D896D0D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5E889-6934-F7E5-7B25-4F2FB9D19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80598-B6A9-DCC2-7489-74B5DCFE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D750C-0AA3-F3F4-4E1E-183F30C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5C3-5CCC-A2CA-E474-61A3A727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4358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3231-07D4-7A79-CEE0-9400A1C2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57431-AFFD-A557-513A-D351BC1CB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DC1D9-E8CC-20BB-44AC-04717394A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EEC5A-3BFC-8350-90D6-2D00F737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8B3DE-0D80-F62B-AD17-FB8ABB07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8524-2E96-FF39-42E8-22365D3E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9201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4E25E-5A63-D526-FED4-4DD06E45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E52A8-6335-299C-AE33-5ACA8C40F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3206A-7E01-9647-80F3-E0948E152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8FC47-8676-49FF-BDCA-399A845765F5}" type="datetimeFigureOut">
              <a:rPr lang="en-IN" smtClean="0"/>
              <a:t>01/12/24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64506-10BF-A534-DE34-C5D6B1D5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582C-B237-664D-6D18-68400ACF0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C389E-23D4-4B6E-9E61-D348B68AE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4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626" y="249139"/>
            <a:ext cx="10442103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C34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3337" y="2852635"/>
            <a:ext cx="872532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Privileged and Confidential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EDC5-5019-43CD-A2CD-FEB558CF1090}" type="datetime1">
              <a:rPr lang="en-US" smtClean="0"/>
              <a:t>12/1/24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3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17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emf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jpg"/><Relationship Id="rId17" Type="http://schemas.openxmlformats.org/officeDocument/2006/relationships/image" Target="../media/image80.jp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.jp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jp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jpg"/><Relationship Id="rId19" Type="http://schemas.openxmlformats.org/officeDocument/2006/relationships/image" Target="../media/image82.jp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040596/apac-share-of-banked-population-by-country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hyperlink" Target="https://www.imf.org/external/datamapper/NGDPD@WEO/OEMDC/ADVEC/WEOWORL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jpe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17.png"/><Relationship Id="rId4" Type="http://schemas.openxmlformats.org/officeDocument/2006/relationships/image" Target="../media/image52.png"/><Relationship Id="rId9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1D4D86-011F-C74B-BD1F-72B44159CF5C}"/>
              </a:ext>
            </a:extLst>
          </p:cNvPr>
          <p:cNvSpPr/>
          <p:nvPr/>
        </p:nvSpPr>
        <p:spPr>
          <a:xfrm>
            <a:off x="241300" y="222250"/>
            <a:ext cx="11709400" cy="6413500"/>
          </a:xfrm>
          <a:prstGeom prst="roundRect">
            <a:avLst>
              <a:gd name="adj" fmla="val 2806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101E3-B899-034A-A8B1-D1138F74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1468" y="222250"/>
            <a:ext cx="11709400" cy="641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5ECC0B-5C14-0C48-AF00-F80024A4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4" y="0"/>
            <a:ext cx="3506591" cy="1333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02D037-3877-0946-BEC5-4CE0167839B3}"/>
              </a:ext>
            </a:extLst>
          </p:cNvPr>
          <p:cNvSpPr txBox="1"/>
          <p:nvPr/>
        </p:nvSpPr>
        <p:spPr>
          <a:xfrm>
            <a:off x="312709" y="2778194"/>
            <a:ext cx="6591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NPCI Presentation </a:t>
            </a:r>
          </a:p>
          <a:p>
            <a:r>
              <a:rPr lang="en-I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Dec2024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43DEBC-2D7A-CE4A-A287-FDD5F1EA2258}"/>
              </a:ext>
            </a:extLst>
          </p:cNvPr>
          <p:cNvGrpSpPr/>
          <p:nvPr/>
        </p:nvGrpSpPr>
        <p:grpSpPr>
          <a:xfrm>
            <a:off x="635205" y="2521799"/>
            <a:ext cx="1208278" cy="53885"/>
            <a:chOff x="293914" y="996043"/>
            <a:chExt cx="1208278" cy="489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8E180A-809A-BF40-B7FF-9888FDF1B671}"/>
                </a:ext>
              </a:extLst>
            </p:cNvPr>
            <p:cNvSpPr/>
            <p:nvPr/>
          </p:nvSpPr>
          <p:spPr>
            <a:xfrm>
              <a:off x="293914" y="996043"/>
              <a:ext cx="604157" cy="48986"/>
            </a:xfrm>
            <a:prstGeom prst="rect">
              <a:avLst/>
            </a:prstGeom>
            <a:solidFill>
              <a:srgbClr val="F57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2EC816-8B5F-F74A-9696-3B11EFE52F2F}"/>
                </a:ext>
              </a:extLst>
            </p:cNvPr>
            <p:cNvSpPr/>
            <p:nvPr/>
          </p:nvSpPr>
          <p:spPr>
            <a:xfrm>
              <a:off x="898035" y="996043"/>
              <a:ext cx="604157" cy="48986"/>
            </a:xfrm>
            <a:prstGeom prst="rect">
              <a:avLst/>
            </a:prstGeom>
            <a:solidFill>
              <a:srgbClr val="008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F196E44-EE40-B249-88FF-B50644800B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11120" y="1170165"/>
            <a:ext cx="4738843" cy="46249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0CF1F7-EEFA-2244-AEF1-13E3BC63EFE6}"/>
              </a:ext>
            </a:extLst>
          </p:cNvPr>
          <p:cNvSpPr/>
          <p:nvPr/>
        </p:nvSpPr>
        <p:spPr>
          <a:xfrm>
            <a:off x="651107" y="209301"/>
            <a:ext cx="2957066" cy="69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logos">
            <a:extLst>
              <a:ext uri="{FF2B5EF4-FFF2-40B4-BE49-F238E27FC236}">
                <a16:creationId xmlns:a16="http://schemas.microsoft.com/office/drawing/2014/main" id="{9AFBE9FC-6042-3A95-9BC8-F2138D6A45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042"/>
          <a:stretch/>
        </p:blipFill>
        <p:spPr>
          <a:xfrm>
            <a:off x="1514570" y="114501"/>
            <a:ext cx="1399013" cy="8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4714">
              <a:spcBef>
                <a:spcPct val="20000"/>
              </a:spcBef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2" y="346305"/>
              <a:ext cx="69823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spc="6" dirty="0">
                  <a:solidFill>
                    <a:srgbClr val="2735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created by UPI like deployment runs across multiple use-cases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BF324D0-6F4D-0C47-9D7E-FFCB3682E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09" y="1278895"/>
            <a:ext cx="5152516" cy="51525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898612-AC20-F28B-3038-FA65524C51FC}"/>
              </a:ext>
            </a:extLst>
          </p:cNvPr>
          <p:cNvSpPr/>
          <p:nvPr/>
        </p:nvSpPr>
        <p:spPr>
          <a:xfrm>
            <a:off x="11462657" y="6542434"/>
            <a:ext cx="618218" cy="3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4F373C-6852-67AA-EF6E-EC84A940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01" y="1973749"/>
            <a:ext cx="1423829" cy="432488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2250B90-BB05-759E-8D73-C45A6F2F95F5}"/>
              </a:ext>
            </a:extLst>
          </p:cNvPr>
          <p:cNvSpPr/>
          <p:nvPr/>
        </p:nvSpPr>
        <p:spPr>
          <a:xfrm>
            <a:off x="7123816" y="2174509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511CCB-D1A8-48C4-0882-2C0360B89596}"/>
              </a:ext>
            </a:extLst>
          </p:cNvPr>
          <p:cNvSpPr/>
          <p:nvPr/>
        </p:nvSpPr>
        <p:spPr>
          <a:xfrm>
            <a:off x="7942905" y="2171626"/>
            <a:ext cx="312448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defRPr/>
            </a:pPr>
            <a:r>
              <a:rPr lang="en-US" sz="1400" b="1">
                <a:latin typeface="Arial"/>
                <a:ea typeface="Lato Regular"/>
                <a:cs typeface="Arial"/>
              </a:rPr>
              <a:t>Affordable </a:t>
            </a:r>
            <a:endParaRPr lang="en-US" sz="1400" dirty="0">
              <a:latin typeface="Arial" panose="020B0604020202020204" pitchFamily="34" charset="0"/>
              <a:ea typeface="Lato Regular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7FF9DE-7BB0-E7C6-E800-45E8A05900C1}"/>
              </a:ext>
            </a:extLst>
          </p:cNvPr>
          <p:cNvSpPr/>
          <p:nvPr/>
        </p:nvSpPr>
        <p:spPr>
          <a:xfrm>
            <a:off x="7942905" y="3309179"/>
            <a:ext cx="312448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ea typeface="Lato Regular"/>
                <a:cs typeface="Arial"/>
              </a:rPr>
              <a:t>Interoperable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87905D-7528-1ADB-A552-6EFC17523335}"/>
              </a:ext>
            </a:extLst>
          </p:cNvPr>
          <p:cNvSpPr/>
          <p:nvPr/>
        </p:nvSpPr>
        <p:spPr>
          <a:xfrm>
            <a:off x="7942904" y="4534019"/>
            <a:ext cx="376561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defRPr/>
            </a:pPr>
            <a:r>
              <a:rPr lang="en-US" sz="1400" b="1" dirty="0">
                <a:latin typeface="Arial"/>
                <a:ea typeface="Lato Regular" panose="020F0502020204030203" pitchFamily="34" charset="0"/>
                <a:cs typeface="Arial"/>
              </a:rPr>
              <a:t>Convenience</a:t>
            </a:r>
            <a:endParaRPr lang="en-US" sz="11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8DBAA-C6FD-0470-3593-FAADF07D66B7}"/>
              </a:ext>
            </a:extLst>
          </p:cNvPr>
          <p:cNvSpPr/>
          <p:nvPr/>
        </p:nvSpPr>
        <p:spPr>
          <a:xfrm>
            <a:off x="7942904" y="5680416"/>
            <a:ext cx="376561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defRPr/>
            </a:pPr>
            <a:r>
              <a:rPr lang="en-US" sz="1400" b="1" dirty="0">
                <a:latin typeface="Arial"/>
                <a:ea typeface="Lato Regular"/>
                <a:cs typeface="Arial"/>
              </a:rPr>
              <a:t>Secure</a:t>
            </a:r>
            <a:r>
              <a:rPr lang="en-US" sz="1400" b="1" dirty="0">
                <a:latin typeface="Arial"/>
                <a:ea typeface="Lato"/>
                <a:cs typeface="Arial"/>
              </a:rPr>
              <a:t>, Data Protection</a:t>
            </a:r>
            <a:endParaRPr lang="en-US" sz="1400" dirty="0"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3EC941-59A9-C48B-6615-97D9044EFBBF}"/>
              </a:ext>
            </a:extLst>
          </p:cNvPr>
          <p:cNvSpPr/>
          <p:nvPr/>
        </p:nvSpPr>
        <p:spPr>
          <a:xfrm>
            <a:off x="7659767" y="1347452"/>
            <a:ext cx="195438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defTabSz="974714">
              <a:spcBef>
                <a:spcPct val="20000"/>
              </a:spcBef>
              <a:defRPr/>
            </a:pPr>
            <a:r>
              <a:rPr lang="en-US" b="1" dirty="0">
                <a:latin typeface="Arial"/>
                <a:ea typeface="Lato Regular"/>
                <a:cs typeface="Arial"/>
              </a:rPr>
              <a:t>UPI for Citizens</a:t>
            </a:r>
            <a:endParaRPr lang="en-US" dirty="0">
              <a:latin typeface="Arial"/>
              <a:ea typeface="Lato Regular"/>
              <a:cs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524838-A705-D549-2858-F72FEA3D1308}"/>
              </a:ext>
            </a:extLst>
          </p:cNvPr>
          <p:cNvSpPr/>
          <p:nvPr/>
        </p:nvSpPr>
        <p:spPr>
          <a:xfrm>
            <a:off x="7123816" y="3346084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287CAD-98EA-F1D3-12CE-ECDB7B4E21E2}"/>
              </a:ext>
            </a:extLst>
          </p:cNvPr>
          <p:cNvSpPr/>
          <p:nvPr/>
        </p:nvSpPr>
        <p:spPr>
          <a:xfrm>
            <a:off x="7123816" y="4531947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6B040-0410-5083-6B7C-6A4DB20F67F0}"/>
              </a:ext>
            </a:extLst>
          </p:cNvPr>
          <p:cNvSpPr/>
          <p:nvPr/>
        </p:nvSpPr>
        <p:spPr>
          <a:xfrm>
            <a:off x="7123816" y="5732097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75D270F-EF93-F9D7-39E8-9549FDA4A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9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4714">
              <a:spcBef>
                <a:spcPct val="20000"/>
              </a:spcBef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2" y="346305"/>
              <a:ext cx="69823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spc="6" dirty="0">
                  <a:solidFill>
                    <a:srgbClr val="2735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created by UPI like deployment runs across multiple use-cases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6F39DE-662E-0146-924F-58A9FD45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4" y="1271268"/>
            <a:ext cx="5152516" cy="515251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93D9A3-F88B-F335-0C45-751BB508C3D4}"/>
              </a:ext>
            </a:extLst>
          </p:cNvPr>
          <p:cNvSpPr/>
          <p:nvPr/>
        </p:nvSpPr>
        <p:spPr>
          <a:xfrm>
            <a:off x="11462657" y="6542434"/>
            <a:ext cx="618218" cy="3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FCBB9-B540-AA34-5195-92704117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01" y="1973749"/>
            <a:ext cx="1423829" cy="4324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42B65C-4FC7-50F7-E608-80EA7232B7F9}"/>
              </a:ext>
            </a:extLst>
          </p:cNvPr>
          <p:cNvSpPr/>
          <p:nvPr/>
        </p:nvSpPr>
        <p:spPr>
          <a:xfrm>
            <a:off x="7123816" y="2174509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30B5E-EECF-88CC-5F3D-BC99D226A652}"/>
              </a:ext>
            </a:extLst>
          </p:cNvPr>
          <p:cNvSpPr/>
          <p:nvPr/>
        </p:nvSpPr>
        <p:spPr>
          <a:xfrm>
            <a:off x="7936710" y="2078700"/>
            <a:ext cx="386310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defRPr/>
            </a:pPr>
            <a:r>
              <a:rPr lang="en-US" sz="1400" b="1" dirty="0">
                <a:latin typeface="Arial"/>
                <a:ea typeface="Lato Regular"/>
                <a:cs typeface="Arial"/>
              </a:rPr>
              <a:t>Low-cost Infrastructure (QR Code)</a:t>
            </a:r>
            <a:endParaRPr lang="en-US" sz="1400" dirty="0">
              <a:latin typeface="Arial"/>
              <a:ea typeface="Lato Regular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A43F55-73B4-D438-7D6F-C1C3498D40F7}"/>
              </a:ext>
            </a:extLst>
          </p:cNvPr>
          <p:cNvSpPr/>
          <p:nvPr/>
        </p:nvSpPr>
        <p:spPr>
          <a:xfrm>
            <a:off x="7936710" y="3309179"/>
            <a:ext cx="312448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ea typeface="Lato Regular"/>
                <a:cs typeface="Arial"/>
              </a:rPr>
              <a:t>Ease of use, Real-time Payment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F5AB19-26D4-CF9E-7BFF-61CCC8DA0813}"/>
              </a:ext>
            </a:extLst>
          </p:cNvPr>
          <p:cNvSpPr/>
          <p:nvPr/>
        </p:nvSpPr>
        <p:spPr>
          <a:xfrm>
            <a:off x="7868563" y="4484457"/>
            <a:ext cx="376561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defRPr/>
            </a:pPr>
            <a:r>
              <a:rPr lang="en-US" sz="1400" b="1" dirty="0">
                <a:latin typeface="Arial"/>
                <a:ea typeface="+mn-lt"/>
                <a:cs typeface="Arial"/>
              </a:rPr>
              <a:t>Contactless, Less cash handling</a:t>
            </a:r>
            <a:endParaRPr lang="en-US" sz="1400" dirty="0">
              <a:latin typeface="Arial"/>
              <a:ea typeface="+mn-lt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F0FA13-6B36-E7E6-2D66-1E5960733A57}"/>
              </a:ext>
            </a:extLst>
          </p:cNvPr>
          <p:cNvSpPr/>
          <p:nvPr/>
        </p:nvSpPr>
        <p:spPr>
          <a:xfrm>
            <a:off x="7942904" y="5563100"/>
            <a:ext cx="376561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spcBef>
                <a:spcPct val="20000"/>
              </a:spcBef>
              <a:defRPr/>
            </a:pPr>
            <a:endParaRPr lang="en-US" sz="1400" b="1" dirty="0">
              <a:latin typeface="Arial" panose="020B0604020202020204" pitchFamily="34" charset="0"/>
              <a:ea typeface="Lato Regular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B70C1C-4C33-E086-1C61-8A7AACCB9146}"/>
              </a:ext>
            </a:extLst>
          </p:cNvPr>
          <p:cNvSpPr/>
          <p:nvPr/>
        </p:nvSpPr>
        <p:spPr>
          <a:xfrm>
            <a:off x="7123816" y="3346084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8EFD46-E4A9-7ACD-4A9C-55FC1A570E36}"/>
              </a:ext>
            </a:extLst>
          </p:cNvPr>
          <p:cNvSpPr/>
          <p:nvPr/>
        </p:nvSpPr>
        <p:spPr>
          <a:xfrm>
            <a:off x="7123816" y="4531947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74728A-8877-3007-D2CA-DF9BEDF50CEE}"/>
              </a:ext>
            </a:extLst>
          </p:cNvPr>
          <p:cNvSpPr/>
          <p:nvPr/>
        </p:nvSpPr>
        <p:spPr>
          <a:xfrm>
            <a:off x="7123816" y="5732097"/>
            <a:ext cx="453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376402-D0BA-2EF9-296D-91ADAE27E781}"/>
              </a:ext>
            </a:extLst>
          </p:cNvPr>
          <p:cNvSpPr/>
          <p:nvPr/>
        </p:nvSpPr>
        <p:spPr>
          <a:xfrm>
            <a:off x="7868562" y="5717286"/>
            <a:ext cx="376561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74714">
              <a:spcBef>
                <a:spcPct val="20000"/>
              </a:spcBef>
              <a:defRPr/>
            </a:pPr>
            <a:r>
              <a:rPr lang="en-US" sz="1400" b="1" dirty="0">
                <a:latin typeface="Arial"/>
                <a:ea typeface="+mn-lt"/>
                <a:cs typeface="Arial"/>
              </a:rPr>
              <a:t>Access to Credit (leverage data)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C1A394-7BAA-B6A2-C5DD-D072017B8599}"/>
              </a:ext>
            </a:extLst>
          </p:cNvPr>
          <p:cNvSpPr txBox="1"/>
          <p:nvPr/>
        </p:nvSpPr>
        <p:spPr>
          <a:xfrm>
            <a:off x="7350550" y="1288392"/>
            <a:ext cx="4525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Arial"/>
                <a:ea typeface="Calibri"/>
                <a:cs typeface="Calibri"/>
              </a:rPr>
              <a:t>UPI for MSMEs and Street Vendors</a:t>
            </a:r>
            <a:endParaRPr lang="en-GB" b="1" dirty="0">
              <a:latin typeface="Arial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38AF562-6249-3FD5-C34E-7C988819E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1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0" y="346305"/>
              <a:ext cx="9276507" cy="33855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 spc="6" dirty="0">
                  <a:solidFill>
                    <a:srgbClr val="27357E"/>
                  </a:solidFill>
                  <a:latin typeface="Arial"/>
                  <a:cs typeface="Arial"/>
                </a:rPr>
                <a:t>UPI’s open architecture has democratized payments, leading to fair competition</a:t>
              </a:r>
              <a:endParaRPr lang="en-US" sz="16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89270AB-CF89-B84C-9EDC-F6CAA95FB72F}"/>
              </a:ext>
            </a:extLst>
          </p:cNvPr>
          <p:cNvSpPr/>
          <p:nvPr/>
        </p:nvSpPr>
        <p:spPr>
          <a:xfrm>
            <a:off x="1581406" y="1182683"/>
            <a:ext cx="90291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974714">
              <a:spcBef>
                <a:spcPct val="20000"/>
              </a:spcBef>
              <a:defRPr/>
            </a:pPr>
            <a:r>
              <a:rPr lang="en-US" b="1" dirty="0">
                <a:ea typeface="Lato Regular"/>
                <a:cs typeface="Lato"/>
              </a:rPr>
              <a:t>UPI for Banks &amp; Fintech</a:t>
            </a:r>
            <a:endParaRPr lang="en-US">
              <a:ea typeface="Lato Regular"/>
              <a:cs typeface="Lato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722493A-5FA0-CF49-8C10-CEAD8D4B12FE}"/>
              </a:ext>
            </a:extLst>
          </p:cNvPr>
          <p:cNvSpPr/>
          <p:nvPr/>
        </p:nvSpPr>
        <p:spPr>
          <a:xfrm>
            <a:off x="764600" y="1866085"/>
            <a:ext cx="4805457" cy="4567083"/>
          </a:xfrm>
          <a:prstGeom prst="roundRect">
            <a:avLst>
              <a:gd name="adj" fmla="val 3493"/>
            </a:avLst>
          </a:prstGeom>
          <a:solidFill>
            <a:schemeClr val="bg1"/>
          </a:solidFill>
          <a:ln w="6350">
            <a:solidFill>
              <a:srgbClr val="F4791F"/>
            </a:solidFill>
          </a:ln>
          <a:effectLst>
            <a:outerShdw blurRad="2540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32B6AB-F3A6-3B46-8613-64AC78991E7B}"/>
              </a:ext>
            </a:extLst>
          </p:cNvPr>
          <p:cNvSpPr/>
          <p:nvPr/>
        </p:nvSpPr>
        <p:spPr>
          <a:xfrm>
            <a:off x="5816395" y="3755209"/>
            <a:ext cx="530634" cy="530251"/>
          </a:xfrm>
          <a:prstGeom prst="ellipse">
            <a:avLst/>
          </a:prstGeom>
          <a:solidFill>
            <a:schemeClr val="bg1"/>
          </a:solidFill>
          <a:ln w="6350">
            <a:solidFill>
              <a:srgbClr val="314A9D"/>
            </a:solidFill>
          </a:ln>
          <a:effectLst>
            <a:outerShdw blurRad="2540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BCDD45B9-15D1-C543-A341-622385068EDA}"/>
              </a:ext>
            </a:extLst>
          </p:cNvPr>
          <p:cNvSpPr/>
          <p:nvPr/>
        </p:nvSpPr>
        <p:spPr>
          <a:xfrm>
            <a:off x="5917907" y="3865072"/>
            <a:ext cx="340505" cy="340505"/>
          </a:xfrm>
          <a:prstGeom prst="mathPlus">
            <a:avLst>
              <a:gd name="adj1" fmla="val 159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3BA389-E804-E54F-A928-193A4E42F5C7}"/>
              </a:ext>
            </a:extLst>
          </p:cNvPr>
          <p:cNvSpPr/>
          <p:nvPr/>
        </p:nvSpPr>
        <p:spPr>
          <a:xfrm>
            <a:off x="1355296" y="1995971"/>
            <a:ext cx="3624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438">
              <a:spcBef>
                <a:spcPts val="300"/>
              </a:spcBef>
              <a:defRPr/>
            </a:pPr>
            <a:r>
              <a:rPr lang="en-US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9AA29F-BCEF-E745-A131-8847C3E41BC9}"/>
              </a:ext>
            </a:extLst>
          </p:cNvPr>
          <p:cNvSpPr/>
          <p:nvPr/>
        </p:nvSpPr>
        <p:spPr>
          <a:xfrm>
            <a:off x="892360" y="4604163"/>
            <a:ext cx="4530978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0815" indent="-170815" defTabSz="974714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ea typeface="Lato"/>
                <a:cs typeface="Arial"/>
              </a:rPr>
              <a:t>Low-cost alternative to cash transactions </a:t>
            </a:r>
          </a:p>
          <a:p>
            <a:pPr defTabSz="974714"/>
            <a:endParaRPr lang="en-US" sz="1400" b="1" dirty="0">
              <a:latin typeface="Arial"/>
              <a:ea typeface="Lato" panose="020F0502020204030203" pitchFamily="34" charset="0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ea typeface="Lato"/>
                <a:cs typeface="Arial"/>
              </a:rPr>
              <a:t>Lite / </a:t>
            </a:r>
            <a:r>
              <a:rPr lang="en-US" sz="1400" b="1" dirty="0" err="1">
                <a:latin typeface="Arial"/>
                <a:ea typeface="Lato"/>
                <a:cs typeface="Arial"/>
              </a:rPr>
              <a:t>LiteX</a:t>
            </a:r>
            <a:r>
              <a:rPr lang="en-US" sz="1400" b="1" dirty="0">
                <a:latin typeface="Arial"/>
                <a:ea typeface="Lato"/>
                <a:cs typeface="Arial"/>
              </a:rPr>
              <a:t>: Easing the load on banks</a:t>
            </a: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endParaRPr lang="en-US" sz="1400" b="1" dirty="0">
              <a:latin typeface="Arial"/>
              <a:ea typeface="Lato" panose="020F0502020204030203" pitchFamily="34" charset="0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ea typeface="Lato"/>
                <a:cs typeface="Arial"/>
              </a:rPr>
              <a:t>Building robust underwriting models</a:t>
            </a: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Lato" panose="020F0502020204030203" pitchFamily="34" charset="0"/>
              <a:cs typeface="Arial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CAB0884-8D83-B842-9181-5CB6A118D32E}"/>
              </a:ext>
            </a:extLst>
          </p:cNvPr>
          <p:cNvSpPr/>
          <p:nvPr/>
        </p:nvSpPr>
        <p:spPr>
          <a:xfrm>
            <a:off x="6568967" y="1866085"/>
            <a:ext cx="4825342" cy="4567083"/>
          </a:xfrm>
          <a:prstGeom prst="roundRect">
            <a:avLst>
              <a:gd name="adj" fmla="val 3493"/>
            </a:avLst>
          </a:prstGeom>
          <a:solidFill>
            <a:schemeClr val="bg1"/>
          </a:solidFill>
          <a:ln w="6350">
            <a:solidFill>
              <a:srgbClr val="F4791F"/>
            </a:solidFill>
          </a:ln>
          <a:effectLst>
            <a:outerShdw blurRad="2540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994A81-D126-BC42-A314-DA40620E9EEA}"/>
              </a:ext>
            </a:extLst>
          </p:cNvPr>
          <p:cNvSpPr/>
          <p:nvPr/>
        </p:nvSpPr>
        <p:spPr>
          <a:xfrm>
            <a:off x="7216353" y="1966813"/>
            <a:ext cx="362406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1218438">
              <a:spcBef>
                <a:spcPts val="300"/>
              </a:spcBef>
              <a:defRPr/>
            </a:pPr>
            <a:r>
              <a:rPr lang="en-US" b="1" dirty="0">
                <a:solidFill>
                  <a:srgbClr val="314A9D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rgbClr val="314A9D"/>
                </a:solidFill>
                <a:latin typeface="Arial"/>
                <a:cs typeface="Arial"/>
              </a:rPr>
              <a:t>Fintechs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9A04A2-FF00-504C-82D4-4BEE9F43C7E1}"/>
              </a:ext>
            </a:extLst>
          </p:cNvPr>
          <p:cNvSpPr/>
          <p:nvPr/>
        </p:nvSpPr>
        <p:spPr>
          <a:xfrm>
            <a:off x="6569308" y="4604163"/>
            <a:ext cx="4986302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0815" indent="-170815" defTabSz="974714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ea typeface="Lato"/>
                <a:cs typeface="Arial"/>
              </a:rPr>
              <a:t>Fosters innovation and development of products </a:t>
            </a:r>
            <a:endParaRPr lang="en-US" sz="1400" dirty="0">
              <a:latin typeface="Arial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Lato" panose="020F0502020204030203" pitchFamily="34" charset="0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ea typeface="Lato"/>
                <a:cs typeface="Arial"/>
              </a:rPr>
              <a:t>Promotes partnerships for customer centric solutions </a:t>
            </a:r>
            <a:endParaRPr lang="en-US" sz="1400" b="1" dirty="0">
              <a:latin typeface="Arial"/>
              <a:ea typeface="Lato" panose="020F0502020204030203" pitchFamily="34" charset="0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Lato" panose="020F0502020204030203" pitchFamily="34" charset="0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ea typeface="Lato"/>
                <a:cs typeface="Arial"/>
              </a:rPr>
              <a:t>Co-create with ecosystem</a:t>
            </a: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endParaRPr lang="en-US" sz="1400" b="1" dirty="0">
              <a:latin typeface="Arial"/>
              <a:ea typeface="Lato" panose="020F0502020204030203" pitchFamily="34" charset="0"/>
              <a:cs typeface="Arial"/>
            </a:endParaRPr>
          </a:p>
          <a:p>
            <a:pPr marL="170815" indent="-170815" defTabSz="974714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Lato" panose="020F0502020204030203" pitchFamily="34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C204-AC5D-0847-82D4-B50D5107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992" y="2592727"/>
            <a:ext cx="2748009" cy="1879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37AC1E-D428-C54C-BB4D-5C7DAD2A8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958" y="2539810"/>
            <a:ext cx="1864739" cy="1827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E2D663-BBC9-6A59-211F-023BA92AA17E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0DDB2-B184-29D1-82AB-2879E53932EE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4AA8FB-80FE-2B9E-089B-09D638AD0FBA}"/>
              </a:ext>
            </a:extLst>
          </p:cNvPr>
          <p:cNvSpPr/>
          <p:nvPr/>
        </p:nvSpPr>
        <p:spPr>
          <a:xfrm>
            <a:off x="11541899" y="6579604"/>
            <a:ext cx="545171" cy="235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12</a:t>
            </a:r>
            <a:endParaRPr lang="en-US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A3106B70-C280-58F0-9219-F3D502D663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4714">
              <a:spcBef>
                <a:spcPct val="20000"/>
              </a:spcBef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2" y="346305"/>
              <a:ext cx="69823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spc="6" dirty="0">
                  <a:solidFill>
                    <a:srgbClr val="2735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created by UPI like deployment runs across multiple use-cases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5F940F50-6878-4748-B05B-ECEC2DF546CF}"/>
              </a:ext>
            </a:extLst>
          </p:cNvPr>
          <p:cNvSpPr/>
          <p:nvPr/>
        </p:nvSpPr>
        <p:spPr>
          <a:xfrm>
            <a:off x="282438" y="1362079"/>
            <a:ext cx="11517045" cy="1496269"/>
          </a:xfrm>
          <a:prstGeom prst="roundRect">
            <a:avLst>
              <a:gd name="adj" fmla="val 349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540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2BA862-7BB7-3541-ACE3-E55FA387E025}"/>
              </a:ext>
            </a:extLst>
          </p:cNvPr>
          <p:cNvGrpSpPr/>
          <p:nvPr/>
        </p:nvGrpSpPr>
        <p:grpSpPr>
          <a:xfrm>
            <a:off x="283779" y="3437648"/>
            <a:ext cx="11515705" cy="3110364"/>
            <a:chOff x="424540" y="2155371"/>
            <a:chExt cx="18264337" cy="4277797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E960D36-D71F-8840-8243-665BC82E211B}"/>
                </a:ext>
              </a:extLst>
            </p:cNvPr>
            <p:cNvSpPr/>
            <p:nvPr/>
          </p:nvSpPr>
          <p:spPr>
            <a:xfrm>
              <a:off x="424540" y="2155371"/>
              <a:ext cx="2841173" cy="4277797"/>
            </a:xfrm>
            <a:prstGeom prst="roundRect">
              <a:avLst>
                <a:gd name="adj" fmla="val 3493"/>
              </a:avLst>
            </a:prstGeom>
            <a:solidFill>
              <a:schemeClr val="bg1"/>
            </a:solidFill>
            <a:ln w="6350">
              <a:solidFill>
                <a:srgbClr val="314A9D"/>
              </a:solidFill>
            </a:ln>
            <a:effectLst>
              <a:outerShdw blurRad="254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52311717-88BA-E447-9194-FDD7986E314D}"/>
                </a:ext>
              </a:extLst>
            </p:cNvPr>
            <p:cNvSpPr/>
            <p:nvPr/>
          </p:nvSpPr>
          <p:spPr>
            <a:xfrm>
              <a:off x="3503642" y="2155371"/>
              <a:ext cx="2841173" cy="4277797"/>
            </a:xfrm>
            <a:prstGeom prst="roundRect">
              <a:avLst>
                <a:gd name="adj" fmla="val 3493"/>
              </a:avLst>
            </a:prstGeom>
            <a:solidFill>
              <a:schemeClr val="bg1"/>
            </a:solidFill>
            <a:ln w="6350">
              <a:solidFill>
                <a:srgbClr val="314A9D"/>
              </a:solidFill>
            </a:ln>
            <a:effectLst>
              <a:outerShdw blurRad="254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3605C7AE-4FCE-7C4C-909D-4D6F4459CF30}"/>
                </a:ext>
              </a:extLst>
            </p:cNvPr>
            <p:cNvSpPr/>
            <p:nvPr/>
          </p:nvSpPr>
          <p:spPr>
            <a:xfrm>
              <a:off x="6582744" y="2155371"/>
              <a:ext cx="2841173" cy="4277797"/>
            </a:xfrm>
            <a:prstGeom prst="roundRect">
              <a:avLst>
                <a:gd name="adj" fmla="val 3493"/>
              </a:avLst>
            </a:prstGeom>
            <a:solidFill>
              <a:schemeClr val="bg1"/>
            </a:solidFill>
            <a:ln w="6350">
              <a:solidFill>
                <a:srgbClr val="314A9D"/>
              </a:solidFill>
            </a:ln>
            <a:effectLst>
              <a:outerShdw blurRad="254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CE92EA4-CFE7-C34D-B9FD-B0EF8AC502B6}"/>
                </a:ext>
              </a:extLst>
            </p:cNvPr>
            <p:cNvSpPr/>
            <p:nvPr/>
          </p:nvSpPr>
          <p:spPr>
            <a:xfrm>
              <a:off x="9661846" y="2155371"/>
              <a:ext cx="2841173" cy="4277797"/>
            </a:xfrm>
            <a:prstGeom prst="roundRect">
              <a:avLst>
                <a:gd name="adj" fmla="val 3493"/>
              </a:avLst>
            </a:prstGeom>
            <a:solidFill>
              <a:schemeClr val="bg1"/>
            </a:solidFill>
            <a:ln w="6350">
              <a:solidFill>
                <a:srgbClr val="314A9D"/>
              </a:solidFill>
            </a:ln>
            <a:effectLst>
              <a:outerShdw blurRad="254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F0E7F0CC-C26F-2842-9A92-4B457605E675}"/>
                </a:ext>
              </a:extLst>
            </p:cNvPr>
            <p:cNvSpPr/>
            <p:nvPr/>
          </p:nvSpPr>
          <p:spPr>
            <a:xfrm>
              <a:off x="12768603" y="2155371"/>
              <a:ext cx="2841173" cy="4277797"/>
            </a:xfrm>
            <a:prstGeom prst="roundRect">
              <a:avLst>
                <a:gd name="adj" fmla="val 3493"/>
              </a:avLst>
            </a:prstGeom>
            <a:solidFill>
              <a:schemeClr val="bg1"/>
            </a:solidFill>
            <a:ln w="6350">
              <a:solidFill>
                <a:srgbClr val="314A9D"/>
              </a:solidFill>
            </a:ln>
            <a:effectLst>
              <a:outerShdw blurRad="254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30DB2C69-1E11-3246-8261-23BE3C566459}"/>
                </a:ext>
              </a:extLst>
            </p:cNvPr>
            <p:cNvSpPr/>
            <p:nvPr/>
          </p:nvSpPr>
          <p:spPr>
            <a:xfrm>
              <a:off x="15847704" y="2155371"/>
              <a:ext cx="2841173" cy="4277797"/>
            </a:xfrm>
            <a:prstGeom prst="roundRect">
              <a:avLst>
                <a:gd name="adj" fmla="val 3493"/>
              </a:avLst>
            </a:prstGeom>
            <a:solidFill>
              <a:schemeClr val="bg1"/>
            </a:solidFill>
            <a:ln w="6350">
              <a:solidFill>
                <a:srgbClr val="314A9D"/>
              </a:solidFill>
            </a:ln>
            <a:effectLst>
              <a:outerShdw blurRad="2540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8ACE6D6-9783-CC42-9696-AE8D13F4EBB1}"/>
              </a:ext>
            </a:extLst>
          </p:cNvPr>
          <p:cNvSpPr/>
          <p:nvPr/>
        </p:nvSpPr>
        <p:spPr>
          <a:xfrm>
            <a:off x="435051" y="4011901"/>
            <a:ext cx="1477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Conversional </a:t>
            </a:r>
          </a:p>
          <a:p>
            <a:pPr lvl="0" algn="ctr">
              <a:defRPr/>
            </a:pPr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Payments​</a:t>
            </a:r>
            <a:endParaRPr lang="en-IN" sz="1400" b="1" dirty="0">
              <a:solidFill>
                <a:srgbClr val="314A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DD8D47-6585-D641-BF33-BD996FD09FC9}"/>
              </a:ext>
            </a:extLst>
          </p:cNvPr>
          <p:cNvSpPr/>
          <p:nvPr/>
        </p:nvSpPr>
        <p:spPr>
          <a:xfrm>
            <a:off x="435051" y="4727349"/>
            <a:ext cx="1477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Hello UPI!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Voice based payments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algn="ctr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UPI 123Pay- voice/missed call based payments​</a:t>
            </a: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11FE4F-4D1D-E345-BA6A-9E9EA3DF783C}"/>
              </a:ext>
            </a:extLst>
          </p:cNvPr>
          <p:cNvSpPr/>
          <p:nvPr/>
        </p:nvSpPr>
        <p:spPr>
          <a:xfrm>
            <a:off x="2358444" y="4011901"/>
            <a:ext cx="1477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IN" sz="1400" b="1" dirty="0" err="1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Rupi</a:t>
            </a:r>
            <a:endParaRPr lang="en-IN" sz="1400" b="1" dirty="0">
              <a:solidFill>
                <a:srgbClr val="314A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85AA6F7-F091-7846-9596-E19715C5DCE2}"/>
              </a:ext>
            </a:extLst>
          </p:cNvPr>
          <p:cNvSpPr/>
          <p:nvPr/>
        </p:nvSpPr>
        <p:spPr>
          <a:xfrm>
            <a:off x="2358444" y="4727349"/>
            <a:ext cx="1477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Multiple use cases (Scholarship, subsidies etc.)​</a:t>
            </a:r>
          </a:p>
          <a:p>
            <a:pPr lvl="0" algn="ctr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Only mobile phone and e-voucher required​</a:t>
            </a: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FB31D8-8CC8-F443-8E56-AF0538B55D93}"/>
              </a:ext>
            </a:extLst>
          </p:cNvPr>
          <p:cNvSpPr/>
          <p:nvPr/>
        </p:nvSpPr>
        <p:spPr>
          <a:xfrm>
            <a:off x="4224311" y="3898726"/>
            <a:ext cx="164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Contactless </a:t>
            </a:r>
          </a:p>
          <a:p>
            <a:pPr lvl="0" algn="ctr">
              <a:defRPr/>
            </a:pPr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Payments</a:t>
            </a:r>
            <a:r>
              <a:rPr lang="en-US" dirty="0"/>
              <a:t>​</a:t>
            </a:r>
            <a:endParaRPr lang="en-IN" sz="1400" b="1" dirty="0">
              <a:solidFill>
                <a:srgbClr val="314A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E2CA33-38E1-F044-8D89-FC3649497DFC}"/>
              </a:ext>
            </a:extLst>
          </p:cNvPr>
          <p:cNvSpPr/>
          <p:nvPr/>
        </p:nvSpPr>
        <p:spPr>
          <a:xfrm>
            <a:off x="6299824" y="4011901"/>
            <a:ext cx="1477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 Credit</a:t>
            </a:r>
            <a:endParaRPr lang="en-IN" sz="1400" b="1" dirty="0">
              <a:solidFill>
                <a:srgbClr val="314A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25686F-E30E-EE48-A40C-F66577875FFA}"/>
              </a:ext>
            </a:extLst>
          </p:cNvPr>
          <p:cNvSpPr/>
          <p:nvPr/>
        </p:nvSpPr>
        <p:spPr>
          <a:xfrm>
            <a:off x="8254749" y="4011901"/>
            <a:ext cx="1477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 &lt;&gt; </a:t>
            </a:r>
            <a:r>
              <a:rPr lang="en-US" sz="1400" b="1" dirty="0" err="1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RuPay</a:t>
            </a:r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​</a:t>
            </a:r>
          </a:p>
          <a:p>
            <a:pPr algn="ctr" fontAlgn="base"/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Card​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E6FA39-6ECF-984B-AE97-5E95187365CF}"/>
              </a:ext>
            </a:extLst>
          </p:cNvPr>
          <p:cNvSpPr/>
          <p:nvPr/>
        </p:nvSpPr>
        <p:spPr>
          <a:xfrm>
            <a:off x="10199163" y="4011901"/>
            <a:ext cx="1477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71AECD0-1C43-6244-B100-C66D39747FB2}"/>
              </a:ext>
            </a:extLst>
          </p:cNvPr>
          <p:cNvSpPr/>
          <p:nvPr/>
        </p:nvSpPr>
        <p:spPr>
          <a:xfrm>
            <a:off x="4254990" y="4727349"/>
            <a:ext cx="1614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On-Device Wallet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algn="ctr">
              <a:defRPr/>
            </a:pP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 technical declines &amp; 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 of Core Banking System​</a:t>
            </a:r>
          </a:p>
          <a:p>
            <a:pPr lvl="0" algn="ctr">
              <a:defRPr/>
            </a:pP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Offline payments (No internet)​</a:t>
            </a: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84BBD2-07F6-024D-957B-B02773E6E316}"/>
              </a:ext>
            </a:extLst>
          </p:cNvPr>
          <p:cNvSpPr/>
          <p:nvPr/>
        </p:nvSpPr>
        <p:spPr>
          <a:xfrm>
            <a:off x="6209914" y="4727349"/>
            <a:ext cx="1614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Instant credit on demand to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boost Credit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algn="ctr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Ease of use of Credit lines​</a:t>
            </a: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6158EFA-4ED1-9B4A-8C83-E9737782AD83}"/>
              </a:ext>
            </a:extLst>
          </p:cNvPr>
          <p:cNvSpPr/>
          <p:nvPr/>
        </p:nvSpPr>
        <p:spPr>
          <a:xfrm>
            <a:off x="8154327" y="4727349"/>
            <a:ext cx="1703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Access to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6+ crore UPI </a:t>
            </a:r>
          </a:p>
          <a:p>
            <a:pPr lvl="0"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merchants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 Credit acceptance​</a:t>
            </a:r>
          </a:p>
          <a:p>
            <a:pPr lvl="0" algn="ctr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Step-up Credit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algn="ctr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In-built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EMI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 ​</a:t>
            </a:r>
          </a:p>
          <a:p>
            <a:pPr algn="ctr" fontAlgn="base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UPI Apps ​</a:t>
            </a:r>
          </a:p>
          <a:p>
            <a:pPr lvl="0" algn="ctr">
              <a:defRPr/>
            </a:pP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6138DA-9292-5947-8A32-E2A85EFF10E7}"/>
              </a:ext>
            </a:extLst>
          </p:cNvPr>
          <p:cNvSpPr/>
          <p:nvPr/>
        </p:nvSpPr>
        <p:spPr>
          <a:xfrm>
            <a:off x="10102634" y="4727349"/>
            <a:ext cx="1614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Recurring mandate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algn="ctr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through QR​</a:t>
            </a:r>
            <a:endParaRPr lang="en-I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6251DC3-D06A-5E47-B2FE-3ECF2BBBDC11}"/>
              </a:ext>
            </a:extLst>
          </p:cNvPr>
          <p:cNvSpPr/>
          <p:nvPr/>
        </p:nvSpPr>
        <p:spPr>
          <a:xfrm>
            <a:off x="1581406" y="1434929"/>
            <a:ext cx="902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 has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B9D89D-3C7B-6A4E-9B19-C970A161ED78}"/>
              </a:ext>
            </a:extLst>
          </p:cNvPr>
          <p:cNvGrpSpPr/>
          <p:nvPr/>
        </p:nvGrpSpPr>
        <p:grpSpPr>
          <a:xfrm>
            <a:off x="784387" y="1896059"/>
            <a:ext cx="2697162" cy="1446550"/>
            <a:chOff x="899999" y="1643813"/>
            <a:chExt cx="2697162" cy="144655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4EAFBE4-3288-6147-99F2-7F97CA8CB994}"/>
                </a:ext>
              </a:extLst>
            </p:cNvPr>
            <p:cNvSpPr/>
            <p:nvPr/>
          </p:nvSpPr>
          <p:spPr>
            <a:xfrm>
              <a:off x="899999" y="1643813"/>
              <a:ext cx="137771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pc="6" dirty="0">
                  <a:solidFill>
                    <a:srgbClr val="2F49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450+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9FF4324-C99B-B34E-8CA7-473D411B949D}"/>
                </a:ext>
              </a:extLst>
            </p:cNvPr>
            <p:cNvSpPr/>
            <p:nvPr/>
          </p:nvSpPr>
          <p:spPr>
            <a:xfrm>
              <a:off x="2225160" y="1708200"/>
              <a:ext cx="1372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</a:t>
              </a:r>
            </a:p>
            <a:p>
              <a:r>
                <a:rPr lang="en-US" spc="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538966-EFEF-0943-895B-95C614630F2E}"/>
              </a:ext>
            </a:extLst>
          </p:cNvPr>
          <p:cNvGrpSpPr/>
          <p:nvPr/>
        </p:nvGrpSpPr>
        <p:grpSpPr>
          <a:xfrm>
            <a:off x="3730514" y="1896059"/>
            <a:ext cx="3117946" cy="769441"/>
            <a:chOff x="3617741" y="1643813"/>
            <a:chExt cx="3117946" cy="76944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BC9594D-DCE4-D347-917F-B779DD975519}"/>
                </a:ext>
              </a:extLst>
            </p:cNvPr>
            <p:cNvSpPr/>
            <p:nvPr/>
          </p:nvSpPr>
          <p:spPr>
            <a:xfrm>
              <a:off x="3617741" y="1643813"/>
              <a:ext cx="11824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pc="6" dirty="0">
                  <a:solidFill>
                    <a:srgbClr val="F47D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60+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2483B70-F338-2D42-B6EB-C768574B1216}"/>
                </a:ext>
              </a:extLst>
            </p:cNvPr>
            <p:cNvSpPr/>
            <p:nvPr/>
          </p:nvSpPr>
          <p:spPr>
            <a:xfrm>
              <a:off x="4642189" y="1850456"/>
              <a:ext cx="2093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 merchants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37151A-1E39-7647-BF4D-1590E2B86740}"/>
              </a:ext>
            </a:extLst>
          </p:cNvPr>
          <p:cNvGrpSpPr/>
          <p:nvPr/>
        </p:nvGrpSpPr>
        <p:grpSpPr>
          <a:xfrm>
            <a:off x="7286954" y="1896059"/>
            <a:ext cx="4120659" cy="769441"/>
            <a:chOff x="7087262" y="1643813"/>
            <a:chExt cx="4120659" cy="76944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F1BFA4A-921C-1D44-9149-AAE0C418ADDB}"/>
                </a:ext>
              </a:extLst>
            </p:cNvPr>
            <p:cNvSpPr/>
            <p:nvPr/>
          </p:nvSpPr>
          <p:spPr>
            <a:xfrm>
              <a:off x="7087262" y="1643813"/>
              <a:ext cx="175606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spc="6" dirty="0">
                  <a:solidFill>
                    <a:srgbClr val="2191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500+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053C33-4372-D74E-B06E-8EBAAD6322F2}"/>
                </a:ext>
              </a:extLst>
            </p:cNvPr>
            <p:cNvSpPr/>
            <p:nvPr/>
          </p:nvSpPr>
          <p:spPr>
            <a:xfrm>
              <a:off x="8610338" y="1708200"/>
              <a:ext cx="25975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pc="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 financial transactions per day​</a:t>
              </a: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8741E31E-1175-794A-9C98-23F9B24A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05" y="2126139"/>
            <a:ext cx="329373" cy="32245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49F6331-458A-6540-A1E6-69FE52F69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90" y="2126139"/>
            <a:ext cx="329373" cy="3224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947A2E-88B5-4643-8579-233A23077EAA}"/>
              </a:ext>
            </a:extLst>
          </p:cNvPr>
          <p:cNvGrpSpPr/>
          <p:nvPr/>
        </p:nvGrpSpPr>
        <p:grpSpPr>
          <a:xfrm>
            <a:off x="675576" y="3102570"/>
            <a:ext cx="897518" cy="1047105"/>
            <a:chOff x="1579497" y="1820013"/>
            <a:chExt cx="897518" cy="1047105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1FDF01F-08B0-9C48-9F1A-DF0BAC22E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497" y="1820013"/>
              <a:ext cx="897518" cy="1047105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B82C1B2-B0BA-E543-9A54-B0E99D303235}"/>
                </a:ext>
              </a:extLst>
            </p:cNvPr>
            <p:cNvSpPr/>
            <p:nvPr/>
          </p:nvSpPr>
          <p:spPr>
            <a:xfrm>
              <a:off x="1801354" y="1969174"/>
              <a:ext cx="52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1400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588611-68F7-E14D-BE25-8E8473064ACB}"/>
              </a:ext>
            </a:extLst>
          </p:cNvPr>
          <p:cNvGrpSpPr/>
          <p:nvPr/>
        </p:nvGrpSpPr>
        <p:grpSpPr>
          <a:xfrm>
            <a:off x="2662031" y="3102570"/>
            <a:ext cx="897518" cy="1047105"/>
            <a:chOff x="1579497" y="1820013"/>
            <a:chExt cx="897518" cy="1047105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E255F539-EE41-2F4C-8AD7-0519848C4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497" y="1820013"/>
              <a:ext cx="897518" cy="1047105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8E0BCA-D0B2-7548-B4FB-2DD2CFB0D12C}"/>
                </a:ext>
              </a:extLst>
            </p:cNvPr>
            <p:cNvSpPr/>
            <p:nvPr/>
          </p:nvSpPr>
          <p:spPr>
            <a:xfrm>
              <a:off x="1801354" y="1969174"/>
              <a:ext cx="52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1400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B2BB978-0052-504B-8796-6C701591B3BD}"/>
              </a:ext>
            </a:extLst>
          </p:cNvPr>
          <p:cNvGrpSpPr/>
          <p:nvPr/>
        </p:nvGrpSpPr>
        <p:grpSpPr>
          <a:xfrm>
            <a:off x="4627466" y="3102570"/>
            <a:ext cx="897518" cy="1047105"/>
            <a:chOff x="1579497" y="1820013"/>
            <a:chExt cx="897518" cy="1047105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ACE08DB-C038-B84A-BED5-F460E8542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497" y="1820013"/>
              <a:ext cx="897518" cy="1047105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B219F4F-6118-EA4A-B625-69BE8B0E6D47}"/>
                </a:ext>
              </a:extLst>
            </p:cNvPr>
            <p:cNvSpPr/>
            <p:nvPr/>
          </p:nvSpPr>
          <p:spPr>
            <a:xfrm>
              <a:off x="1801354" y="1969174"/>
              <a:ext cx="52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1400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F2A0EF4-E950-7642-AFE8-BBF25FABE1C5}"/>
              </a:ext>
            </a:extLst>
          </p:cNvPr>
          <p:cNvGrpSpPr/>
          <p:nvPr/>
        </p:nvGrpSpPr>
        <p:grpSpPr>
          <a:xfrm>
            <a:off x="6529839" y="3102570"/>
            <a:ext cx="897518" cy="1047105"/>
            <a:chOff x="1579497" y="1820013"/>
            <a:chExt cx="897518" cy="1047105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0261557-D3EA-0740-BC32-0EB64708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497" y="1820013"/>
              <a:ext cx="897518" cy="1047105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1BBA1CC-D279-D844-8482-F57AD79CA9A4}"/>
                </a:ext>
              </a:extLst>
            </p:cNvPr>
            <p:cNvSpPr/>
            <p:nvPr/>
          </p:nvSpPr>
          <p:spPr>
            <a:xfrm>
              <a:off x="1801354" y="1969174"/>
              <a:ext cx="52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1400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F912D29-5E28-8B49-95FD-AB32D5B7F50D}"/>
              </a:ext>
            </a:extLst>
          </p:cNvPr>
          <p:cNvGrpSpPr/>
          <p:nvPr/>
        </p:nvGrpSpPr>
        <p:grpSpPr>
          <a:xfrm>
            <a:off x="8505784" y="3102570"/>
            <a:ext cx="897518" cy="1047105"/>
            <a:chOff x="1579497" y="1820013"/>
            <a:chExt cx="897518" cy="1047105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0ED29ED8-25A9-DC4F-AF7F-AD24A874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497" y="1820013"/>
              <a:ext cx="897518" cy="1047105"/>
            </a:xfrm>
            <a:prstGeom prst="rect">
              <a:avLst/>
            </a:prstGeom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92BBF1C-4C33-4348-9F20-2F56218FD1E2}"/>
                </a:ext>
              </a:extLst>
            </p:cNvPr>
            <p:cNvSpPr/>
            <p:nvPr/>
          </p:nvSpPr>
          <p:spPr>
            <a:xfrm>
              <a:off x="1801354" y="1969174"/>
              <a:ext cx="52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en-US" sz="1400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816B563-ECAB-9D4A-AAFA-4304A5BB1698}"/>
              </a:ext>
            </a:extLst>
          </p:cNvPr>
          <p:cNvGrpSpPr/>
          <p:nvPr/>
        </p:nvGrpSpPr>
        <p:grpSpPr>
          <a:xfrm>
            <a:off x="10418667" y="3102570"/>
            <a:ext cx="897518" cy="1047105"/>
            <a:chOff x="1579497" y="1820013"/>
            <a:chExt cx="897518" cy="104710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A8AEB8DE-93BE-A44B-BEBD-FF67DC8BA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497" y="1820013"/>
              <a:ext cx="897518" cy="1047105"/>
            </a:xfrm>
            <a:prstGeom prst="rect">
              <a:avLst/>
            </a:prstGeom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D027436-3321-094D-B5E0-177884B4D3AC}"/>
                </a:ext>
              </a:extLst>
            </p:cNvPr>
            <p:cNvSpPr/>
            <p:nvPr/>
          </p:nvSpPr>
          <p:spPr>
            <a:xfrm>
              <a:off x="1801354" y="1969174"/>
              <a:ext cx="5281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pc="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  <a:endParaRPr lang="en-US" sz="1400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9A629C4-7375-7439-6CAC-5427C6F57802}"/>
              </a:ext>
            </a:extLst>
          </p:cNvPr>
          <p:cNvSpPr/>
          <p:nvPr/>
        </p:nvSpPr>
        <p:spPr>
          <a:xfrm>
            <a:off x="11462657" y="6542434"/>
            <a:ext cx="618218" cy="315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13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09ADBF9A-0C1D-237C-570D-81D8BFAE86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75008" cy="6858000"/>
            <a:chOff x="0" y="0"/>
            <a:chExt cx="8970010" cy="8229600"/>
          </a:xfrm>
        </p:grpSpPr>
        <p:sp>
          <p:nvSpPr>
            <p:cNvPr id="3" name="object 3"/>
            <p:cNvSpPr/>
            <p:nvPr/>
          </p:nvSpPr>
          <p:spPr>
            <a:xfrm>
              <a:off x="2065787" y="0"/>
              <a:ext cx="6904355" cy="8229600"/>
            </a:xfrm>
            <a:custGeom>
              <a:avLst/>
              <a:gdLst/>
              <a:ahLst/>
              <a:cxnLst/>
              <a:rect l="l" t="t" r="r" b="b"/>
              <a:pathLst>
                <a:path w="6904355" h="8229600">
                  <a:moveTo>
                    <a:pt x="4311398" y="0"/>
                  </a:moveTo>
                  <a:lnTo>
                    <a:pt x="2280961" y="0"/>
                  </a:lnTo>
                  <a:lnTo>
                    <a:pt x="0" y="8229600"/>
                  </a:lnTo>
                  <a:lnTo>
                    <a:pt x="3843975" y="8229600"/>
                  </a:lnTo>
                  <a:lnTo>
                    <a:pt x="6821697" y="5413955"/>
                  </a:lnTo>
                  <a:lnTo>
                    <a:pt x="6854403" y="5376696"/>
                  </a:lnTo>
                  <a:lnTo>
                    <a:pt x="6879174" y="5334952"/>
                  </a:lnTo>
                  <a:lnTo>
                    <a:pt x="6895798" y="5289923"/>
                  </a:lnTo>
                  <a:lnTo>
                    <a:pt x="6904065" y="5242811"/>
                  </a:lnTo>
                  <a:lnTo>
                    <a:pt x="6903764" y="5194815"/>
                  </a:lnTo>
                  <a:lnTo>
                    <a:pt x="6894683" y="5147137"/>
                  </a:lnTo>
                  <a:lnTo>
                    <a:pt x="6876612" y="5100976"/>
                  </a:lnTo>
                  <a:lnTo>
                    <a:pt x="4311398" y="0"/>
                  </a:lnTo>
                  <a:close/>
                </a:path>
              </a:pathLst>
            </a:custGeom>
            <a:solidFill>
              <a:srgbClr val="008B44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189980" cy="8229600"/>
            </a:xfrm>
            <a:custGeom>
              <a:avLst/>
              <a:gdLst/>
              <a:ahLst/>
              <a:cxnLst/>
              <a:rect l="l" t="t" r="r" b="b"/>
              <a:pathLst>
                <a:path w="6189980" h="8229600">
                  <a:moveTo>
                    <a:pt x="3598752" y="0"/>
                  </a:moveTo>
                  <a:lnTo>
                    <a:pt x="1568279" y="0"/>
                  </a:lnTo>
                  <a:lnTo>
                    <a:pt x="0" y="5652403"/>
                  </a:lnTo>
                  <a:lnTo>
                    <a:pt x="0" y="8229600"/>
                  </a:lnTo>
                  <a:lnTo>
                    <a:pt x="3128951" y="8229600"/>
                  </a:lnTo>
                  <a:lnTo>
                    <a:pt x="6107557" y="5413917"/>
                  </a:lnTo>
                  <a:lnTo>
                    <a:pt x="6140264" y="5376676"/>
                  </a:lnTo>
                  <a:lnTo>
                    <a:pt x="6165039" y="5334943"/>
                  </a:lnTo>
                  <a:lnTo>
                    <a:pt x="6181670" y="5289919"/>
                  </a:lnTo>
                  <a:lnTo>
                    <a:pt x="6189945" y="5242807"/>
                  </a:lnTo>
                  <a:lnTo>
                    <a:pt x="6189653" y="5194807"/>
                  </a:lnTo>
                  <a:lnTo>
                    <a:pt x="6180583" y="5147121"/>
                  </a:lnTo>
                  <a:lnTo>
                    <a:pt x="6162522" y="5100951"/>
                  </a:lnTo>
                  <a:lnTo>
                    <a:pt x="3598752" y="0"/>
                  </a:lnTo>
                  <a:close/>
                </a:path>
              </a:pathLst>
            </a:custGeom>
            <a:solidFill>
              <a:srgbClr val="F3792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936" y="2459522"/>
            <a:ext cx="4234018" cy="2285882"/>
          </a:xfrm>
          <a:prstGeom prst="rect">
            <a:avLst/>
          </a:prstGeom>
        </p:spPr>
        <p:txBody>
          <a:bodyPr vert="horz" wrap="square" lIns="0" tIns="546100" rIns="0" bIns="0" rtlCol="0" anchor="ctr">
            <a:spAutoFit/>
          </a:bodyPr>
          <a:lstStyle/>
          <a:p>
            <a:pPr marL="38100" marR="3810" indent="-27940" algn="ctr">
              <a:lnSpc>
                <a:spcPct val="68600"/>
              </a:lnSpc>
              <a:spcBef>
                <a:spcPts val="4300"/>
              </a:spcBef>
            </a:pPr>
            <a:r>
              <a:rPr lang="en-IN" sz="5400" spc="-4" dirty="0">
                <a:solidFill>
                  <a:srgbClr val="FFFFFF"/>
                </a:solidFill>
                <a:latin typeface="Arial"/>
                <a:cs typeface="Arial"/>
              </a:rPr>
              <a:t>Globalization of UPI &amp; </a:t>
            </a:r>
            <a:r>
              <a:rPr lang="en-IN" sz="5400" spc="-4" dirty="0" err="1">
                <a:solidFill>
                  <a:srgbClr val="FFFFFF"/>
                </a:solidFill>
                <a:latin typeface="Arial"/>
                <a:cs typeface="Arial"/>
              </a:rPr>
              <a:t>RuPay</a:t>
            </a:r>
            <a:endParaRPr lang="en-IN" sz="5400" spc="-4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9B252-4EFD-1450-811C-9AA74754363D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E2DC04-1CA6-24FC-8064-5B7B5AE2B4F7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70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2" y="346305"/>
              <a:ext cx="6982336" cy="33855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 spc="6" dirty="0">
                  <a:solidFill>
                    <a:srgbClr val="27357E"/>
                  </a:solidFill>
                  <a:latin typeface="Arial"/>
                  <a:cs typeface="Arial"/>
                </a:rPr>
                <a:t>Globalization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F76D19-2F11-C148-BA17-C927E15A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0" y="1156872"/>
            <a:ext cx="11607180" cy="551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33B936-D278-D444-A250-EDB4424C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34" y="3556450"/>
            <a:ext cx="2552700" cy="71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C7A079-C239-4542-962B-9E76D6A06B6D}"/>
              </a:ext>
            </a:extLst>
          </p:cNvPr>
          <p:cNvSpPr/>
          <p:nvPr/>
        </p:nvSpPr>
        <p:spPr>
          <a:xfrm>
            <a:off x="5166332" y="3045029"/>
            <a:ext cx="176565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Infrastructure Build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D8AB3A-F210-E34B-A6EE-AD57671911B9}"/>
              </a:ext>
            </a:extLst>
          </p:cNvPr>
          <p:cNvSpPr/>
          <p:nvPr/>
        </p:nvSpPr>
        <p:spPr>
          <a:xfrm>
            <a:off x="5166332" y="5713278"/>
            <a:ext cx="197816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Interoperability Build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742526C-39D0-C342-89CB-1EE006EB27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74908" y="1522819"/>
            <a:ext cx="1389321" cy="135594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D39F90C-4246-614A-9221-02F574316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33" y="4149615"/>
            <a:ext cx="1700193" cy="1402659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C0C0D69-B66D-9A4E-9FB4-75973528B89A}"/>
              </a:ext>
            </a:extLst>
          </p:cNvPr>
          <p:cNvSpPr/>
          <p:nvPr/>
        </p:nvSpPr>
        <p:spPr>
          <a:xfrm>
            <a:off x="9637113" y="1958205"/>
            <a:ext cx="1911372" cy="487868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426E0C8-1445-8041-B3D1-B01036A4BBAC}"/>
              </a:ext>
            </a:extLst>
          </p:cNvPr>
          <p:cNvSpPr/>
          <p:nvPr/>
        </p:nvSpPr>
        <p:spPr>
          <a:xfrm>
            <a:off x="9637113" y="2691302"/>
            <a:ext cx="1911372" cy="487868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F740920-57F4-C64D-ACD6-F24B59334D9D}"/>
              </a:ext>
            </a:extLst>
          </p:cNvPr>
          <p:cNvSpPr/>
          <p:nvPr/>
        </p:nvSpPr>
        <p:spPr>
          <a:xfrm>
            <a:off x="7158168" y="1945195"/>
            <a:ext cx="1836938" cy="537875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solidFill>
              <a:srgbClr val="314A9D"/>
            </a:solidFill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C85DA2-0410-8E43-AA88-827101225D10}"/>
              </a:ext>
            </a:extLst>
          </p:cNvPr>
          <p:cNvSpPr/>
          <p:nvPr/>
        </p:nvSpPr>
        <p:spPr>
          <a:xfrm>
            <a:off x="7168171" y="1958205"/>
            <a:ext cx="17635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rial"/>
                <a:cs typeface="Arial"/>
              </a:rPr>
              <a:t>Domestic Instant Payment System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D6D8243-6F46-974C-85CE-4C335A5CFB7C}"/>
              </a:ext>
            </a:extLst>
          </p:cNvPr>
          <p:cNvSpPr/>
          <p:nvPr/>
        </p:nvSpPr>
        <p:spPr>
          <a:xfrm>
            <a:off x="7158168" y="2641294"/>
            <a:ext cx="1836938" cy="537875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solidFill>
              <a:srgbClr val="314A9D"/>
            </a:solidFill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24D968-4840-414C-AA35-87232F279DCB}"/>
              </a:ext>
            </a:extLst>
          </p:cNvPr>
          <p:cNvSpPr/>
          <p:nvPr/>
        </p:nvSpPr>
        <p:spPr>
          <a:xfrm>
            <a:off x="7168171" y="2691302"/>
            <a:ext cx="17635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rial"/>
                <a:cs typeface="Arial"/>
              </a:rPr>
              <a:t>Domestic Card Scheme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BC78B-5600-7749-9FE7-8168F7AEB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974" y="1878196"/>
            <a:ext cx="292100" cy="13208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3FE49CD-5AC2-3844-B6AD-03D643F25334}"/>
              </a:ext>
            </a:extLst>
          </p:cNvPr>
          <p:cNvSpPr/>
          <p:nvPr/>
        </p:nvSpPr>
        <p:spPr>
          <a:xfrm>
            <a:off x="9711011" y="2005503"/>
            <a:ext cx="1763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 like platform, leveraging UPI Stack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FE74C6-060A-D745-88AB-798B41CEA343}"/>
              </a:ext>
            </a:extLst>
          </p:cNvPr>
          <p:cNvSpPr/>
          <p:nvPr/>
        </p:nvSpPr>
        <p:spPr>
          <a:xfrm>
            <a:off x="9711011" y="2730716"/>
            <a:ext cx="1763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card scheme using </a:t>
            </a:r>
            <a:r>
              <a:rPr lang="en-US" sz="1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RuPay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stack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C207E2A-6104-7149-A08A-3C40343C1388}"/>
              </a:ext>
            </a:extLst>
          </p:cNvPr>
          <p:cNvSpPr/>
          <p:nvPr/>
        </p:nvSpPr>
        <p:spPr>
          <a:xfrm>
            <a:off x="9637113" y="4638343"/>
            <a:ext cx="1911372" cy="487868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5312294-20B4-2D41-849C-8C685D037D47}"/>
              </a:ext>
            </a:extLst>
          </p:cNvPr>
          <p:cNvSpPr/>
          <p:nvPr/>
        </p:nvSpPr>
        <p:spPr>
          <a:xfrm>
            <a:off x="9637113" y="5371440"/>
            <a:ext cx="1911372" cy="487868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DA72266-2C40-7041-B663-BB6EE845994E}"/>
              </a:ext>
            </a:extLst>
          </p:cNvPr>
          <p:cNvSpPr/>
          <p:nvPr/>
        </p:nvSpPr>
        <p:spPr>
          <a:xfrm>
            <a:off x="7158168" y="4625333"/>
            <a:ext cx="1836938" cy="537875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solidFill>
              <a:srgbClr val="314A9D"/>
            </a:solidFill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C85154-2F74-354B-A06E-E79775963711}"/>
              </a:ext>
            </a:extLst>
          </p:cNvPr>
          <p:cNvSpPr/>
          <p:nvPr/>
        </p:nvSpPr>
        <p:spPr>
          <a:xfrm>
            <a:off x="7168171" y="4760811"/>
            <a:ext cx="176357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rial"/>
                <a:cs typeface="Arial"/>
              </a:rPr>
              <a:t>Merchant Payments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7491FC02-01BB-7E40-A503-840578C9364D}"/>
              </a:ext>
            </a:extLst>
          </p:cNvPr>
          <p:cNvSpPr/>
          <p:nvPr/>
        </p:nvSpPr>
        <p:spPr>
          <a:xfrm>
            <a:off x="7158168" y="5321432"/>
            <a:ext cx="1836938" cy="537875"/>
          </a:xfrm>
          <a:prstGeom prst="roundRect">
            <a:avLst>
              <a:gd name="adj" fmla="val 16063"/>
            </a:avLst>
          </a:prstGeom>
          <a:solidFill>
            <a:schemeClr val="bg1"/>
          </a:solidFill>
          <a:ln>
            <a:solidFill>
              <a:srgbClr val="314A9D"/>
            </a:solidFill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B76BA5-A60E-7440-A01C-0E64493882FC}"/>
              </a:ext>
            </a:extLst>
          </p:cNvPr>
          <p:cNvSpPr/>
          <p:nvPr/>
        </p:nvSpPr>
        <p:spPr>
          <a:xfrm>
            <a:off x="7168171" y="5371440"/>
            <a:ext cx="17635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1200" b="1" dirty="0">
                <a:latin typeface="Arial"/>
                <a:cs typeface="Arial"/>
              </a:rPr>
              <a:t>Cross-border Remittances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230C2E7-51C0-A74F-829E-1FD638602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974" y="4558334"/>
            <a:ext cx="292100" cy="13208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E14D820-50FB-834E-9D40-21F7AC46F132}"/>
              </a:ext>
            </a:extLst>
          </p:cNvPr>
          <p:cNvSpPr/>
          <p:nvPr/>
        </p:nvSpPr>
        <p:spPr>
          <a:xfrm>
            <a:off x="9711011" y="4685641"/>
            <a:ext cx="1763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UPI powered Apps and drive through-put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F02FC4-0813-C64F-9061-CC6FEF855654}"/>
              </a:ext>
            </a:extLst>
          </p:cNvPr>
          <p:cNvSpPr/>
          <p:nvPr/>
        </p:nvSpPr>
        <p:spPr>
          <a:xfrm>
            <a:off x="9711011" y="5410854"/>
            <a:ext cx="19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002060"/>
                </a:solidFill>
              </a:rPr>
              <a:t>Integrate with other UPI like platforms and drive through-put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1950FA-6AB3-1F55-D400-D0A7DA75C7C9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33E889-7125-1F8B-10B7-91C8F48A590C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4BB1CC-8A28-2D8B-F669-73F29B67437A}"/>
              </a:ext>
            </a:extLst>
          </p:cNvPr>
          <p:cNvSpPr/>
          <p:nvPr/>
        </p:nvSpPr>
        <p:spPr>
          <a:xfrm>
            <a:off x="11541899" y="6579604"/>
            <a:ext cx="545171" cy="235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15</a:t>
            </a:r>
            <a:endParaRPr lang="en-US" dirty="0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391B322-39B0-C215-151A-9336868A12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A4133B-BC26-7067-E757-2DB976ADC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626" y="280763"/>
            <a:ext cx="910730" cy="255989"/>
          </a:xfrm>
          <a:prstGeom prst="rect">
            <a:avLst/>
          </a:prstGeom>
        </p:spPr>
      </p:pic>
      <p:pic>
        <p:nvPicPr>
          <p:cNvPr id="156" name="object 3">
            <a:extLst>
              <a:ext uri="{FF2B5EF4-FFF2-40B4-BE49-F238E27FC236}">
                <a16:creationId xmlns:a16="http://schemas.microsoft.com/office/drawing/2014/main" id="{5F2F0BCA-644C-723D-AD05-0B5F99BD02BC}"/>
              </a:ext>
            </a:extLst>
          </p:cNvPr>
          <p:cNvPicPr/>
          <p:nvPr/>
        </p:nvPicPr>
        <p:blipFill rotWithShape="1">
          <a:blip r:embed="rId4" cstate="print">
            <a:alphaModFix amt="35000"/>
          </a:blip>
          <a:srcRect l="7698" r="6906"/>
          <a:stretch/>
        </p:blipFill>
        <p:spPr>
          <a:xfrm>
            <a:off x="154248" y="784134"/>
            <a:ext cx="12192000" cy="57251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706FE-4838-39BD-C509-166DA450A051}"/>
              </a:ext>
            </a:extLst>
          </p:cNvPr>
          <p:cNvGrpSpPr/>
          <p:nvPr/>
        </p:nvGrpSpPr>
        <p:grpSpPr>
          <a:xfrm>
            <a:off x="436650" y="137281"/>
            <a:ext cx="11556091" cy="488574"/>
            <a:chOff x="348476" y="150731"/>
            <a:chExt cx="11500489" cy="6038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CF2F20-A71B-CA2C-FA8D-B41988897A45}"/>
                </a:ext>
              </a:extLst>
            </p:cNvPr>
            <p:cNvSpPr/>
            <p:nvPr/>
          </p:nvSpPr>
          <p:spPr>
            <a:xfrm>
              <a:off x="348476" y="150731"/>
              <a:ext cx="11500489" cy="53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100" b="1" spc="10" dirty="0">
                  <a:solidFill>
                    <a:srgbClr val="122E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Global Partnerships and Progress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DF59AC-2591-9D77-E17B-66A54C5E88C8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946A0A4-6B51-71EF-5BBD-236BCE4B7C3A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D8C089D-0447-6624-DD18-B13BD96288E2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1EB2C9-5CC9-A875-9E83-9CFB800EBA75}"/>
              </a:ext>
            </a:extLst>
          </p:cNvPr>
          <p:cNvGrpSpPr/>
          <p:nvPr/>
        </p:nvGrpSpPr>
        <p:grpSpPr>
          <a:xfrm>
            <a:off x="214883" y="1150032"/>
            <a:ext cx="11688225" cy="4530412"/>
            <a:chOff x="214883" y="1150032"/>
            <a:chExt cx="11688225" cy="45304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BB07DC-5E0B-78B9-D4F3-A7FD3E4FD218}"/>
                </a:ext>
              </a:extLst>
            </p:cNvPr>
            <p:cNvGrpSpPr/>
            <p:nvPr/>
          </p:nvGrpSpPr>
          <p:grpSpPr>
            <a:xfrm>
              <a:off x="214883" y="1150032"/>
              <a:ext cx="10961118" cy="4530412"/>
              <a:chOff x="132524" y="881765"/>
              <a:chExt cx="11339301" cy="4729782"/>
            </a:xfrm>
          </p:grpSpPr>
          <p:sp>
            <p:nvSpPr>
              <p:cNvPr id="47" name="object 47"/>
              <p:cNvSpPr txBox="1"/>
              <p:nvPr/>
            </p:nvSpPr>
            <p:spPr>
              <a:xfrm>
                <a:off x="2522389" y="4730803"/>
                <a:ext cx="1069970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 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7" name="object 67"/>
              <p:cNvSpPr txBox="1"/>
              <p:nvPr/>
            </p:nvSpPr>
            <p:spPr>
              <a:xfrm>
                <a:off x="7130595" y="4641601"/>
                <a:ext cx="845590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RuPay Card</a:t>
                </a: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7110394" y="5063596"/>
                <a:ext cx="596063" cy="433909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431888" y="0"/>
                    </a:moveTo>
                    <a:lnTo>
                      <a:pt x="0" y="0"/>
                    </a:lnTo>
                    <a:lnTo>
                      <a:pt x="0" y="277710"/>
                    </a:lnTo>
                    <a:lnTo>
                      <a:pt x="431888" y="277710"/>
                    </a:lnTo>
                    <a:lnTo>
                      <a:pt x="431888" y="0"/>
                    </a:lnTo>
                    <a:close/>
                  </a:path>
                </a:pathLst>
              </a:custGeom>
              <a:solidFill>
                <a:srgbClr val="2A1F76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76" name="object 7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10397" y="5232991"/>
                <a:ext cx="595289" cy="132583"/>
              </a:xfrm>
              <a:prstGeom prst="rect">
                <a:avLst/>
              </a:prstGeom>
            </p:spPr>
          </p:pic>
          <p:sp>
            <p:nvSpPr>
              <p:cNvPr id="77" name="object 77"/>
              <p:cNvSpPr/>
              <p:nvPr/>
            </p:nvSpPr>
            <p:spPr>
              <a:xfrm>
                <a:off x="7110394" y="5063596"/>
                <a:ext cx="596063" cy="433909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01" name="object 10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65338" y="5099951"/>
                <a:ext cx="772659" cy="511281"/>
              </a:xfrm>
              <a:prstGeom prst="rect">
                <a:avLst/>
              </a:prstGeom>
            </p:spPr>
          </p:pic>
          <p:sp>
            <p:nvSpPr>
              <p:cNvPr id="102" name="object 102"/>
              <p:cNvSpPr/>
              <p:nvPr/>
            </p:nvSpPr>
            <p:spPr>
              <a:xfrm>
                <a:off x="2565347" y="5099493"/>
                <a:ext cx="773612" cy="512054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06" name="object 10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426820" y="5050661"/>
                <a:ext cx="568507" cy="436772"/>
              </a:xfrm>
              <a:prstGeom prst="rect">
                <a:avLst/>
              </a:prstGeom>
            </p:spPr>
          </p:pic>
          <p:sp>
            <p:nvSpPr>
              <p:cNvPr id="107" name="object 107"/>
              <p:cNvSpPr/>
              <p:nvPr/>
            </p:nvSpPr>
            <p:spPr>
              <a:xfrm>
                <a:off x="10369750" y="5050818"/>
                <a:ext cx="769109" cy="437451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17" name="object 11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00127" y="5081166"/>
                <a:ext cx="758534" cy="514072"/>
              </a:xfrm>
              <a:prstGeom prst="rect">
                <a:avLst/>
              </a:prstGeom>
            </p:spPr>
          </p:pic>
          <p:sp>
            <p:nvSpPr>
              <p:cNvPr id="118" name="object 118"/>
              <p:cNvSpPr/>
              <p:nvPr/>
            </p:nvSpPr>
            <p:spPr>
              <a:xfrm>
                <a:off x="1393589" y="5080506"/>
                <a:ext cx="758534" cy="514733"/>
              </a:xfrm>
              <a:custGeom>
                <a:avLst/>
                <a:gdLst/>
                <a:ahLst/>
                <a:cxnLst/>
                <a:rect l="l" t="t" r="r" b="b"/>
                <a:pathLst>
                  <a:path w="432435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object 79">
                <a:extLst>
                  <a:ext uri="{FF2B5EF4-FFF2-40B4-BE49-F238E27FC236}">
                    <a16:creationId xmlns:a16="http://schemas.microsoft.com/office/drawing/2014/main" id="{DEDC2166-75B6-9BEA-1ABA-6328E75ED696}"/>
                  </a:ext>
                </a:extLst>
              </p:cNvPr>
              <p:cNvSpPr/>
              <p:nvPr/>
            </p:nvSpPr>
            <p:spPr>
              <a:xfrm rot="16200000" flipV="1">
                <a:off x="-448287" y="3166101"/>
                <a:ext cx="3629255" cy="54498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object 79">
                <a:extLst>
                  <a:ext uri="{FF2B5EF4-FFF2-40B4-BE49-F238E27FC236}">
                    <a16:creationId xmlns:a16="http://schemas.microsoft.com/office/drawing/2014/main" id="{84D6DA4D-13C1-B277-9294-03456CFF692B}"/>
                  </a:ext>
                </a:extLst>
              </p:cNvPr>
              <p:cNvSpPr/>
              <p:nvPr/>
            </p:nvSpPr>
            <p:spPr>
              <a:xfrm rot="10800000">
                <a:off x="10378511" y="4921549"/>
                <a:ext cx="300738" cy="47694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object 79">
                <a:extLst>
                  <a:ext uri="{FF2B5EF4-FFF2-40B4-BE49-F238E27FC236}">
                    <a16:creationId xmlns:a16="http://schemas.microsoft.com/office/drawing/2014/main" id="{85174465-403F-71FA-7DFD-3786F4330F3C}"/>
                  </a:ext>
                </a:extLst>
              </p:cNvPr>
              <p:cNvSpPr/>
              <p:nvPr/>
            </p:nvSpPr>
            <p:spPr>
              <a:xfrm rot="10800000">
                <a:off x="7137163" y="4975458"/>
                <a:ext cx="246674" cy="34289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object 38"/>
              <p:cNvSpPr txBox="1"/>
              <p:nvPr/>
            </p:nvSpPr>
            <p:spPr>
              <a:xfrm>
                <a:off x="6161476" y="3781162"/>
                <a:ext cx="856717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RuPay</a:t>
                </a: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 Card</a:t>
                </a:r>
                <a:r>
                  <a:rPr sz="900" b="1" kern="0" spc="-49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endParaRPr lang="en-US" sz="900" b="1" kern="0" spc="-49" dirty="0">
                  <a:solidFill>
                    <a:srgbClr val="28387D"/>
                  </a:solidFill>
                  <a:latin typeface="Arial"/>
                  <a:cs typeface="Arial"/>
                </a:endParaRP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46"/>
              <p:cNvSpPr txBox="1"/>
              <p:nvPr/>
            </p:nvSpPr>
            <p:spPr>
              <a:xfrm>
                <a:off x="6093305" y="4814536"/>
                <a:ext cx="1644423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</a:t>
                </a:r>
                <a:r>
                  <a:rPr sz="900" b="1" kern="0" spc="-34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1" name="object 1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84604" y="5080506"/>
                <a:ext cx="404484" cy="465956"/>
              </a:xfrm>
              <a:prstGeom prst="rect">
                <a:avLst/>
              </a:prstGeom>
            </p:spPr>
          </p:pic>
          <p:sp>
            <p:nvSpPr>
              <p:cNvPr id="112" name="object 112"/>
              <p:cNvSpPr/>
              <p:nvPr/>
            </p:nvSpPr>
            <p:spPr>
              <a:xfrm>
                <a:off x="6172327" y="5080507"/>
                <a:ext cx="629837" cy="466849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13" name="object 11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84604" y="4277347"/>
                <a:ext cx="404484" cy="401546"/>
              </a:xfrm>
              <a:prstGeom prst="rect">
                <a:avLst/>
              </a:prstGeom>
            </p:spPr>
          </p:pic>
          <p:sp>
            <p:nvSpPr>
              <p:cNvPr id="114" name="object 114"/>
              <p:cNvSpPr/>
              <p:nvPr/>
            </p:nvSpPr>
            <p:spPr>
              <a:xfrm>
                <a:off x="6172327" y="4263012"/>
                <a:ext cx="629837" cy="416762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object 79">
                <a:extLst>
                  <a:ext uri="{FF2B5EF4-FFF2-40B4-BE49-F238E27FC236}">
                    <a16:creationId xmlns:a16="http://schemas.microsoft.com/office/drawing/2014/main" id="{B105FA1B-83AA-EC98-4F64-3D55624F033C}"/>
                  </a:ext>
                </a:extLst>
              </p:cNvPr>
              <p:cNvSpPr/>
              <p:nvPr/>
            </p:nvSpPr>
            <p:spPr>
              <a:xfrm rot="10800000">
                <a:off x="6083132" y="4086922"/>
                <a:ext cx="479709" cy="76741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bject 79">
                <a:extLst>
                  <a:ext uri="{FF2B5EF4-FFF2-40B4-BE49-F238E27FC236}">
                    <a16:creationId xmlns:a16="http://schemas.microsoft.com/office/drawing/2014/main" id="{B63B3FBD-FB8B-47D1-55C2-3A23FC06791C}"/>
                  </a:ext>
                </a:extLst>
              </p:cNvPr>
              <p:cNvSpPr/>
              <p:nvPr/>
            </p:nvSpPr>
            <p:spPr>
              <a:xfrm rot="10800000">
                <a:off x="6056935" y="4954618"/>
                <a:ext cx="479709" cy="76741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object 79">
                <a:extLst>
                  <a:ext uri="{FF2B5EF4-FFF2-40B4-BE49-F238E27FC236}">
                    <a16:creationId xmlns:a16="http://schemas.microsoft.com/office/drawing/2014/main" id="{35944512-8E22-019D-5E1D-E057B05AF573}"/>
                  </a:ext>
                </a:extLst>
              </p:cNvPr>
              <p:cNvSpPr/>
              <p:nvPr/>
            </p:nvSpPr>
            <p:spPr>
              <a:xfrm rot="16200000" flipV="1">
                <a:off x="4227620" y="3165865"/>
                <a:ext cx="3583484" cy="100741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0" name="object 3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258332" y="5089378"/>
                <a:ext cx="581077" cy="353063"/>
              </a:xfrm>
              <a:prstGeom prst="rect">
                <a:avLst/>
              </a:prstGeom>
            </p:spPr>
          </p:pic>
          <p:sp>
            <p:nvSpPr>
              <p:cNvPr id="31" name="object 31"/>
              <p:cNvSpPr/>
              <p:nvPr/>
            </p:nvSpPr>
            <p:spPr>
              <a:xfrm>
                <a:off x="9258329" y="5061577"/>
                <a:ext cx="581832" cy="43309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2" name="object 3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240748" y="4143316"/>
                <a:ext cx="615829" cy="298610"/>
              </a:xfrm>
              <a:prstGeom prst="rect">
                <a:avLst/>
              </a:prstGeom>
            </p:spPr>
          </p:pic>
          <p:sp>
            <p:nvSpPr>
              <p:cNvPr id="33" name="object 33"/>
              <p:cNvSpPr/>
              <p:nvPr/>
            </p:nvSpPr>
            <p:spPr>
              <a:xfrm>
                <a:off x="9245494" y="4128076"/>
                <a:ext cx="616629" cy="366291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>
                <a:off x="9288580" y="4660902"/>
                <a:ext cx="937310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</a:t>
                </a:r>
                <a:r>
                  <a:rPr sz="900" b="1" kern="0" spc="-34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endParaRPr lang="en-US" sz="900" b="1" kern="0" spc="-34" dirty="0">
                  <a:solidFill>
                    <a:srgbClr val="28387D"/>
                  </a:solidFill>
                  <a:latin typeface="Arial"/>
                  <a:cs typeface="Arial"/>
                </a:endParaRP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object 43"/>
              <p:cNvSpPr txBox="1"/>
              <p:nvPr/>
            </p:nvSpPr>
            <p:spPr>
              <a:xfrm>
                <a:off x="9258329" y="3653695"/>
                <a:ext cx="1256528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RuPay</a:t>
                </a:r>
                <a:r>
                  <a:rPr sz="900" b="1" kern="0" spc="-49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b="1" kern="0" spc="-49" dirty="0">
                    <a:solidFill>
                      <a:srgbClr val="28387D"/>
                    </a:solidFill>
                    <a:latin typeface="Arial"/>
                    <a:cs typeface="Arial"/>
                  </a:rPr>
                  <a:t>Card 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object 44"/>
              <p:cNvSpPr txBox="1"/>
              <p:nvPr/>
            </p:nvSpPr>
            <p:spPr>
              <a:xfrm>
                <a:off x="9277606" y="2452282"/>
                <a:ext cx="900646" cy="425597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Inward &amp; Outward 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Remittance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94" name="object 9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196350" y="2980910"/>
                <a:ext cx="670145" cy="428384"/>
              </a:xfrm>
              <a:prstGeom prst="rect">
                <a:avLst/>
              </a:prstGeom>
            </p:spPr>
          </p:pic>
          <p:sp>
            <p:nvSpPr>
              <p:cNvPr id="95" name="object 95"/>
              <p:cNvSpPr/>
              <p:nvPr/>
            </p:nvSpPr>
            <p:spPr>
              <a:xfrm>
                <a:off x="9206073" y="2989597"/>
                <a:ext cx="690965" cy="43963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object 79">
                <a:extLst>
                  <a:ext uri="{FF2B5EF4-FFF2-40B4-BE49-F238E27FC236}">
                    <a16:creationId xmlns:a16="http://schemas.microsoft.com/office/drawing/2014/main" id="{47533B0C-329C-B04E-7D9C-E18F0E23D3CC}"/>
                  </a:ext>
                </a:extLst>
              </p:cNvPr>
              <p:cNvSpPr/>
              <p:nvPr/>
            </p:nvSpPr>
            <p:spPr>
              <a:xfrm rot="10800000">
                <a:off x="9221990" y="4922089"/>
                <a:ext cx="308584" cy="49864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object 79">
                <a:extLst>
                  <a:ext uri="{FF2B5EF4-FFF2-40B4-BE49-F238E27FC236}">
                    <a16:creationId xmlns:a16="http://schemas.microsoft.com/office/drawing/2014/main" id="{61BCC3C4-79F7-B5E2-13F6-3C46F64059FA}"/>
                  </a:ext>
                </a:extLst>
              </p:cNvPr>
              <p:cNvSpPr/>
              <p:nvPr/>
            </p:nvSpPr>
            <p:spPr>
              <a:xfrm rot="16200000">
                <a:off x="7503676" y="3095187"/>
                <a:ext cx="3583388" cy="195661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19" name="object 11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14003" y="5108125"/>
                <a:ext cx="499202" cy="487112"/>
              </a:xfrm>
              <a:prstGeom prst="rect">
                <a:avLst/>
              </a:prstGeom>
            </p:spPr>
          </p:pic>
          <p:sp>
            <p:nvSpPr>
              <p:cNvPr id="120" name="object 120"/>
              <p:cNvSpPr/>
              <p:nvPr/>
            </p:nvSpPr>
            <p:spPr>
              <a:xfrm>
                <a:off x="3772260" y="5108108"/>
                <a:ext cx="777364" cy="487870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object 79">
                <a:extLst>
                  <a:ext uri="{FF2B5EF4-FFF2-40B4-BE49-F238E27FC236}">
                    <a16:creationId xmlns:a16="http://schemas.microsoft.com/office/drawing/2014/main" id="{213149D1-9561-5D79-9B83-C55B333BCBCD}"/>
                  </a:ext>
                </a:extLst>
              </p:cNvPr>
              <p:cNvSpPr/>
              <p:nvPr/>
            </p:nvSpPr>
            <p:spPr>
              <a:xfrm rot="16200000" flipV="1">
                <a:off x="1955466" y="3177979"/>
                <a:ext cx="3631499" cy="46666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object 79">
                <a:extLst>
                  <a:ext uri="{FF2B5EF4-FFF2-40B4-BE49-F238E27FC236}">
                    <a16:creationId xmlns:a16="http://schemas.microsoft.com/office/drawing/2014/main" id="{AA0ACB9F-050B-CA1E-9B4E-537C9B27F3C5}"/>
                  </a:ext>
                </a:extLst>
              </p:cNvPr>
              <p:cNvSpPr/>
              <p:nvPr/>
            </p:nvSpPr>
            <p:spPr>
              <a:xfrm rot="5400000">
                <a:off x="589068" y="3076463"/>
                <a:ext cx="3662276" cy="312505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object 79">
                <a:extLst>
                  <a:ext uri="{FF2B5EF4-FFF2-40B4-BE49-F238E27FC236}">
                    <a16:creationId xmlns:a16="http://schemas.microsoft.com/office/drawing/2014/main" id="{EB9A7B93-7F70-6231-22C7-8E46DD842E60}"/>
                  </a:ext>
                </a:extLst>
              </p:cNvPr>
              <p:cNvSpPr/>
              <p:nvPr/>
            </p:nvSpPr>
            <p:spPr>
              <a:xfrm rot="5400000" flipV="1">
                <a:off x="8544423" y="3150853"/>
                <a:ext cx="3654667" cy="59583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object 65"/>
              <p:cNvSpPr txBox="1"/>
              <p:nvPr/>
            </p:nvSpPr>
            <p:spPr>
              <a:xfrm>
                <a:off x="8217563" y="4690354"/>
                <a:ext cx="1232813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Rupay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card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endParaRPr lang="en-US" sz="900" b="1" kern="0" spc="-8" dirty="0">
                  <a:solidFill>
                    <a:srgbClr val="28387D"/>
                  </a:solidFill>
                  <a:latin typeface="Arial"/>
                  <a:cs typeface="Arial"/>
                </a:endParaRP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issuance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object 66"/>
              <p:cNvSpPr txBox="1"/>
              <p:nvPr/>
            </p:nvSpPr>
            <p:spPr>
              <a:xfrm>
                <a:off x="8211496" y="3784308"/>
                <a:ext cx="931948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</a:t>
                </a:r>
                <a:r>
                  <a:rPr sz="900" b="1" kern="0" spc="-34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endParaRPr lang="en-US" sz="900" b="1" kern="0" spc="-34" dirty="0">
                  <a:solidFill>
                    <a:srgbClr val="28387D"/>
                  </a:solidFill>
                  <a:latin typeface="Arial"/>
                  <a:cs typeface="Arial"/>
                </a:endParaRP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8140374" y="5050819"/>
                <a:ext cx="615696" cy="43309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431888" y="0"/>
                    </a:moveTo>
                    <a:lnTo>
                      <a:pt x="0" y="0"/>
                    </a:lnTo>
                    <a:lnTo>
                      <a:pt x="0" y="277710"/>
                    </a:lnTo>
                    <a:lnTo>
                      <a:pt x="431888" y="277710"/>
                    </a:lnTo>
                    <a:lnTo>
                      <a:pt x="4318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70" name="object 70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255897" y="5050818"/>
                <a:ext cx="395392" cy="432443"/>
              </a:xfrm>
              <a:prstGeom prst="rect">
                <a:avLst/>
              </a:prstGeom>
            </p:spPr>
          </p:pic>
          <p:sp>
            <p:nvSpPr>
              <p:cNvPr id="71" name="object 71"/>
              <p:cNvSpPr/>
              <p:nvPr/>
            </p:nvSpPr>
            <p:spPr>
              <a:xfrm>
                <a:off x="8140374" y="5050819"/>
                <a:ext cx="615696" cy="43309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8223511" y="4221391"/>
                <a:ext cx="356949" cy="222925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431888" y="0"/>
                    </a:moveTo>
                    <a:lnTo>
                      <a:pt x="0" y="0"/>
                    </a:lnTo>
                    <a:lnTo>
                      <a:pt x="0" y="277710"/>
                    </a:lnTo>
                    <a:lnTo>
                      <a:pt x="431888" y="277710"/>
                    </a:lnTo>
                    <a:lnTo>
                      <a:pt x="4318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F36246A-2532-0E33-89D1-601E23C8161A}"/>
                  </a:ext>
                </a:extLst>
              </p:cNvPr>
              <p:cNvGrpSpPr/>
              <p:nvPr/>
            </p:nvGrpSpPr>
            <p:grpSpPr>
              <a:xfrm>
                <a:off x="8223510" y="4221391"/>
                <a:ext cx="541619" cy="428120"/>
                <a:chOff x="9235881" y="4645936"/>
                <a:chExt cx="541619" cy="428120"/>
              </a:xfrm>
            </p:grpSpPr>
            <p:pic>
              <p:nvPicPr>
                <p:cNvPr id="73" name="object 73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299509" y="4645946"/>
                  <a:ext cx="346640" cy="420446"/>
                </a:xfrm>
                <a:prstGeom prst="rect">
                  <a:avLst/>
                </a:prstGeom>
              </p:spPr>
            </p:pic>
            <p:sp>
              <p:nvSpPr>
                <p:cNvPr id="74" name="object 74"/>
                <p:cNvSpPr/>
                <p:nvPr/>
              </p:nvSpPr>
              <p:spPr>
                <a:xfrm>
                  <a:off x="9235881" y="4645936"/>
                  <a:ext cx="541619" cy="42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434" h="278129">
                      <a:moveTo>
                        <a:pt x="0" y="277710"/>
                      </a:moveTo>
                      <a:lnTo>
                        <a:pt x="431888" y="277710"/>
                      </a:lnTo>
                      <a:lnTo>
                        <a:pt x="431888" y="0"/>
                      </a:lnTo>
                      <a:lnTo>
                        <a:pt x="0" y="0"/>
                      </a:lnTo>
                      <a:lnTo>
                        <a:pt x="0" y="277710"/>
                      </a:lnTo>
                      <a:close/>
                    </a:path>
                  </a:pathLst>
                </a:custGeom>
                <a:ln w="6527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/>
                  <a:endParaRPr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24" name="object 79">
                <a:extLst>
                  <a:ext uri="{FF2B5EF4-FFF2-40B4-BE49-F238E27FC236}">
                    <a16:creationId xmlns:a16="http://schemas.microsoft.com/office/drawing/2014/main" id="{56D3FDA7-8DB0-245C-1491-C75321E40AAF}"/>
                  </a:ext>
                </a:extLst>
              </p:cNvPr>
              <p:cNvSpPr/>
              <p:nvPr/>
            </p:nvSpPr>
            <p:spPr>
              <a:xfrm rot="10800000">
                <a:off x="8151330" y="4954618"/>
                <a:ext cx="424303" cy="50617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object 79">
                <a:extLst>
                  <a:ext uri="{FF2B5EF4-FFF2-40B4-BE49-F238E27FC236}">
                    <a16:creationId xmlns:a16="http://schemas.microsoft.com/office/drawing/2014/main" id="{84C1DA6A-1E63-2CC9-ED16-20CD439295A3}"/>
                  </a:ext>
                </a:extLst>
              </p:cNvPr>
              <p:cNvSpPr/>
              <p:nvPr/>
            </p:nvSpPr>
            <p:spPr>
              <a:xfrm rot="10800000">
                <a:off x="8227505" y="4123843"/>
                <a:ext cx="271867" cy="36644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object 79">
                <a:extLst>
                  <a:ext uri="{FF2B5EF4-FFF2-40B4-BE49-F238E27FC236}">
                    <a16:creationId xmlns:a16="http://schemas.microsoft.com/office/drawing/2014/main" id="{B4450F5B-021C-7ADE-9402-7F64C9C772ED}"/>
                  </a:ext>
                </a:extLst>
              </p:cNvPr>
              <p:cNvSpPr/>
              <p:nvPr/>
            </p:nvSpPr>
            <p:spPr>
              <a:xfrm rot="16200000" flipV="1">
                <a:off x="6270058" y="3098845"/>
                <a:ext cx="3563528" cy="189698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object 37">
                <a:extLst>
                  <a:ext uri="{FF2B5EF4-FFF2-40B4-BE49-F238E27FC236}">
                    <a16:creationId xmlns:a16="http://schemas.microsoft.com/office/drawing/2014/main" id="{51220E99-CAE0-64D9-5518-A53D906ABF12}"/>
                  </a:ext>
                </a:extLst>
              </p:cNvPr>
              <p:cNvSpPr txBox="1"/>
              <p:nvPr/>
            </p:nvSpPr>
            <p:spPr>
              <a:xfrm>
                <a:off x="10438344" y="4633280"/>
                <a:ext cx="1033481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/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</a:t>
                </a:r>
                <a:r>
                  <a:rPr sz="900" b="1" kern="0" spc="-34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endParaRPr lang="en-US" sz="900" b="1" kern="0" spc="-34" dirty="0">
                  <a:solidFill>
                    <a:srgbClr val="28387D"/>
                  </a:solidFill>
                  <a:latin typeface="Arial"/>
                  <a:cs typeface="Arial"/>
                </a:endParaRPr>
              </a:p>
              <a:p>
                <a:pPr marL="9525" defTabSz="685800"/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4" name="object 66">
                <a:extLst>
                  <a:ext uri="{FF2B5EF4-FFF2-40B4-BE49-F238E27FC236}">
                    <a16:creationId xmlns:a16="http://schemas.microsoft.com/office/drawing/2014/main" id="{71284D6F-DD8C-DE3D-2B10-95F6CA8B25C8}"/>
                  </a:ext>
                </a:extLst>
              </p:cNvPr>
              <p:cNvSpPr txBox="1"/>
              <p:nvPr/>
            </p:nvSpPr>
            <p:spPr>
              <a:xfrm>
                <a:off x="7146730" y="3781876"/>
                <a:ext cx="845590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</a:t>
                </a:r>
                <a:r>
                  <a:rPr sz="900" b="1" kern="0" spc="-34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endParaRPr lang="en-US" sz="900" b="1" kern="0" spc="-34" dirty="0">
                  <a:solidFill>
                    <a:srgbClr val="28387D"/>
                  </a:solidFill>
                  <a:latin typeface="Arial"/>
                  <a:cs typeface="Arial"/>
                </a:endParaRP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5" name="object 72">
                <a:extLst>
                  <a:ext uri="{FF2B5EF4-FFF2-40B4-BE49-F238E27FC236}">
                    <a16:creationId xmlns:a16="http://schemas.microsoft.com/office/drawing/2014/main" id="{C24EDD0E-DDF5-0F17-D82D-50AC1ABB060D}"/>
                  </a:ext>
                </a:extLst>
              </p:cNvPr>
              <p:cNvSpPr/>
              <p:nvPr/>
            </p:nvSpPr>
            <p:spPr>
              <a:xfrm>
                <a:off x="7123067" y="4263012"/>
                <a:ext cx="893082" cy="289469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431888" y="0"/>
                    </a:moveTo>
                    <a:lnTo>
                      <a:pt x="0" y="0"/>
                    </a:lnTo>
                    <a:lnTo>
                      <a:pt x="0" y="277710"/>
                    </a:lnTo>
                    <a:lnTo>
                      <a:pt x="431888" y="277710"/>
                    </a:lnTo>
                    <a:lnTo>
                      <a:pt x="4318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object 74">
                <a:extLst>
                  <a:ext uri="{FF2B5EF4-FFF2-40B4-BE49-F238E27FC236}">
                    <a16:creationId xmlns:a16="http://schemas.microsoft.com/office/drawing/2014/main" id="{63074F99-E990-DF2A-F597-BAC6C212E77A}"/>
                  </a:ext>
                </a:extLst>
              </p:cNvPr>
              <p:cNvSpPr/>
              <p:nvPr/>
            </p:nvSpPr>
            <p:spPr>
              <a:xfrm>
                <a:off x="7123329" y="4184833"/>
                <a:ext cx="748909" cy="39728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object 79">
                <a:extLst>
                  <a:ext uri="{FF2B5EF4-FFF2-40B4-BE49-F238E27FC236}">
                    <a16:creationId xmlns:a16="http://schemas.microsoft.com/office/drawing/2014/main" id="{EE0C86AB-E248-6767-F94B-633137509B89}"/>
                  </a:ext>
                </a:extLst>
              </p:cNvPr>
              <p:cNvSpPr/>
              <p:nvPr/>
            </p:nvSpPr>
            <p:spPr>
              <a:xfrm rot="10800000">
                <a:off x="7075284" y="4101896"/>
                <a:ext cx="680207" cy="47583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D469E3F3-41D4-5C1B-FBE5-C9EA085FF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013" y="4276912"/>
                <a:ext cx="724390" cy="233687"/>
              </a:xfrm>
              <a:prstGeom prst="rect">
                <a:avLst/>
              </a:prstGeom>
            </p:spPr>
          </p:pic>
          <p:sp>
            <p:nvSpPr>
              <p:cNvPr id="37" name="object 37"/>
              <p:cNvSpPr txBox="1"/>
              <p:nvPr/>
            </p:nvSpPr>
            <p:spPr>
              <a:xfrm>
                <a:off x="5000336" y="3936823"/>
                <a:ext cx="1136224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</a:t>
                </a:r>
                <a:r>
                  <a:rPr sz="900" b="1" kern="0" spc="-34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" name="object 45"/>
              <p:cNvSpPr txBox="1"/>
              <p:nvPr/>
            </p:nvSpPr>
            <p:spPr>
              <a:xfrm>
                <a:off x="5026456" y="4657363"/>
                <a:ext cx="1349666" cy="299922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RuPay</a:t>
                </a:r>
                <a:r>
                  <a:rPr sz="900" b="1" kern="0" spc="-49" dirty="0">
                    <a:solidFill>
                      <a:srgbClr val="28387D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b="1" kern="0" spc="-49" dirty="0">
                    <a:solidFill>
                      <a:srgbClr val="28387D"/>
                    </a:solidFill>
                    <a:latin typeface="Arial"/>
                    <a:cs typeface="Arial"/>
                  </a:rPr>
                  <a:t>Card</a:t>
                </a:r>
              </a:p>
              <a:p>
                <a:pPr marL="9525" defTabSz="685800">
                  <a:spcBef>
                    <a:spcPts val="79"/>
                  </a:spcBef>
                </a:pP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430ADC2-D5B8-E46C-1575-80E2E38044CD}"/>
                  </a:ext>
                </a:extLst>
              </p:cNvPr>
              <p:cNvGrpSpPr/>
              <p:nvPr/>
            </p:nvGrpSpPr>
            <p:grpSpPr>
              <a:xfrm>
                <a:off x="4984942" y="5081037"/>
                <a:ext cx="758534" cy="484508"/>
                <a:chOff x="7297198" y="6925303"/>
                <a:chExt cx="581064" cy="319281"/>
              </a:xfrm>
            </p:grpSpPr>
            <p:sp>
              <p:nvSpPr>
                <p:cNvPr id="80" name="object 80"/>
                <p:cNvSpPr/>
                <p:nvPr/>
              </p:nvSpPr>
              <p:spPr>
                <a:xfrm>
                  <a:off x="7404333" y="6928349"/>
                  <a:ext cx="366046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15" h="272415">
                      <a:moveTo>
                        <a:pt x="62191" y="247281"/>
                      </a:moveTo>
                      <a:lnTo>
                        <a:pt x="59397" y="247281"/>
                      </a:lnTo>
                      <a:lnTo>
                        <a:pt x="57873" y="246037"/>
                      </a:lnTo>
                      <a:lnTo>
                        <a:pt x="57873" y="219379"/>
                      </a:lnTo>
                      <a:lnTo>
                        <a:pt x="55206" y="215506"/>
                      </a:lnTo>
                      <a:lnTo>
                        <a:pt x="46456" y="215506"/>
                      </a:lnTo>
                      <a:lnTo>
                        <a:pt x="42748" y="218554"/>
                      </a:lnTo>
                      <a:lnTo>
                        <a:pt x="39941" y="221513"/>
                      </a:lnTo>
                      <a:lnTo>
                        <a:pt x="39039" y="217589"/>
                      </a:lnTo>
                      <a:lnTo>
                        <a:pt x="35941" y="215506"/>
                      </a:lnTo>
                      <a:lnTo>
                        <a:pt x="28155" y="215506"/>
                      </a:lnTo>
                      <a:lnTo>
                        <a:pt x="24511" y="219100"/>
                      </a:lnTo>
                      <a:lnTo>
                        <a:pt x="22136" y="221729"/>
                      </a:lnTo>
                      <a:lnTo>
                        <a:pt x="22136" y="215506"/>
                      </a:lnTo>
                      <a:lnTo>
                        <a:pt x="14173" y="218274"/>
                      </a:lnTo>
                      <a:lnTo>
                        <a:pt x="14414" y="219443"/>
                      </a:lnTo>
                      <a:lnTo>
                        <a:pt x="17208" y="219443"/>
                      </a:lnTo>
                      <a:lnTo>
                        <a:pt x="18491" y="220065"/>
                      </a:lnTo>
                      <a:lnTo>
                        <a:pt x="18491" y="246037"/>
                      </a:lnTo>
                      <a:lnTo>
                        <a:pt x="17208" y="247281"/>
                      </a:lnTo>
                      <a:lnTo>
                        <a:pt x="14173" y="247281"/>
                      </a:lnTo>
                      <a:lnTo>
                        <a:pt x="14173" y="248932"/>
                      </a:lnTo>
                      <a:lnTo>
                        <a:pt x="26327" y="248932"/>
                      </a:lnTo>
                      <a:lnTo>
                        <a:pt x="26327" y="247281"/>
                      </a:lnTo>
                      <a:lnTo>
                        <a:pt x="23291" y="247281"/>
                      </a:lnTo>
                      <a:lnTo>
                        <a:pt x="22136" y="246037"/>
                      </a:lnTo>
                      <a:lnTo>
                        <a:pt x="22136" y="223939"/>
                      </a:lnTo>
                      <a:lnTo>
                        <a:pt x="24866" y="220687"/>
                      </a:lnTo>
                      <a:lnTo>
                        <a:pt x="27305" y="218617"/>
                      </a:lnTo>
                      <a:lnTo>
                        <a:pt x="34226" y="218617"/>
                      </a:lnTo>
                      <a:lnTo>
                        <a:pt x="36296" y="221246"/>
                      </a:lnTo>
                      <a:lnTo>
                        <a:pt x="36296" y="246037"/>
                      </a:lnTo>
                      <a:lnTo>
                        <a:pt x="35140" y="247281"/>
                      </a:lnTo>
                      <a:lnTo>
                        <a:pt x="32232" y="247281"/>
                      </a:lnTo>
                      <a:lnTo>
                        <a:pt x="32232" y="248932"/>
                      </a:lnTo>
                      <a:lnTo>
                        <a:pt x="43954" y="248932"/>
                      </a:lnTo>
                      <a:lnTo>
                        <a:pt x="43954" y="247281"/>
                      </a:lnTo>
                      <a:lnTo>
                        <a:pt x="41287" y="247281"/>
                      </a:lnTo>
                      <a:lnTo>
                        <a:pt x="39941" y="246037"/>
                      </a:lnTo>
                      <a:lnTo>
                        <a:pt x="39941" y="223596"/>
                      </a:lnTo>
                      <a:lnTo>
                        <a:pt x="42557" y="220764"/>
                      </a:lnTo>
                      <a:lnTo>
                        <a:pt x="45478" y="218478"/>
                      </a:lnTo>
                      <a:lnTo>
                        <a:pt x="52412" y="218478"/>
                      </a:lnTo>
                      <a:lnTo>
                        <a:pt x="54229" y="221386"/>
                      </a:lnTo>
                      <a:lnTo>
                        <a:pt x="54229" y="246037"/>
                      </a:lnTo>
                      <a:lnTo>
                        <a:pt x="52959" y="247281"/>
                      </a:lnTo>
                      <a:lnTo>
                        <a:pt x="50152" y="247281"/>
                      </a:lnTo>
                      <a:lnTo>
                        <a:pt x="50152" y="248932"/>
                      </a:lnTo>
                      <a:lnTo>
                        <a:pt x="62191" y="248932"/>
                      </a:lnTo>
                      <a:lnTo>
                        <a:pt x="62191" y="247281"/>
                      </a:lnTo>
                      <a:close/>
                    </a:path>
                    <a:path w="272415" h="272415">
                      <a:moveTo>
                        <a:pt x="95999" y="241884"/>
                      </a:moveTo>
                      <a:lnTo>
                        <a:pt x="95148" y="241058"/>
                      </a:lnTo>
                      <a:lnTo>
                        <a:pt x="92100" y="245402"/>
                      </a:lnTo>
                      <a:lnTo>
                        <a:pt x="88455" y="247611"/>
                      </a:lnTo>
                      <a:lnTo>
                        <a:pt x="77876" y="247611"/>
                      </a:lnTo>
                      <a:lnTo>
                        <a:pt x="72593" y="243611"/>
                      </a:lnTo>
                      <a:lnTo>
                        <a:pt x="72593" y="231597"/>
                      </a:lnTo>
                      <a:lnTo>
                        <a:pt x="95567" y="231597"/>
                      </a:lnTo>
                      <a:lnTo>
                        <a:pt x="95567" y="229666"/>
                      </a:lnTo>
                      <a:lnTo>
                        <a:pt x="95567" y="221373"/>
                      </a:lnTo>
                      <a:lnTo>
                        <a:pt x="91998" y="217170"/>
                      </a:lnTo>
                      <a:lnTo>
                        <a:pt x="91617" y="216725"/>
                      </a:lnTo>
                      <a:lnTo>
                        <a:pt x="91617" y="229666"/>
                      </a:lnTo>
                      <a:lnTo>
                        <a:pt x="72593" y="229666"/>
                      </a:lnTo>
                      <a:lnTo>
                        <a:pt x="72961" y="222478"/>
                      </a:lnTo>
                      <a:lnTo>
                        <a:pt x="77330" y="217170"/>
                      </a:lnTo>
                      <a:lnTo>
                        <a:pt x="87972" y="217170"/>
                      </a:lnTo>
                      <a:lnTo>
                        <a:pt x="91249" y="221030"/>
                      </a:lnTo>
                      <a:lnTo>
                        <a:pt x="91617" y="229666"/>
                      </a:lnTo>
                      <a:lnTo>
                        <a:pt x="91617" y="216725"/>
                      </a:lnTo>
                      <a:lnTo>
                        <a:pt x="90589" y="215506"/>
                      </a:lnTo>
                      <a:lnTo>
                        <a:pt x="74168" y="215506"/>
                      </a:lnTo>
                      <a:lnTo>
                        <a:pt x="68707" y="223100"/>
                      </a:lnTo>
                      <a:lnTo>
                        <a:pt x="68707" y="243128"/>
                      </a:lnTo>
                      <a:lnTo>
                        <a:pt x="74422" y="250037"/>
                      </a:lnTo>
                      <a:lnTo>
                        <a:pt x="89738" y="250037"/>
                      </a:lnTo>
                      <a:lnTo>
                        <a:pt x="92113" y="247611"/>
                      </a:lnTo>
                      <a:lnTo>
                        <a:pt x="93319" y="246380"/>
                      </a:lnTo>
                      <a:lnTo>
                        <a:pt x="95999" y="241884"/>
                      </a:lnTo>
                      <a:close/>
                    </a:path>
                    <a:path w="272415" h="272415">
                      <a:moveTo>
                        <a:pt x="125539" y="216484"/>
                      </a:moveTo>
                      <a:lnTo>
                        <a:pt x="124142" y="214820"/>
                      </a:lnTo>
                      <a:lnTo>
                        <a:pt x="118364" y="214820"/>
                      </a:lnTo>
                      <a:lnTo>
                        <a:pt x="113690" y="219722"/>
                      </a:lnTo>
                      <a:lnTo>
                        <a:pt x="109918" y="223380"/>
                      </a:lnTo>
                      <a:lnTo>
                        <a:pt x="109918" y="214820"/>
                      </a:lnTo>
                      <a:lnTo>
                        <a:pt x="102260" y="218198"/>
                      </a:lnTo>
                      <a:lnTo>
                        <a:pt x="102565" y="219240"/>
                      </a:lnTo>
                      <a:lnTo>
                        <a:pt x="105664" y="219240"/>
                      </a:lnTo>
                      <a:lnTo>
                        <a:pt x="106273" y="220002"/>
                      </a:lnTo>
                      <a:lnTo>
                        <a:pt x="106273" y="246303"/>
                      </a:lnTo>
                      <a:lnTo>
                        <a:pt x="104686" y="247205"/>
                      </a:lnTo>
                      <a:lnTo>
                        <a:pt x="102260" y="247205"/>
                      </a:lnTo>
                      <a:lnTo>
                        <a:pt x="102260" y="248932"/>
                      </a:lnTo>
                      <a:lnTo>
                        <a:pt x="113995" y="248932"/>
                      </a:lnTo>
                      <a:lnTo>
                        <a:pt x="113995" y="247205"/>
                      </a:lnTo>
                      <a:lnTo>
                        <a:pt x="110832" y="247205"/>
                      </a:lnTo>
                      <a:lnTo>
                        <a:pt x="109918" y="246303"/>
                      </a:lnTo>
                      <a:lnTo>
                        <a:pt x="109918" y="225869"/>
                      </a:lnTo>
                      <a:lnTo>
                        <a:pt x="116789" y="219379"/>
                      </a:lnTo>
                      <a:lnTo>
                        <a:pt x="119951" y="219379"/>
                      </a:lnTo>
                      <a:lnTo>
                        <a:pt x="120370" y="221246"/>
                      </a:lnTo>
                      <a:lnTo>
                        <a:pt x="124142" y="221246"/>
                      </a:lnTo>
                      <a:lnTo>
                        <a:pt x="125539" y="219659"/>
                      </a:lnTo>
                      <a:lnTo>
                        <a:pt x="125539" y="216484"/>
                      </a:lnTo>
                      <a:close/>
                    </a:path>
                    <a:path w="272415" h="272415">
                      <a:moveTo>
                        <a:pt x="157391" y="241401"/>
                      </a:moveTo>
                      <a:lnTo>
                        <a:pt x="156476" y="240779"/>
                      </a:lnTo>
                      <a:lnTo>
                        <a:pt x="152768" y="245884"/>
                      </a:lnTo>
                      <a:lnTo>
                        <a:pt x="149974" y="247269"/>
                      </a:lnTo>
                      <a:lnTo>
                        <a:pt x="139522" y="247269"/>
                      </a:lnTo>
                      <a:lnTo>
                        <a:pt x="135877" y="241198"/>
                      </a:lnTo>
                      <a:lnTo>
                        <a:pt x="135877" y="222758"/>
                      </a:lnTo>
                      <a:lnTo>
                        <a:pt x="140182" y="217297"/>
                      </a:lnTo>
                      <a:lnTo>
                        <a:pt x="148577" y="217297"/>
                      </a:lnTo>
                      <a:lnTo>
                        <a:pt x="149796" y="218884"/>
                      </a:lnTo>
                      <a:lnTo>
                        <a:pt x="151803" y="223100"/>
                      </a:lnTo>
                      <a:lnTo>
                        <a:pt x="151917" y="225171"/>
                      </a:lnTo>
                      <a:lnTo>
                        <a:pt x="155562" y="225171"/>
                      </a:lnTo>
                      <a:lnTo>
                        <a:pt x="156476" y="224066"/>
                      </a:lnTo>
                      <a:lnTo>
                        <a:pt x="156476" y="218198"/>
                      </a:lnTo>
                      <a:lnTo>
                        <a:pt x="151003" y="215506"/>
                      </a:lnTo>
                      <a:lnTo>
                        <a:pt x="138912" y="215506"/>
                      </a:lnTo>
                      <a:lnTo>
                        <a:pt x="131864" y="222758"/>
                      </a:lnTo>
                      <a:lnTo>
                        <a:pt x="131864" y="242785"/>
                      </a:lnTo>
                      <a:lnTo>
                        <a:pt x="137820" y="250037"/>
                      </a:lnTo>
                      <a:lnTo>
                        <a:pt x="151307" y="250037"/>
                      </a:lnTo>
                      <a:lnTo>
                        <a:pt x="154660" y="245884"/>
                      </a:lnTo>
                      <a:lnTo>
                        <a:pt x="157391" y="241401"/>
                      </a:lnTo>
                      <a:close/>
                    </a:path>
                    <a:path w="272415" h="272415">
                      <a:moveTo>
                        <a:pt x="193802" y="247129"/>
                      </a:moveTo>
                      <a:lnTo>
                        <a:pt x="191008" y="247129"/>
                      </a:lnTo>
                      <a:lnTo>
                        <a:pt x="189788" y="245681"/>
                      </a:lnTo>
                      <a:lnTo>
                        <a:pt x="189788" y="215506"/>
                      </a:lnTo>
                      <a:lnTo>
                        <a:pt x="182067" y="217995"/>
                      </a:lnTo>
                      <a:lnTo>
                        <a:pt x="182308" y="219100"/>
                      </a:lnTo>
                      <a:lnTo>
                        <a:pt x="185356" y="219100"/>
                      </a:lnTo>
                      <a:lnTo>
                        <a:pt x="186143" y="220002"/>
                      </a:lnTo>
                      <a:lnTo>
                        <a:pt x="186143" y="242849"/>
                      </a:lnTo>
                      <a:lnTo>
                        <a:pt x="183946" y="244919"/>
                      </a:lnTo>
                      <a:lnTo>
                        <a:pt x="181152" y="247205"/>
                      </a:lnTo>
                      <a:lnTo>
                        <a:pt x="172466" y="247205"/>
                      </a:lnTo>
                      <a:lnTo>
                        <a:pt x="171005" y="245681"/>
                      </a:lnTo>
                      <a:lnTo>
                        <a:pt x="171005" y="215506"/>
                      </a:lnTo>
                      <a:lnTo>
                        <a:pt x="163347" y="217995"/>
                      </a:lnTo>
                      <a:lnTo>
                        <a:pt x="163588" y="219100"/>
                      </a:lnTo>
                      <a:lnTo>
                        <a:pt x="166509" y="219100"/>
                      </a:lnTo>
                      <a:lnTo>
                        <a:pt x="167360" y="220002"/>
                      </a:lnTo>
                      <a:lnTo>
                        <a:pt x="167360" y="247002"/>
                      </a:lnTo>
                      <a:lnTo>
                        <a:pt x="170459" y="250037"/>
                      </a:lnTo>
                      <a:lnTo>
                        <a:pt x="180251" y="250037"/>
                      </a:lnTo>
                      <a:lnTo>
                        <a:pt x="184315" y="246583"/>
                      </a:lnTo>
                      <a:lnTo>
                        <a:pt x="186143" y="244652"/>
                      </a:lnTo>
                      <a:lnTo>
                        <a:pt x="186143" y="249275"/>
                      </a:lnTo>
                      <a:lnTo>
                        <a:pt x="190576" y="248793"/>
                      </a:lnTo>
                      <a:lnTo>
                        <a:pt x="193802" y="248589"/>
                      </a:lnTo>
                      <a:lnTo>
                        <a:pt x="193802" y="247129"/>
                      </a:lnTo>
                      <a:close/>
                    </a:path>
                    <a:path w="272415" h="272415">
                      <a:moveTo>
                        <a:pt x="221526" y="216484"/>
                      </a:moveTo>
                      <a:lnTo>
                        <a:pt x="220129" y="214820"/>
                      </a:lnTo>
                      <a:lnTo>
                        <a:pt x="214350" y="214820"/>
                      </a:lnTo>
                      <a:lnTo>
                        <a:pt x="209677" y="219722"/>
                      </a:lnTo>
                      <a:lnTo>
                        <a:pt x="205905" y="223380"/>
                      </a:lnTo>
                      <a:lnTo>
                        <a:pt x="205905" y="214820"/>
                      </a:lnTo>
                      <a:lnTo>
                        <a:pt x="198247" y="218198"/>
                      </a:lnTo>
                      <a:lnTo>
                        <a:pt x="198551" y="219240"/>
                      </a:lnTo>
                      <a:lnTo>
                        <a:pt x="201650" y="219240"/>
                      </a:lnTo>
                      <a:lnTo>
                        <a:pt x="202260" y="220002"/>
                      </a:lnTo>
                      <a:lnTo>
                        <a:pt x="202260" y="246303"/>
                      </a:lnTo>
                      <a:lnTo>
                        <a:pt x="200672" y="247205"/>
                      </a:lnTo>
                      <a:lnTo>
                        <a:pt x="198247" y="247205"/>
                      </a:lnTo>
                      <a:lnTo>
                        <a:pt x="198247" y="248932"/>
                      </a:lnTo>
                      <a:lnTo>
                        <a:pt x="209981" y="248932"/>
                      </a:lnTo>
                      <a:lnTo>
                        <a:pt x="209981" y="247205"/>
                      </a:lnTo>
                      <a:lnTo>
                        <a:pt x="206819" y="247205"/>
                      </a:lnTo>
                      <a:lnTo>
                        <a:pt x="205905" y="246303"/>
                      </a:lnTo>
                      <a:lnTo>
                        <a:pt x="205905" y="225869"/>
                      </a:lnTo>
                      <a:lnTo>
                        <a:pt x="212775" y="219379"/>
                      </a:lnTo>
                      <a:lnTo>
                        <a:pt x="215938" y="219379"/>
                      </a:lnTo>
                      <a:lnTo>
                        <a:pt x="216357" y="221246"/>
                      </a:lnTo>
                      <a:lnTo>
                        <a:pt x="220129" y="221246"/>
                      </a:lnTo>
                      <a:lnTo>
                        <a:pt x="221526" y="219659"/>
                      </a:lnTo>
                      <a:lnTo>
                        <a:pt x="221526" y="216484"/>
                      </a:lnTo>
                      <a:close/>
                    </a:path>
                    <a:path w="272415" h="272415">
                      <a:moveTo>
                        <a:pt x="258660" y="215925"/>
                      </a:moveTo>
                      <a:lnTo>
                        <a:pt x="248145" y="215925"/>
                      </a:lnTo>
                      <a:lnTo>
                        <a:pt x="248145" y="217652"/>
                      </a:lnTo>
                      <a:lnTo>
                        <a:pt x="250825" y="217652"/>
                      </a:lnTo>
                      <a:lnTo>
                        <a:pt x="251790" y="218274"/>
                      </a:lnTo>
                      <a:lnTo>
                        <a:pt x="251726" y="220408"/>
                      </a:lnTo>
                      <a:lnTo>
                        <a:pt x="243827" y="241401"/>
                      </a:lnTo>
                      <a:lnTo>
                        <a:pt x="235013" y="219722"/>
                      </a:lnTo>
                      <a:lnTo>
                        <a:pt x="234950" y="219303"/>
                      </a:lnTo>
                      <a:lnTo>
                        <a:pt x="234950" y="217995"/>
                      </a:lnTo>
                      <a:lnTo>
                        <a:pt x="235800" y="217652"/>
                      </a:lnTo>
                      <a:lnTo>
                        <a:pt x="238353" y="217652"/>
                      </a:lnTo>
                      <a:lnTo>
                        <a:pt x="238353" y="215925"/>
                      </a:lnTo>
                      <a:lnTo>
                        <a:pt x="226809" y="215925"/>
                      </a:lnTo>
                      <a:lnTo>
                        <a:pt x="226809" y="217652"/>
                      </a:lnTo>
                      <a:lnTo>
                        <a:pt x="229908" y="217652"/>
                      </a:lnTo>
                      <a:lnTo>
                        <a:pt x="230454" y="218478"/>
                      </a:lnTo>
                      <a:lnTo>
                        <a:pt x="231127" y="219786"/>
                      </a:lnTo>
                      <a:lnTo>
                        <a:pt x="241757" y="246722"/>
                      </a:lnTo>
                      <a:lnTo>
                        <a:pt x="239268" y="253352"/>
                      </a:lnTo>
                      <a:lnTo>
                        <a:pt x="238048" y="255562"/>
                      </a:lnTo>
                      <a:lnTo>
                        <a:pt x="234226" y="255562"/>
                      </a:lnTo>
                      <a:lnTo>
                        <a:pt x="235318" y="251688"/>
                      </a:lnTo>
                      <a:lnTo>
                        <a:pt x="230581" y="251688"/>
                      </a:lnTo>
                      <a:lnTo>
                        <a:pt x="229539" y="253352"/>
                      </a:lnTo>
                      <a:lnTo>
                        <a:pt x="229539" y="256946"/>
                      </a:lnTo>
                      <a:lnTo>
                        <a:pt x="230644" y="258673"/>
                      </a:lnTo>
                      <a:lnTo>
                        <a:pt x="237324" y="258673"/>
                      </a:lnTo>
                      <a:lnTo>
                        <a:pt x="239509" y="257632"/>
                      </a:lnTo>
                      <a:lnTo>
                        <a:pt x="241706" y="251345"/>
                      </a:lnTo>
                      <a:lnTo>
                        <a:pt x="254279" y="218338"/>
                      </a:lnTo>
                      <a:lnTo>
                        <a:pt x="255562" y="217652"/>
                      </a:lnTo>
                      <a:lnTo>
                        <a:pt x="258660" y="217652"/>
                      </a:lnTo>
                      <a:lnTo>
                        <a:pt x="258660" y="215925"/>
                      </a:lnTo>
                      <a:close/>
                    </a:path>
                    <a:path w="272415" h="272415">
                      <a:moveTo>
                        <a:pt x="272415" y="23609"/>
                      </a:moveTo>
                      <a:lnTo>
                        <a:pt x="270560" y="14427"/>
                      </a:lnTo>
                      <a:lnTo>
                        <a:pt x="268109" y="10820"/>
                      </a:lnTo>
                      <a:lnTo>
                        <a:pt x="268109" y="23609"/>
                      </a:lnTo>
                      <a:lnTo>
                        <a:pt x="268109" y="248805"/>
                      </a:lnTo>
                      <a:lnTo>
                        <a:pt x="266585" y="256324"/>
                      </a:lnTo>
                      <a:lnTo>
                        <a:pt x="262432" y="262458"/>
                      </a:lnTo>
                      <a:lnTo>
                        <a:pt x="256260" y="266598"/>
                      </a:lnTo>
                      <a:lnTo>
                        <a:pt x="248716" y="268122"/>
                      </a:lnTo>
                      <a:lnTo>
                        <a:pt x="23685" y="268122"/>
                      </a:lnTo>
                      <a:lnTo>
                        <a:pt x="16154" y="266598"/>
                      </a:lnTo>
                      <a:lnTo>
                        <a:pt x="9994" y="262458"/>
                      </a:lnTo>
                      <a:lnTo>
                        <a:pt x="5842" y="256324"/>
                      </a:lnTo>
                      <a:lnTo>
                        <a:pt x="4305" y="248805"/>
                      </a:lnTo>
                      <a:lnTo>
                        <a:pt x="4305" y="23609"/>
                      </a:lnTo>
                      <a:lnTo>
                        <a:pt x="5842" y="16090"/>
                      </a:lnTo>
                      <a:lnTo>
                        <a:pt x="9994" y="9956"/>
                      </a:lnTo>
                      <a:lnTo>
                        <a:pt x="16154" y="5816"/>
                      </a:lnTo>
                      <a:lnTo>
                        <a:pt x="23685" y="4292"/>
                      </a:lnTo>
                      <a:lnTo>
                        <a:pt x="248716" y="4292"/>
                      </a:lnTo>
                      <a:lnTo>
                        <a:pt x="256260" y="5816"/>
                      </a:lnTo>
                      <a:lnTo>
                        <a:pt x="262432" y="9956"/>
                      </a:lnTo>
                      <a:lnTo>
                        <a:pt x="266585" y="16090"/>
                      </a:lnTo>
                      <a:lnTo>
                        <a:pt x="268109" y="23609"/>
                      </a:lnTo>
                      <a:lnTo>
                        <a:pt x="268109" y="10820"/>
                      </a:lnTo>
                      <a:lnTo>
                        <a:pt x="265468" y="6921"/>
                      </a:lnTo>
                      <a:lnTo>
                        <a:pt x="261556" y="4292"/>
                      </a:lnTo>
                      <a:lnTo>
                        <a:pt x="257937" y="1854"/>
                      </a:lnTo>
                      <a:lnTo>
                        <a:pt x="248716" y="0"/>
                      </a:lnTo>
                      <a:lnTo>
                        <a:pt x="23685" y="0"/>
                      </a:lnTo>
                      <a:lnTo>
                        <a:pt x="14478" y="1854"/>
                      </a:lnTo>
                      <a:lnTo>
                        <a:pt x="6946" y="6921"/>
                      </a:lnTo>
                      <a:lnTo>
                        <a:pt x="1866" y="14427"/>
                      </a:lnTo>
                      <a:lnTo>
                        <a:pt x="0" y="23609"/>
                      </a:lnTo>
                      <a:lnTo>
                        <a:pt x="0" y="248805"/>
                      </a:lnTo>
                      <a:lnTo>
                        <a:pt x="1866" y="257987"/>
                      </a:lnTo>
                      <a:lnTo>
                        <a:pt x="6946" y="265493"/>
                      </a:lnTo>
                      <a:lnTo>
                        <a:pt x="14478" y="270560"/>
                      </a:lnTo>
                      <a:lnTo>
                        <a:pt x="23685" y="272415"/>
                      </a:lnTo>
                      <a:lnTo>
                        <a:pt x="248716" y="272415"/>
                      </a:lnTo>
                      <a:lnTo>
                        <a:pt x="257937" y="270560"/>
                      </a:lnTo>
                      <a:lnTo>
                        <a:pt x="261556" y="268122"/>
                      </a:lnTo>
                      <a:lnTo>
                        <a:pt x="265468" y="265493"/>
                      </a:lnTo>
                      <a:lnTo>
                        <a:pt x="270560" y="257987"/>
                      </a:lnTo>
                      <a:lnTo>
                        <a:pt x="272415" y="248805"/>
                      </a:lnTo>
                      <a:lnTo>
                        <a:pt x="272415" y="23609"/>
                      </a:lnTo>
                      <a:close/>
                    </a:path>
                  </a:pathLst>
                </a:custGeom>
                <a:solidFill>
                  <a:srgbClr val="0C7C3F"/>
                </a:solidFill>
              </p:spPr>
              <p:txBody>
                <a:bodyPr wrap="square" lIns="0" tIns="0" rIns="0" bIns="0" rtlCol="0"/>
                <a:lstStyle/>
                <a:p>
                  <a:pPr defTabSz="685800"/>
                  <a:endParaRPr sz="1350" kern="0">
                    <a:solidFill>
                      <a:sysClr val="windowText" lastClr="000000"/>
                    </a:solidFill>
                  </a:endParaRPr>
                </a:p>
              </p:txBody>
            </p:sp>
            <p:pic>
              <p:nvPicPr>
                <p:cNvPr id="81" name="object 81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7421944" y="6942585"/>
                  <a:ext cx="331285" cy="219930"/>
                </a:xfrm>
                <a:prstGeom prst="rect">
                  <a:avLst/>
                </a:prstGeom>
              </p:spPr>
            </p:pic>
            <p:sp>
              <p:nvSpPr>
                <p:cNvPr id="82" name="object 82"/>
                <p:cNvSpPr/>
                <p:nvPr/>
              </p:nvSpPr>
              <p:spPr>
                <a:xfrm>
                  <a:off x="7297198" y="6925303"/>
                  <a:ext cx="581064" cy="3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434" h="278129">
                      <a:moveTo>
                        <a:pt x="0" y="277710"/>
                      </a:moveTo>
                      <a:lnTo>
                        <a:pt x="431888" y="277710"/>
                      </a:lnTo>
                      <a:lnTo>
                        <a:pt x="431888" y="0"/>
                      </a:lnTo>
                      <a:lnTo>
                        <a:pt x="0" y="0"/>
                      </a:lnTo>
                      <a:lnTo>
                        <a:pt x="0" y="277710"/>
                      </a:lnTo>
                      <a:close/>
                    </a:path>
                  </a:pathLst>
                </a:custGeom>
                <a:ln w="6527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/>
                  <a:endParaRPr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83" name="object 83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041249" y="4292306"/>
                <a:ext cx="667406" cy="174752"/>
              </a:xfrm>
              <a:prstGeom prst="rect">
                <a:avLst/>
              </a:prstGeom>
            </p:spPr>
          </p:pic>
          <p:sp>
            <p:nvSpPr>
              <p:cNvPr id="84" name="object 84"/>
              <p:cNvSpPr/>
              <p:nvPr/>
            </p:nvSpPr>
            <p:spPr>
              <a:xfrm>
                <a:off x="5019651" y="4220015"/>
                <a:ext cx="698310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5061410" y="3640213"/>
                <a:ext cx="435189" cy="239461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431888" y="0"/>
                    </a:moveTo>
                    <a:lnTo>
                      <a:pt x="0" y="0"/>
                    </a:lnTo>
                    <a:lnTo>
                      <a:pt x="0" y="277710"/>
                    </a:lnTo>
                    <a:lnTo>
                      <a:pt x="431888" y="277710"/>
                    </a:lnTo>
                    <a:lnTo>
                      <a:pt x="4318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86" name="object 86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046198" y="3616919"/>
                <a:ext cx="607398" cy="190934"/>
              </a:xfrm>
              <a:prstGeom prst="rect">
                <a:avLst/>
              </a:prstGeom>
            </p:spPr>
          </p:pic>
          <p:sp>
            <p:nvSpPr>
              <p:cNvPr id="87" name="object 87"/>
              <p:cNvSpPr/>
              <p:nvPr/>
            </p:nvSpPr>
            <p:spPr>
              <a:xfrm>
                <a:off x="5032570" y="3574479"/>
                <a:ext cx="663694" cy="275548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object 79">
                <a:extLst>
                  <a:ext uri="{FF2B5EF4-FFF2-40B4-BE49-F238E27FC236}">
                    <a16:creationId xmlns:a16="http://schemas.microsoft.com/office/drawing/2014/main" id="{6373CD9A-6EFB-5048-3A2B-B1FF862B7460}"/>
                  </a:ext>
                </a:extLst>
              </p:cNvPr>
              <p:cNvSpPr/>
              <p:nvPr/>
            </p:nvSpPr>
            <p:spPr>
              <a:xfrm rot="10800000">
                <a:off x="5003610" y="4096215"/>
                <a:ext cx="331458" cy="39362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object 79">
                <a:extLst>
                  <a:ext uri="{FF2B5EF4-FFF2-40B4-BE49-F238E27FC236}">
                    <a16:creationId xmlns:a16="http://schemas.microsoft.com/office/drawing/2014/main" id="{E59B7840-B9A9-9E87-BE30-C65D8B726CD4}"/>
                  </a:ext>
                </a:extLst>
              </p:cNvPr>
              <p:cNvSpPr/>
              <p:nvPr/>
            </p:nvSpPr>
            <p:spPr>
              <a:xfrm rot="10800000">
                <a:off x="4943766" y="4965897"/>
                <a:ext cx="331458" cy="39362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object 79">
                <a:extLst>
                  <a:ext uri="{FF2B5EF4-FFF2-40B4-BE49-F238E27FC236}">
                    <a16:creationId xmlns:a16="http://schemas.microsoft.com/office/drawing/2014/main" id="{EA2BB652-FD10-8885-A991-A3E3E5F7B98A}"/>
                  </a:ext>
                </a:extLst>
              </p:cNvPr>
              <p:cNvSpPr/>
              <p:nvPr/>
            </p:nvSpPr>
            <p:spPr>
              <a:xfrm rot="10800000">
                <a:off x="4986265" y="3452557"/>
                <a:ext cx="331458" cy="39362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object 79">
                <a:extLst>
                  <a:ext uri="{FF2B5EF4-FFF2-40B4-BE49-F238E27FC236}">
                    <a16:creationId xmlns:a16="http://schemas.microsoft.com/office/drawing/2014/main" id="{E7080200-A6D0-FFBE-D21C-5A716BB9077E}"/>
                  </a:ext>
                </a:extLst>
              </p:cNvPr>
              <p:cNvSpPr/>
              <p:nvPr/>
            </p:nvSpPr>
            <p:spPr>
              <a:xfrm rot="16200000">
                <a:off x="3311142" y="3078484"/>
                <a:ext cx="3484376" cy="200753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object 45">
                <a:extLst>
                  <a:ext uri="{FF2B5EF4-FFF2-40B4-BE49-F238E27FC236}">
                    <a16:creationId xmlns:a16="http://schemas.microsoft.com/office/drawing/2014/main" id="{C439B74F-F062-C8AE-3DDD-F523B8A3D761}"/>
                  </a:ext>
                </a:extLst>
              </p:cNvPr>
              <p:cNvSpPr txBox="1"/>
              <p:nvPr/>
            </p:nvSpPr>
            <p:spPr>
              <a:xfrm>
                <a:off x="5003609" y="2239370"/>
                <a:ext cx="93251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UPI </a:t>
                </a:r>
                <a:r>
                  <a:rPr sz="900" b="1" kern="0" spc="-8" dirty="0">
                    <a:solidFill>
                      <a:srgbClr val="28387D"/>
                    </a:solidFill>
                    <a:latin typeface="Arial"/>
                    <a:cs typeface="Arial"/>
                  </a:rPr>
                  <a:t>Acceptance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7" name="object 79">
                <a:extLst>
                  <a:ext uri="{FF2B5EF4-FFF2-40B4-BE49-F238E27FC236}">
                    <a16:creationId xmlns:a16="http://schemas.microsoft.com/office/drawing/2014/main" id="{A23EB25D-F215-8A77-64FB-605B5A2DEF71}"/>
                  </a:ext>
                </a:extLst>
              </p:cNvPr>
              <p:cNvSpPr/>
              <p:nvPr/>
            </p:nvSpPr>
            <p:spPr>
              <a:xfrm rot="10800000">
                <a:off x="5006001" y="2430142"/>
                <a:ext cx="331458" cy="39362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09" name="Picture 208" descr="A blue and black text&#10;&#10;Description automatically generated">
                <a:extLst>
                  <a:ext uri="{FF2B5EF4-FFF2-40B4-BE49-F238E27FC236}">
                    <a16:creationId xmlns:a16="http://schemas.microsoft.com/office/drawing/2014/main" id="{73EA2759-D029-B241-7C68-338EB9BE6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689" y="2592514"/>
                <a:ext cx="678888" cy="172099"/>
              </a:xfrm>
              <a:prstGeom prst="rect">
                <a:avLst/>
              </a:prstGeom>
            </p:spPr>
          </p:pic>
          <p:sp>
            <p:nvSpPr>
              <p:cNvPr id="210" name="object 82">
                <a:extLst>
                  <a:ext uri="{FF2B5EF4-FFF2-40B4-BE49-F238E27FC236}">
                    <a16:creationId xmlns:a16="http://schemas.microsoft.com/office/drawing/2014/main" id="{1645566A-DE58-A51A-B6D6-F3E86BC5AADF}"/>
                  </a:ext>
                </a:extLst>
              </p:cNvPr>
              <p:cNvSpPr/>
              <p:nvPr/>
            </p:nvSpPr>
            <p:spPr>
              <a:xfrm>
                <a:off x="5000080" y="2539148"/>
                <a:ext cx="660696" cy="300523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2" name="object 79">
                <a:extLst>
                  <a:ext uri="{FF2B5EF4-FFF2-40B4-BE49-F238E27FC236}">
                    <a16:creationId xmlns:a16="http://schemas.microsoft.com/office/drawing/2014/main" id="{CDE4BAF6-1B77-941B-B210-53729F0D6E58}"/>
                  </a:ext>
                </a:extLst>
              </p:cNvPr>
              <p:cNvSpPr/>
              <p:nvPr/>
            </p:nvSpPr>
            <p:spPr>
              <a:xfrm rot="16200000" flipV="1">
                <a:off x="3115587" y="3189401"/>
                <a:ext cx="3605591" cy="66243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2" name="object 4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9151640" y="886777"/>
                <a:ext cx="785364" cy="513765"/>
              </a:xfrm>
              <a:prstGeom prst="rect">
                <a:avLst/>
              </a:prstGeom>
            </p:spPr>
          </p:pic>
          <p:sp>
            <p:nvSpPr>
              <p:cNvPr id="23" name="object 5"/>
              <p:cNvSpPr/>
              <p:nvPr/>
            </p:nvSpPr>
            <p:spPr>
              <a:xfrm>
                <a:off x="9151627" y="886764"/>
                <a:ext cx="786357" cy="514565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object 78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950464" y="898921"/>
                <a:ext cx="788346" cy="520809"/>
              </a:xfrm>
              <a:prstGeom prst="rect">
                <a:avLst/>
              </a:prstGeom>
            </p:spPr>
          </p:pic>
          <p:sp>
            <p:nvSpPr>
              <p:cNvPr id="25" name="object 79"/>
              <p:cNvSpPr/>
              <p:nvPr/>
            </p:nvSpPr>
            <p:spPr>
              <a:xfrm>
                <a:off x="4950464" y="898920"/>
                <a:ext cx="789342" cy="52159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6" name="object 92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8112290" y="889591"/>
                <a:ext cx="786357" cy="519237"/>
              </a:xfrm>
              <a:prstGeom prst="rect">
                <a:avLst/>
              </a:prstGeom>
            </p:spPr>
          </p:pic>
          <p:sp>
            <p:nvSpPr>
              <p:cNvPr id="27" name="object 93"/>
              <p:cNvSpPr/>
              <p:nvPr/>
            </p:nvSpPr>
            <p:spPr>
              <a:xfrm>
                <a:off x="8113687" y="891930"/>
                <a:ext cx="787351" cy="520021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bject 96"/>
              <p:cNvSpPr/>
              <p:nvPr/>
            </p:nvSpPr>
            <p:spPr>
              <a:xfrm>
                <a:off x="7078805" y="899328"/>
                <a:ext cx="763601" cy="504485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431888" y="0"/>
                    </a:moveTo>
                    <a:lnTo>
                      <a:pt x="0" y="0"/>
                    </a:lnTo>
                    <a:lnTo>
                      <a:pt x="0" y="277710"/>
                    </a:lnTo>
                    <a:lnTo>
                      <a:pt x="431888" y="277710"/>
                    </a:lnTo>
                    <a:lnTo>
                      <a:pt x="4318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9" name="object 9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053325" y="899630"/>
                <a:ext cx="369333" cy="503698"/>
              </a:xfrm>
              <a:prstGeom prst="rect">
                <a:avLst/>
              </a:prstGeom>
            </p:spPr>
          </p:pic>
          <p:sp>
            <p:nvSpPr>
              <p:cNvPr id="48" name="object 98"/>
              <p:cNvSpPr/>
              <p:nvPr/>
            </p:nvSpPr>
            <p:spPr>
              <a:xfrm>
                <a:off x="7031636" y="895332"/>
                <a:ext cx="763601" cy="504485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9" name="object 99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2555123" y="894034"/>
                <a:ext cx="927560" cy="506541"/>
              </a:xfrm>
              <a:prstGeom prst="rect">
                <a:avLst/>
              </a:prstGeom>
            </p:spPr>
          </p:pic>
          <p:sp>
            <p:nvSpPr>
              <p:cNvPr id="59" name="object 100"/>
              <p:cNvSpPr/>
              <p:nvPr/>
            </p:nvSpPr>
            <p:spPr>
              <a:xfrm>
                <a:off x="2555124" y="894021"/>
                <a:ext cx="928732" cy="507307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30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8" name="object 104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0233573" y="882210"/>
                <a:ext cx="784371" cy="513786"/>
              </a:xfrm>
              <a:prstGeom prst="rect">
                <a:avLst/>
              </a:prstGeom>
            </p:spPr>
          </p:pic>
          <p:sp>
            <p:nvSpPr>
              <p:cNvPr id="90" name="object 105"/>
              <p:cNvSpPr/>
              <p:nvPr/>
            </p:nvSpPr>
            <p:spPr>
              <a:xfrm>
                <a:off x="10233573" y="881765"/>
                <a:ext cx="785363" cy="514564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91" name="object 109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005258" y="894021"/>
                <a:ext cx="797464" cy="514807"/>
              </a:xfrm>
              <a:prstGeom prst="rect">
                <a:avLst/>
              </a:prstGeom>
            </p:spPr>
          </p:pic>
          <p:sp>
            <p:nvSpPr>
              <p:cNvPr id="103" name="object 110"/>
              <p:cNvSpPr/>
              <p:nvPr/>
            </p:nvSpPr>
            <p:spPr>
              <a:xfrm>
                <a:off x="6005258" y="894021"/>
                <a:ext cx="788346" cy="520808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08" name="object 115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3759126" y="899265"/>
                <a:ext cx="870246" cy="500552"/>
              </a:xfrm>
              <a:prstGeom prst="rect">
                <a:avLst/>
              </a:prstGeom>
            </p:spPr>
          </p:pic>
          <p:sp>
            <p:nvSpPr>
              <p:cNvPr id="121" name="object 116"/>
              <p:cNvSpPr/>
              <p:nvPr/>
            </p:nvSpPr>
            <p:spPr>
              <a:xfrm>
                <a:off x="3758551" y="899265"/>
                <a:ext cx="871347" cy="501309"/>
              </a:xfrm>
              <a:custGeom>
                <a:avLst/>
                <a:gdLst/>
                <a:ahLst/>
                <a:cxnLst/>
                <a:rect l="l" t="t" r="r" b="b"/>
                <a:pathLst>
                  <a:path w="432434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38" name="object 122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349003" y="894787"/>
                <a:ext cx="927560" cy="506541"/>
              </a:xfrm>
              <a:prstGeom prst="rect">
                <a:avLst/>
              </a:prstGeom>
            </p:spPr>
          </p:pic>
          <p:sp>
            <p:nvSpPr>
              <p:cNvPr id="139" name="object 123"/>
              <p:cNvSpPr/>
              <p:nvPr/>
            </p:nvSpPr>
            <p:spPr>
              <a:xfrm>
                <a:off x="1349004" y="894787"/>
                <a:ext cx="928732" cy="507307"/>
              </a:xfrm>
              <a:custGeom>
                <a:avLst/>
                <a:gdLst/>
                <a:ahLst/>
                <a:cxnLst/>
                <a:rect l="l" t="t" r="r" b="b"/>
                <a:pathLst>
                  <a:path w="432435" h="278129">
                    <a:moveTo>
                      <a:pt x="0" y="277710"/>
                    </a:moveTo>
                    <a:lnTo>
                      <a:pt x="431888" y="277710"/>
                    </a:lnTo>
                    <a:lnTo>
                      <a:pt x="431888" y="0"/>
                    </a:lnTo>
                    <a:lnTo>
                      <a:pt x="0" y="0"/>
                    </a:lnTo>
                    <a:lnTo>
                      <a:pt x="0" y="277710"/>
                    </a:lnTo>
                    <a:close/>
                  </a:path>
                </a:pathLst>
              </a:custGeom>
              <a:ln w="6527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object 40">
                <a:extLst>
                  <a:ext uri="{FF2B5EF4-FFF2-40B4-BE49-F238E27FC236}">
                    <a16:creationId xmlns:a16="http://schemas.microsoft.com/office/drawing/2014/main" id="{E0820387-4CCE-0BD1-F3BB-23AB9B3C2627}"/>
                  </a:ext>
                </a:extLst>
              </p:cNvPr>
              <p:cNvSpPr txBox="1"/>
              <p:nvPr/>
            </p:nvSpPr>
            <p:spPr>
              <a:xfrm>
                <a:off x="1312912" y="1491623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Peru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" name="object 40">
                <a:extLst>
                  <a:ext uri="{FF2B5EF4-FFF2-40B4-BE49-F238E27FC236}">
                    <a16:creationId xmlns:a16="http://schemas.microsoft.com/office/drawing/2014/main" id="{3C26AD5C-D679-7BAF-327C-20C131702C96}"/>
                  </a:ext>
                </a:extLst>
              </p:cNvPr>
              <p:cNvSpPr txBox="1"/>
              <p:nvPr/>
            </p:nvSpPr>
            <p:spPr>
              <a:xfrm>
                <a:off x="2482943" y="1491622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France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" name="object 40">
                <a:extLst>
                  <a:ext uri="{FF2B5EF4-FFF2-40B4-BE49-F238E27FC236}">
                    <a16:creationId xmlns:a16="http://schemas.microsoft.com/office/drawing/2014/main" id="{02A65C05-1B95-7D7E-EE55-7E6C8102656C}"/>
                  </a:ext>
                </a:extLst>
              </p:cNvPr>
              <p:cNvSpPr txBox="1"/>
              <p:nvPr/>
            </p:nvSpPr>
            <p:spPr>
              <a:xfrm>
                <a:off x="3680837" y="1491621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Namibia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5" name="object 40">
                <a:extLst>
                  <a:ext uri="{FF2B5EF4-FFF2-40B4-BE49-F238E27FC236}">
                    <a16:creationId xmlns:a16="http://schemas.microsoft.com/office/drawing/2014/main" id="{83642AEE-29DE-C0BC-D8BA-C111F7A1473E}"/>
                  </a:ext>
                </a:extLst>
              </p:cNvPr>
              <p:cNvSpPr txBox="1"/>
              <p:nvPr/>
            </p:nvSpPr>
            <p:spPr>
              <a:xfrm>
                <a:off x="4802613" y="1491618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UAE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6" name="object 40">
                <a:extLst>
                  <a:ext uri="{FF2B5EF4-FFF2-40B4-BE49-F238E27FC236}">
                    <a16:creationId xmlns:a16="http://schemas.microsoft.com/office/drawing/2014/main" id="{120554F4-87DE-C59A-B917-BFBAED9D551B}"/>
                  </a:ext>
                </a:extLst>
              </p:cNvPr>
              <p:cNvSpPr txBox="1"/>
              <p:nvPr/>
            </p:nvSpPr>
            <p:spPr>
              <a:xfrm>
                <a:off x="5955588" y="1475458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Mauritius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7" name="object 40">
                <a:extLst>
                  <a:ext uri="{FF2B5EF4-FFF2-40B4-BE49-F238E27FC236}">
                    <a16:creationId xmlns:a16="http://schemas.microsoft.com/office/drawing/2014/main" id="{79A0F2E9-4B19-AFA1-0679-2442677DA6B9}"/>
                  </a:ext>
                </a:extLst>
              </p:cNvPr>
              <p:cNvSpPr txBox="1"/>
              <p:nvPr/>
            </p:nvSpPr>
            <p:spPr>
              <a:xfrm>
                <a:off x="6892830" y="1481620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Nepal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8" name="object 40">
                <a:extLst>
                  <a:ext uri="{FF2B5EF4-FFF2-40B4-BE49-F238E27FC236}">
                    <a16:creationId xmlns:a16="http://schemas.microsoft.com/office/drawing/2014/main" id="{522F92F7-0655-CFF1-62D0-09A71940F2F0}"/>
                  </a:ext>
                </a:extLst>
              </p:cNvPr>
              <p:cNvSpPr txBox="1"/>
              <p:nvPr/>
            </p:nvSpPr>
            <p:spPr>
              <a:xfrm>
                <a:off x="8006196" y="1459531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Bhutan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9" name="object 40">
                <a:extLst>
                  <a:ext uri="{FF2B5EF4-FFF2-40B4-BE49-F238E27FC236}">
                    <a16:creationId xmlns:a16="http://schemas.microsoft.com/office/drawing/2014/main" id="{2534C545-4680-BFBD-CB4D-DAA7A726834E}"/>
                  </a:ext>
                </a:extLst>
              </p:cNvPr>
              <p:cNvSpPr txBox="1"/>
              <p:nvPr/>
            </p:nvSpPr>
            <p:spPr>
              <a:xfrm>
                <a:off x="9051686" y="1470921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Singapore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0" name="object 40">
                <a:extLst>
                  <a:ext uri="{FF2B5EF4-FFF2-40B4-BE49-F238E27FC236}">
                    <a16:creationId xmlns:a16="http://schemas.microsoft.com/office/drawing/2014/main" id="{819B5CDE-BEA8-8529-B73B-F53E436FED0C}"/>
                  </a:ext>
                </a:extLst>
              </p:cNvPr>
              <p:cNvSpPr txBox="1"/>
              <p:nvPr/>
            </p:nvSpPr>
            <p:spPr>
              <a:xfrm>
                <a:off x="10221712" y="1459531"/>
                <a:ext cx="999739" cy="1485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Sri Lanka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" name="object 79">
                <a:extLst>
                  <a:ext uri="{FF2B5EF4-FFF2-40B4-BE49-F238E27FC236}">
                    <a16:creationId xmlns:a16="http://schemas.microsoft.com/office/drawing/2014/main" id="{2C522478-0F6C-C4F2-24B1-7071F768C321}"/>
                  </a:ext>
                </a:extLst>
              </p:cNvPr>
              <p:cNvSpPr/>
              <p:nvPr/>
            </p:nvSpPr>
            <p:spPr>
              <a:xfrm rot="16200000">
                <a:off x="5304597" y="3105380"/>
                <a:ext cx="3684387" cy="155488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object 79">
                <a:extLst>
                  <a:ext uri="{FF2B5EF4-FFF2-40B4-BE49-F238E27FC236}">
                    <a16:creationId xmlns:a16="http://schemas.microsoft.com/office/drawing/2014/main" id="{47501640-D13B-C834-1E54-467825354DF8}"/>
                  </a:ext>
                </a:extLst>
              </p:cNvPr>
              <p:cNvSpPr/>
              <p:nvPr/>
            </p:nvSpPr>
            <p:spPr>
              <a:xfrm rot="16200000" flipV="1">
                <a:off x="-1616963" y="3150689"/>
                <a:ext cx="3629255" cy="54574"/>
              </a:xfrm>
              <a:custGeom>
                <a:avLst/>
                <a:gdLst/>
                <a:ahLst/>
                <a:cxnLst/>
                <a:rect l="l" t="t" r="r" b="b"/>
                <a:pathLst>
                  <a:path w="2947670">
                    <a:moveTo>
                      <a:pt x="0" y="0"/>
                    </a:moveTo>
                    <a:lnTo>
                      <a:pt x="2947085" y="0"/>
                    </a:lnTo>
                  </a:path>
                </a:pathLst>
              </a:custGeom>
              <a:ln w="25400">
                <a:solidFill>
                  <a:srgbClr val="939598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685800"/>
                <a:endParaRPr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bject 40">
                <a:extLst>
                  <a:ext uri="{FF2B5EF4-FFF2-40B4-BE49-F238E27FC236}">
                    <a16:creationId xmlns:a16="http://schemas.microsoft.com/office/drawing/2014/main" id="{16D4AE38-25C0-10C8-87FA-1866BE968DFB}"/>
                  </a:ext>
                </a:extLst>
              </p:cNvPr>
              <p:cNvSpPr txBox="1"/>
              <p:nvPr/>
            </p:nvSpPr>
            <p:spPr>
              <a:xfrm>
                <a:off x="265671" y="4641847"/>
                <a:ext cx="1130909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Instant Payment Scheme Infra Build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object 40">
                <a:extLst>
                  <a:ext uri="{FF2B5EF4-FFF2-40B4-BE49-F238E27FC236}">
                    <a16:creationId xmlns:a16="http://schemas.microsoft.com/office/drawing/2014/main" id="{A6BC7446-71A0-0FD4-806A-4E4A9B243692}"/>
                  </a:ext>
                </a:extLst>
              </p:cNvPr>
              <p:cNvSpPr txBox="1"/>
              <p:nvPr/>
            </p:nvSpPr>
            <p:spPr>
              <a:xfrm>
                <a:off x="132524" y="1496667"/>
                <a:ext cx="1001138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algn="ctr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Trinidad and Tobago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471EE22-8071-8F09-A502-BB92E216B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0637" y="889812"/>
                <a:ext cx="852215" cy="506181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44D5B39-42C5-8D15-4378-930BE11F7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6663" y="5078037"/>
                <a:ext cx="880011" cy="53319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3" name="object 40">
                <a:extLst>
                  <a:ext uri="{FF2B5EF4-FFF2-40B4-BE49-F238E27FC236}">
                    <a16:creationId xmlns:a16="http://schemas.microsoft.com/office/drawing/2014/main" id="{058CDAEE-F3B5-0106-088A-68E36A739D8A}"/>
                  </a:ext>
                </a:extLst>
              </p:cNvPr>
              <p:cNvSpPr txBox="1"/>
              <p:nvPr/>
            </p:nvSpPr>
            <p:spPr>
              <a:xfrm>
                <a:off x="1452625" y="4653383"/>
                <a:ext cx="1130909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Instant Payment Scheme Infra Build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" name="object 40">
                <a:extLst>
                  <a:ext uri="{FF2B5EF4-FFF2-40B4-BE49-F238E27FC236}">
                    <a16:creationId xmlns:a16="http://schemas.microsoft.com/office/drawing/2014/main" id="{5E208891-EFC2-2058-4C4F-2D3C98DD2385}"/>
                  </a:ext>
                </a:extLst>
              </p:cNvPr>
              <p:cNvSpPr txBox="1"/>
              <p:nvPr/>
            </p:nvSpPr>
            <p:spPr>
              <a:xfrm>
                <a:off x="3850139" y="4670187"/>
                <a:ext cx="1130909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Instant Payment Scheme Infra Build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object 40">
                <a:extLst>
                  <a:ext uri="{FF2B5EF4-FFF2-40B4-BE49-F238E27FC236}">
                    <a16:creationId xmlns:a16="http://schemas.microsoft.com/office/drawing/2014/main" id="{7BEB6735-1DBA-4C00-F79D-6423A50DE86B}"/>
                  </a:ext>
                </a:extLst>
              </p:cNvPr>
              <p:cNvSpPr txBox="1"/>
              <p:nvPr/>
            </p:nvSpPr>
            <p:spPr>
              <a:xfrm>
                <a:off x="4971253" y="3075457"/>
                <a:ext cx="1130909" cy="287098"/>
              </a:xfrm>
              <a:prstGeom prst="rect">
                <a:avLst/>
              </a:prstGeom>
            </p:spPr>
            <p:txBody>
              <a:bodyPr vert="horz" wrap="square" lIns="0" tIns="10001" rIns="0" bIns="0" rtlCol="0">
                <a:spAutoFit/>
              </a:bodyPr>
              <a:lstStyle/>
              <a:p>
                <a:pPr marL="9525" defTabSz="685800">
                  <a:spcBef>
                    <a:spcPts val="79"/>
                  </a:spcBef>
                </a:pPr>
                <a:r>
                  <a:rPr lang="en-US" sz="900" b="1" kern="0" dirty="0">
                    <a:solidFill>
                      <a:srgbClr val="28387D"/>
                    </a:solidFill>
                    <a:latin typeface="Arial"/>
                    <a:cs typeface="Arial"/>
                  </a:rPr>
                  <a:t>Domestic Card Scheme Infra Build</a:t>
                </a:r>
                <a:endParaRPr sz="900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0" name="object 79">
              <a:extLst>
                <a:ext uri="{FF2B5EF4-FFF2-40B4-BE49-F238E27FC236}">
                  <a16:creationId xmlns:a16="http://schemas.microsoft.com/office/drawing/2014/main" id="{355C57E9-54BD-518E-E68D-4B500F8869DC}"/>
                </a:ext>
              </a:extLst>
            </p:cNvPr>
            <p:cNvSpPr/>
            <p:nvPr/>
          </p:nvSpPr>
          <p:spPr>
            <a:xfrm rot="10800000">
              <a:off x="319874" y="5050581"/>
              <a:ext cx="331458" cy="39362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79">
              <a:extLst>
                <a:ext uri="{FF2B5EF4-FFF2-40B4-BE49-F238E27FC236}">
                  <a16:creationId xmlns:a16="http://schemas.microsoft.com/office/drawing/2014/main" id="{6820A6F9-E23D-0359-280D-B7AB2927BDC1}"/>
                </a:ext>
              </a:extLst>
            </p:cNvPr>
            <p:cNvSpPr/>
            <p:nvPr/>
          </p:nvSpPr>
          <p:spPr>
            <a:xfrm rot="10800000">
              <a:off x="1432780" y="5062954"/>
              <a:ext cx="331458" cy="39362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bject 79">
              <a:extLst>
                <a:ext uri="{FF2B5EF4-FFF2-40B4-BE49-F238E27FC236}">
                  <a16:creationId xmlns:a16="http://schemas.microsoft.com/office/drawing/2014/main" id="{658B2750-7973-887C-7FC3-F0189426BEE4}"/>
                </a:ext>
              </a:extLst>
            </p:cNvPr>
            <p:cNvSpPr/>
            <p:nvPr/>
          </p:nvSpPr>
          <p:spPr>
            <a:xfrm rot="10800000">
              <a:off x="3755671" y="5086631"/>
              <a:ext cx="331458" cy="39362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object 79">
              <a:extLst>
                <a:ext uri="{FF2B5EF4-FFF2-40B4-BE49-F238E27FC236}">
                  <a16:creationId xmlns:a16="http://schemas.microsoft.com/office/drawing/2014/main" id="{318AC037-B332-2FB8-BB88-F0A5FDAB0B9E}"/>
                </a:ext>
              </a:extLst>
            </p:cNvPr>
            <p:cNvSpPr/>
            <p:nvPr/>
          </p:nvSpPr>
          <p:spPr>
            <a:xfrm rot="10800000">
              <a:off x="2610660" y="5070858"/>
              <a:ext cx="331458" cy="39362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241F0163-68E5-C123-FB41-AFE4418A7525}"/>
                </a:ext>
              </a:extLst>
            </p:cNvPr>
            <p:cNvSpPr/>
            <p:nvPr/>
          </p:nvSpPr>
          <p:spPr>
            <a:xfrm rot="10800000">
              <a:off x="9553256" y="4199535"/>
              <a:ext cx="331458" cy="39362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bject 79">
              <a:extLst>
                <a:ext uri="{FF2B5EF4-FFF2-40B4-BE49-F238E27FC236}">
                  <a16:creationId xmlns:a16="http://schemas.microsoft.com/office/drawing/2014/main" id="{46C5C0BA-23B5-8564-17B2-8CF818D6B416}"/>
                </a:ext>
              </a:extLst>
            </p:cNvPr>
            <p:cNvSpPr/>
            <p:nvPr/>
          </p:nvSpPr>
          <p:spPr>
            <a:xfrm rot="10800000">
              <a:off x="9471901" y="3057313"/>
              <a:ext cx="331458" cy="39362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49055F-5A7A-60D8-32FF-84FA81879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980462" y="1162100"/>
              <a:ext cx="708266" cy="463942"/>
            </a:xfrm>
            <a:prstGeom prst="rect">
              <a:avLst/>
            </a:prstGeom>
            <a:ln>
              <a:solidFill>
                <a:schemeClr val="accent1"/>
              </a:solidFill>
              <a:prstDash val="solid"/>
            </a:ln>
          </p:spPr>
        </p:pic>
        <p:sp>
          <p:nvSpPr>
            <p:cNvPr id="61" name="object 79">
              <a:extLst>
                <a:ext uri="{FF2B5EF4-FFF2-40B4-BE49-F238E27FC236}">
                  <a16:creationId xmlns:a16="http://schemas.microsoft.com/office/drawing/2014/main" id="{AF15E919-0BCB-694F-2B78-8965FBEA1C06}"/>
                </a:ext>
              </a:extLst>
            </p:cNvPr>
            <p:cNvSpPr/>
            <p:nvPr/>
          </p:nvSpPr>
          <p:spPr>
            <a:xfrm rot="5400000" flipV="1">
              <a:off x="9259539" y="3360043"/>
              <a:ext cx="3500619" cy="45719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bject 67">
              <a:extLst>
                <a:ext uri="{FF2B5EF4-FFF2-40B4-BE49-F238E27FC236}">
                  <a16:creationId xmlns:a16="http://schemas.microsoft.com/office/drawing/2014/main" id="{7487DEB0-FFDD-FD4D-A551-A71A7CBA15D2}"/>
                </a:ext>
              </a:extLst>
            </p:cNvPr>
            <p:cNvSpPr txBox="1"/>
            <p:nvPr/>
          </p:nvSpPr>
          <p:spPr>
            <a:xfrm>
              <a:off x="11085720" y="4749535"/>
              <a:ext cx="817388" cy="287280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defTabSz="685800">
                <a:spcBef>
                  <a:spcPts val="79"/>
                </a:spcBef>
              </a:pPr>
              <a:r>
                <a:rPr lang="en-US" sz="900" b="1" kern="0" dirty="0">
                  <a:solidFill>
                    <a:srgbClr val="28387D"/>
                  </a:solidFill>
                  <a:latin typeface="Arial"/>
                  <a:cs typeface="Arial"/>
                </a:rPr>
                <a:t>RuPay Card</a:t>
              </a:r>
            </a:p>
            <a:p>
              <a:pPr marL="9525" defTabSz="685800">
                <a:spcBef>
                  <a:spcPts val="79"/>
                </a:spcBef>
              </a:pPr>
              <a:r>
                <a:rPr sz="900" b="1" kern="0" spc="-8" dirty="0">
                  <a:solidFill>
                    <a:srgbClr val="28387D"/>
                  </a:solidFill>
                  <a:latin typeface="Arial"/>
                  <a:cs typeface="Arial"/>
                </a:rPr>
                <a:t>Acceptance</a:t>
              </a:r>
              <a:endParaRPr sz="900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40">
              <a:extLst>
                <a:ext uri="{FF2B5EF4-FFF2-40B4-BE49-F238E27FC236}">
                  <a16:creationId xmlns:a16="http://schemas.microsoft.com/office/drawing/2014/main" id="{9E1C8C7A-939E-C970-581F-FCBC38BEAFF2}"/>
                </a:ext>
              </a:extLst>
            </p:cNvPr>
            <p:cNvSpPr txBox="1"/>
            <p:nvPr/>
          </p:nvSpPr>
          <p:spPr>
            <a:xfrm>
              <a:off x="10851397" y="1702322"/>
              <a:ext cx="966396" cy="148598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algn="ctr" defTabSz="685800">
                <a:spcBef>
                  <a:spcPts val="79"/>
                </a:spcBef>
              </a:pPr>
              <a:r>
                <a:rPr lang="en-US" sz="900" b="1" kern="0" dirty="0">
                  <a:solidFill>
                    <a:srgbClr val="28387D"/>
                  </a:solidFill>
                  <a:latin typeface="Arial"/>
                  <a:cs typeface="Arial"/>
                </a:rPr>
                <a:t>Maldives</a:t>
              </a:r>
              <a:endParaRPr sz="900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D36C450-9682-6EE5-DFC8-E1DDD6C1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rcRect t="9312" r="9312"/>
            <a:stretch/>
          </p:blipFill>
          <p:spPr>
            <a:xfrm>
              <a:off x="11097992" y="5201015"/>
              <a:ext cx="397222" cy="31944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98" name="object 79">
              <a:extLst>
                <a:ext uri="{FF2B5EF4-FFF2-40B4-BE49-F238E27FC236}">
                  <a16:creationId xmlns:a16="http://schemas.microsoft.com/office/drawing/2014/main" id="{8BF7F408-8CD6-9EFF-9CEA-53B02FB517CD}"/>
                </a:ext>
              </a:extLst>
            </p:cNvPr>
            <p:cNvSpPr/>
            <p:nvPr/>
          </p:nvSpPr>
          <p:spPr>
            <a:xfrm rot="10800000">
              <a:off x="11012501" y="5029764"/>
              <a:ext cx="290708" cy="45684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85" y="0"/>
                  </a:lnTo>
                </a:path>
              </a:pathLst>
            </a:custGeom>
            <a:ln w="25400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685800"/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6DA4E3-8D86-6840-0B1C-468364AB8C1A}"/>
                </a:ext>
              </a:extLst>
            </p:cNvPr>
            <p:cNvSpPr/>
            <p:nvPr/>
          </p:nvSpPr>
          <p:spPr>
            <a:xfrm>
              <a:off x="11032708" y="5153656"/>
              <a:ext cx="562427" cy="414841"/>
            </a:xfrm>
            <a:prstGeom prst="rect">
              <a:avLst/>
            </a:prstGeom>
            <a:noFill/>
            <a:ln w="9525"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5094B5-43BE-AEB2-B1BA-1119B5376496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AA9751-C2B4-F345-1CE9-550AD4E8C281}"/>
              </a:ext>
            </a:extLst>
          </p:cNvPr>
          <p:cNvSpPr/>
          <p:nvPr/>
        </p:nvSpPr>
        <p:spPr>
          <a:xfrm>
            <a:off x="11541899" y="6579604"/>
            <a:ext cx="545171" cy="235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3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75008" cy="6858000"/>
            <a:chOff x="0" y="0"/>
            <a:chExt cx="8970010" cy="8229600"/>
          </a:xfrm>
        </p:grpSpPr>
        <p:sp>
          <p:nvSpPr>
            <p:cNvPr id="3" name="object 3"/>
            <p:cNvSpPr/>
            <p:nvPr/>
          </p:nvSpPr>
          <p:spPr>
            <a:xfrm>
              <a:off x="2065787" y="0"/>
              <a:ext cx="6904355" cy="8229600"/>
            </a:xfrm>
            <a:custGeom>
              <a:avLst/>
              <a:gdLst/>
              <a:ahLst/>
              <a:cxnLst/>
              <a:rect l="l" t="t" r="r" b="b"/>
              <a:pathLst>
                <a:path w="6904355" h="8229600">
                  <a:moveTo>
                    <a:pt x="4311398" y="0"/>
                  </a:moveTo>
                  <a:lnTo>
                    <a:pt x="2280961" y="0"/>
                  </a:lnTo>
                  <a:lnTo>
                    <a:pt x="0" y="8229600"/>
                  </a:lnTo>
                  <a:lnTo>
                    <a:pt x="3843975" y="8229600"/>
                  </a:lnTo>
                  <a:lnTo>
                    <a:pt x="6821697" y="5413955"/>
                  </a:lnTo>
                  <a:lnTo>
                    <a:pt x="6854403" y="5376696"/>
                  </a:lnTo>
                  <a:lnTo>
                    <a:pt x="6879174" y="5334952"/>
                  </a:lnTo>
                  <a:lnTo>
                    <a:pt x="6895798" y="5289923"/>
                  </a:lnTo>
                  <a:lnTo>
                    <a:pt x="6904065" y="5242811"/>
                  </a:lnTo>
                  <a:lnTo>
                    <a:pt x="6903764" y="5194815"/>
                  </a:lnTo>
                  <a:lnTo>
                    <a:pt x="6894683" y="5147137"/>
                  </a:lnTo>
                  <a:lnTo>
                    <a:pt x="6876612" y="5100976"/>
                  </a:lnTo>
                  <a:lnTo>
                    <a:pt x="4311398" y="0"/>
                  </a:lnTo>
                  <a:close/>
                </a:path>
              </a:pathLst>
            </a:custGeom>
            <a:solidFill>
              <a:srgbClr val="008B44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189980" cy="8229600"/>
            </a:xfrm>
            <a:custGeom>
              <a:avLst/>
              <a:gdLst/>
              <a:ahLst/>
              <a:cxnLst/>
              <a:rect l="l" t="t" r="r" b="b"/>
              <a:pathLst>
                <a:path w="6189980" h="8229600">
                  <a:moveTo>
                    <a:pt x="3598752" y="0"/>
                  </a:moveTo>
                  <a:lnTo>
                    <a:pt x="1568279" y="0"/>
                  </a:lnTo>
                  <a:lnTo>
                    <a:pt x="0" y="5652403"/>
                  </a:lnTo>
                  <a:lnTo>
                    <a:pt x="0" y="8229600"/>
                  </a:lnTo>
                  <a:lnTo>
                    <a:pt x="3128951" y="8229600"/>
                  </a:lnTo>
                  <a:lnTo>
                    <a:pt x="6107557" y="5413917"/>
                  </a:lnTo>
                  <a:lnTo>
                    <a:pt x="6140264" y="5376676"/>
                  </a:lnTo>
                  <a:lnTo>
                    <a:pt x="6165039" y="5334943"/>
                  </a:lnTo>
                  <a:lnTo>
                    <a:pt x="6181670" y="5289919"/>
                  </a:lnTo>
                  <a:lnTo>
                    <a:pt x="6189945" y="5242807"/>
                  </a:lnTo>
                  <a:lnTo>
                    <a:pt x="6189653" y="5194807"/>
                  </a:lnTo>
                  <a:lnTo>
                    <a:pt x="6180583" y="5147121"/>
                  </a:lnTo>
                  <a:lnTo>
                    <a:pt x="6162522" y="5100951"/>
                  </a:lnTo>
                  <a:lnTo>
                    <a:pt x="3598752" y="0"/>
                  </a:lnTo>
                  <a:close/>
                </a:path>
              </a:pathLst>
            </a:custGeom>
            <a:solidFill>
              <a:srgbClr val="F3792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6304" y="2366879"/>
            <a:ext cx="5002213" cy="1970539"/>
          </a:xfrm>
          <a:prstGeom prst="rect">
            <a:avLst/>
          </a:prstGeom>
        </p:spPr>
        <p:txBody>
          <a:bodyPr vert="horz" wrap="square" lIns="0" tIns="546100" rIns="0" bIns="0" rtlCol="0" anchor="ctr">
            <a:spAutoFit/>
          </a:bodyPr>
          <a:lstStyle/>
          <a:p>
            <a:pPr marL="38628" marR="4233" indent="-28574">
              <a:lnSpc>
                <a:spcPct val="68600"/>
              </a:lnSpc>
              <a:spcBef>
                <a:spcPts val="4300"/>
              </a:spcBef>
            </a:pPr>
            <a:r>
              <a:rPr sz="6600" spc="-4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 YOU</a:t>
            </a:r>
            <a:endParaRPr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645C383-7038-6E95-0871-AF098BDD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794" y="107527"/>
            <a:ext cx="3081764" cy="10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75008" cy="6858000"/>
            <a:chOff x="0" y="0"/>
            <a:chExt cx="8970010" cy="8229600"/>
          </a:xfrm>
        </p:grpSpPr>
        <p:sp>
          <p:nvSpPr>
            <p:cNvPr id="3" name="object 3"/>
            <p:cNvSpPr/>
            <p:nvPr/>
          </p:nvSpPr>
          <p:spPr>
            <a:xfrm>
              <a:off x="2065787" y="0"/>
              <a:ext cx="6904355" cy="8229600"/>
            </a:xfrm>
            <a:custGeom>
              <a:avLst/>
              <a:gdLst/>
              <a:ahLst/>
              <a:cxnLst/>
              <a:rect l="l" t="t" r="r" b="b"/>
              <a:pathLst>
                <a:path w="6904355" h="8229600">
                  <a:moveTo>
                    <a:pt x="4311398" y="0"/>
                  </a:moveTo>
                  <a:lnTo>
                    <a:pt x="2280961" y="0"/>
                  </a:lnTo>
                  <a:lnTo>
                    <a:pt x="0" y="8229600"/>
                  </a:lnTo>
                  <a:lnTo>
                    <a:pt x="3843975" y="8229600"/>
                  </a:lnTo>
                  <a:lnTo>
                    <a:pt x="6821697" y="5413955"/>
                  </a:lnTo>
                  <a:lnTo>
                    <a:pt x="6854403" y="5376696"/>
                  </a:lnTo>
                  <a:lnTo>
                    <a:pt x="6879174" y="5334952"/>
                  </a:lnTo>
                  <a:lnTo>
                    <a:pt x="6895798" y="5289923"/>
                  </a:lnTo>
                  <a:lnTo>
                    <a:pt x="6904065" y="5242811"/>
                  </a:lnTo>
                  <a:lnTo>
                    <a:pt x="6903764" y="5194815"/>
                  </a:lnTo>
                  <a:lnTo>
                    <a:pt x="6894683" y="5147137"/>
                  </a:lnTo>
                  <a:lnTo>
                    <a:pt x="6876612" y="5100976"/>
                  </a:lnTo>
                  <a:lnTo>
                    <a:pt x="4311398" y="0"/>
                  </a:lnTo>
                  <a:close/>
                </a:path>
              </a:pathLst>
            </a:custGeom>
            <a:solidFill>
              <a:srgbClr val="008B44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189980" cy="8229600"/>
            </a:xfrm>
            <a:custGeom>
              <a:avLst/>
              <a:gdLst/>
              <a:ahLst/>
              <a:cxnLst/>
              <a:rect l="l" t="t" r="r" b="b"/>
              <a:pathLst>
                <a:path w="6189980" h="8229600">
                  <a:moveTo>
                    <a:pt x="3598752" y="0"/>
                  </a:moveTo>
                  <a:lnTo>
                    <a:pt x="1568279" y="0"/>
                  </a:lnTo>
                  <a:lnTo>
                    <a:pt x="0" y="5652403"/>
                  </a:lnTo>
                  <a:lnTo>
                    <a:pt x="0" y="8229600"/>
                  </a:lnTo>
                  <a:lnTo>
                    <a:pt x="3128951" y="8229600"/>
                  </a:lnTo>
                  <a:lnTo>
                    <a:pt x="6107557" y="5413917"/>
                  </a:lnTo>
                  <a:lnTo>
                    <a:pt x="6140264" y="5376676"/>
                  </a:lnTo>
                  <a:lnTo>
                    <a:pt x="6165039" y="5334943"/>
                  </a:lnTo>
                  <a:lnTo>
                    <a:pt x="6181670" y="5289919"/>
                  </a:lnTo>
                  <a:lnTo>
                    <a:pt x="6189945" y="5242807"/>
                  </a:lnTo>
                  <a:lnTo>
                    <a:pt x="6189653" y="5194807"/>
                  </a:lnTo>
                  <a:lnTo>
                    <a:pt x="6180583" y="5147121"/>
                  </a:lnTo>
                  <a:lnTo>
                    <a:pt x="6162522" y="5100951"/>
                  </a:lnTo>
                  <a:lnTo>
                    <a:pt x="3598752" y="0"/>
                  </a:lnTo>
                  <a:close/>
                </a:path>
              </a:pathLst>
            </a:custGeom>
            <a:solidFill>
              <a:srgbClr val="F3792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6500" y="2203400"/>
            <a:ext cx="4446387" cy="2285882"/>
          </a:xfrm>
          <a:prstGeom prst="rect">
            <a:avLst/>
          </a:prstGeom>
        </p:spPr>
        <p:txBody>
          <a:bodyPr vert="horz" wrap="square" lIns="0" tIns="546100" rIns="0" bIns="0" rtlCol="0" anchor="ctr">
            <a:spAutoFit/>
          </a:bodyPr>
          <a:lstStyle/>
          <a:p>
            <a:pPr marL="38100" indent="-27940" algn="ctr">
              <a:lnSpc>
                <a:spcPct val="68600"/>
              </a:lnSpc>
            </a:pPr>
            <a:r>
              <a:rPr lang="en-IN" sz="5400" spc="-4" dirty="0">
                <a:solidFill>
                  <a:srgbClr val="FFFFFF"/>
                </a:solidFill>
                <a:latin typeface="Arial"/>
                <a:ea typeface="+mj-lt"/>
                <a:cs typeface="Arial"/>
              </a:rPr>
              <a:t>Building Digital Platforms 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F8A33-452E-64DF-ACF8-A1F3B8CA32A2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9D401-B807-4762-C4EE-49748D40E5E3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08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149">
            <a:extLst>
              <a:ext uri="{FF2B5EF4-FFF2-40B4-BE49-F238E27FC236}">
                <a16:creationId xmlns:a16="http://schemas.microsoft.com/office/drawing/2014/main" id="{3022B546-C6D9-F6E7-8F6B-51D0180C61A4}"/>
              </a:ext>
            </a:extLst>
          </p:cNvPr>
          <p:cNvSpPr/>
          <p:nvPr/>
        </p:nvSpPr>
        <p:spPr>
          <a:xfrm>
            <a:off x="216091" y="1044069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595955-9BF9-0678-562E-C7031D0E1207}"/>
              </a:ext>
            </a:extLst>
          </p:cNvPr>
          <p:cNvSpPr/>
          <p:nvPr/>
        </p:nvSpPr>
        <p:spPr>
          <a:xfrm>
            <a:off x="1136008" y="5722392"/>
            <a:ext cx="5778859" cy="788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6F7"/>
              </a:gs>
            </a:gsLst>
            <a:lin ang="2700000" scaled="1"/>
            <a:tileRect/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948DD84-699D-1E2A-2C5F-56D578DCC3FA}"/>
              </a:ext>
            </a:extLst>
          </p:cNvPr>
          <p:cNvSpPr/>
          <p:nvPr/>
        </p:nvSpPr>
        <p:spPr>
          <a:xfrm>
            <a:off x="1139769" y="2337846"/>
            <a:ext cx="5778859" cy="788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6F7"/>
              </a:gs>
            </a:gsLst>
            <a:lin ang="2700000" scaled="1"/>
            <a:tileRect/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4C2A0D1-C922-7849-6259-2EF133A38B2B}"/>
              </a:ext>
            </a:extLst>
          </p:cNvPr>
          <p:cNvSpPr/>
          <p:nvPr/>
        </p:nvSpPr>
        <p:spPr>
          <a:xfrm>
            <a:off x="1136008" y="3424815"/>
            <a:ext cx="5778859" cy="788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6F7"/>
              </a:gs>
            </a:gsLst>
            <a:lin ang="2700000" scaled="1"/>
            <a:tileRect/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E54371-D5CF-16B0-3E29-3EF15E89E0BD}"/>
              </a:ext>
            </a:extLst>
          </p:cNvPr>
          <p:cNvSpPr/>
          <p:nvPr/>
        </p:nvSpPr>
        <p:spPr>
          <a:xfrm>
            <a:off x="1093810" y="4574916"/>
            <a:ext cx="5778859" cy="788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6F7"/>
              </a:gs>
            </a:gsLst>
            <a:lin ang="2700000" scaled="1"/>
            <a:tileRect/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FAA9BF-EB08-FAA8-CB9A-94E9B92E29BA}"/>
              </a:ext>
            </a:extLst>
          </p:cNvPr>
          <p:cNvSpPr/>
          <p:nvPr/>
        </p:nvSpPr>
        <p:spPr>
          <a:xfrm>
            <a:off x="1128185" y="1197246"/>
            <a:ext cx="5778859" cy="7884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6F7"/>
              </a:gs>
            </a:gsLst>
            <a:lin ang="2700000" scaled="1"/>
            <a:tileRect/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endParaRPr lang="en-IN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3B376-F8C3-D7E9-002A-7EE663F6489E}"/>
              </a:ext>
            </a:extLst>
          </p:cNvPr>
          <p:cNvGrpSpPr/>
          <p:nvPr/>
        </p:nvGrpSpPr>
        <p:grpSpPr>
          <a:xfrm>
            <a:off x="481994" y="1106771"/>
            <a:ext cx="989931" cy="989931"/>
            <a:chOff x="721693" y="549440"/>
            <a:chExt cx="788503" cy="7885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F0114D2-ABA5-75E1-FACD-AB4FAB2F1836}"/>
                </a:ext>
              </a:extLst>
            </p:cNvPr>
            <p:cNvSpPr/>
            <p:nvPr/>
          </p:nvSpPr>
          <p:spPr>
            <a:xfrm>
              <a:off x="757654" y="585401"/>
              <a:ext cx="716581" cy="716581"/>
            </a:xfrm>
            <a:prstGeom prst="ellipse">
              <a:avLst/>
            </a:prstGeom>
            <a:solidFill>
              <a:srgbClr val="D9782C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B3B004-5ED3-036C-BD4A-B57F610D63AD}"/>
                </a:ext>
              </a:extLst>
            </p:cNvPr>
            <p:cNvSpPr/>
            <p:nvPr/>
          </p:nvSpPr>
          <p:spPr>
            <a:xfrm>
              <a:off x="792877" y="620624"/>
              <a:ext cx="646134" cy="64613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57150">
              <a:noFill/>
            </a:ln>
            <a:effectLst>
              <a:outerShdw blurRad="50800" dist="508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EC8A4A-3B5D-5314-6634-D4B95D1F04E6}"/>
                </a:ext>
              </a:extLst>
            </p:cNvPr>
            <p:cNvSpPr/>
            <p:nvPr/>
          </p:nvSpPr>
          <p:spPr>
            <a:xfrm>
              <a:off x="721693" y="549440"/>
              <a:ext cx="788503" cy="788503"/>
            </a:xfrm>
            <a:prstGeom prst="ellipse">
              <a:avLst/>
            </a:prstGeom>
            <a:noFill/>
            <a:ln w="9525">
              <a:solidFill>
                <a:srgbClr val="D9782C"/>
              </a:solidFill>
              <a:prstDash val="lgDashDot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09016-FB39-B760-DCEC-634760E2E0D6}"/>
              </a:ext>
            </a:extLst>
          </p:cNvPr>
          <p:cNvGrpSpPr/>
          <p:nvPr/>
        </p:nvGrpSpPr>
        <p:grpSpPr>
          <a:xfrm>
            <a:off x="489817" y="3342209"/>
            <a:ext cx="989931" cy="989931"/>
            <a:chOff x="721695" y="2988970"/>
            <a:chExt cx="788503" cy="78850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755B142-F4B9-837C-AEA5-2C85F98E5284}"/>
                </a:ext>
              </a:extLst>
            </p:cNvPr>
            <p:cNvSpPr/>
            <p:nvPr/>
          </p:nvSpPr>
          <p:spPr>
            <a:xfrm>
              <a:off x="757656" y="3024931"/>
              <a:ext cx="716581" cy="716581"/>
            </a:xfrm>
            <a:prstGeom prst="ellipse">
              <a:avLst/>
            </a:prstGeom>
            <a:solidFill>
              <a:srgbClr val="2B8A4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D9D56B-6BA9-A369-49C3-F2CAE673EE25}"/>
                </a:ext>
              </a:extLst>
            </p:cNvPr>
            <p:cNvSpPr/>
            <p:nvPr/>
          </p:nvSpPr>
          <p:spPr>
            <a:xfrm>
              <a:off x="792879" y="3060154"/>
              <a:ext cx="646134" cy="64613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57150">
              <a:noFill/>
            </a:ln>
            <a:effectLst>
              <a:outerShdw blurRad="50800" dist="508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973ABC-7352-DCFF-A4C6-3F02ECF949C5}"/>
                </a:ext>
              </a:extLst>
            </p:cNvPr>
            <p:cNvSpPr/>
            <p:nvPr/>
          </p:nvSpPr>
          <p:spPr>
            <a:xfrm>
              <a:off x="721695" y="2988970"/>
              <a:ext cx="788503" cy="788503"/>
            </a:xfrm>
            <a:prstGeom prst="ellipse">
              <a:avLst/>
            </a:prstGeom>
            <a:noFill/>
            <a:ln w="9525">
              <a:solidFill>
                <a:srgbClr val="2B8A4A">
                  <a:alpha val="78824"/>
                </a:srgb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8A7D8B-5C8E-BDB2-8933-4CF89C2892BD}"/>
              </a:ext>
            </a:extLst>
          </p:cNvPr>
          <p:cNvGrpSpPr/>
          <p:nvPr/>
        </p:nvGrpSpPr>
        <p:grpSpPr>
          <a:xfrm>
            <a:off x="481994" y="2217858"/>
            <a:ext cx="989931" cy="989931"/>
            <a:chOff x="721693" y="1769205"/>
            <a:chExt cx="788503" cy="78850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7DB994-BA55-7BDB-0181-A37FC5A048B2}"/>
                </a:ext>
              </a:extLst>
            </p:cNvPr>
            <p:cNvSpPr/>
            <p:nvPr/>
          </p:nvSpPr>
          <p:spPr>
            <a:xfrm>
              <a:off x="757654" y="1805166"/>
              <a:ext cx="716581" cy="716581"/>
            </a:xfrm>
            <a:prstGeom prst="ellipse">
              <a:avLst/>
            </a:prstGeom>
            <a:gradFill>
              <a:gsLst>
                <a:gs pos="0">
                  <a:srgbClr val="D9782C"/>
                </a:gs>
                <a:gs pos="100000">
                  <a:srgbClr val="2B8A4A"/>
                </a:gs>
              </a:gsLst>
              <a:lin ang="5400000" scaled="1"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48C963-B127-F17F-6280-A4D0714948D3}"/>
                </a:ext>
              </a:extLst>
            </p:cNvPr>
            <p:cNvSpPr/>
            <p:nvPr/>
          </p:nvSpPr>
          <p:spPr>
            <a:xfrm>
              <a:off x="792877" y="1840389"/>
              <a:ext cx="646134" cy="64613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57150">
              <a:noFill/>
            </a:ln>
            <a:effectLst>
              <a:outerShdw blurRad="50800" dist="508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41121D-3BA2-B9FF-C6FF-FBA390538075}"/>
                </a:ext>
              </a:extLst>
            </p:cNvPr>
            <p:cNvSpPr/>
            <p:nvPr/>
          </p:nvSpPr>
          <p:spPr>
            <a:xfrm>
              <a:off x="721693" y="1769205"/>
              <a:ext cx="788503" cy="788503"/>
            </a:xfrm>
            <a:prstGeom prst="ellipse">
              <a:avLst/>
            </a:prstGeom>
            <a:noFill/>
            <a:ln w="9525">
              <a:solidFill>
                <a:srgbClr val="9D6B32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B4C11-EFC2-8576-EFA3-38F7BD893796}"/>
              </a:ext>
            </a:extLst>
          </p:cNvPr>
          <p:cNvGrpSpPr/>
          <p:nvPr/>
        </p:nvGrpSpPr>
        <p:grpSpPr>
          <a:xfrm>
            <a:off x="490535" y="5625149"/>
            <a:ext cx="989931" cy="989931"/>
            <a:chOff x="721693" y="5428500"/>
            <a:chExt cx="788503" cy="788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0FB9DB-DE16-2F5D-ED40-349CC2E1C734}"/>
                </a:ext>
              </a:extLst>
            </p:cNvPr>
            <p:cNvSpPr/>
            <p:nvPr/>
          </p:nvSpPr>
          <p:spPr>
            <a:xfrm>
              <a:off x="757654" y="5464461"/>
              <a:ext cx="716581" cy="716581"/>
            </a:xfrm>
            <a:prstGeom prst="ellipse">
              <a:avLst/>
            </a:prstGeom>
            <a:solidFill>
              <a:srgbClr val="27357E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CFF112-3C35-6669-AE74-D3E54213C02D}"/>
                </a:ext>
              </a:extLst>
            </p:cNvPr>
            <p:cNvSpPr/>
            <p:nvPr/>
          </p:nvSpPr>
          <p:spPr>
            <a:xfrm>
              <a:off x="792877" y="5499684"/>
              <a:ext cx="646134" cy="64613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57150">
              <a:noFill/>
            </a:ln>
            <a:effectLst>
              <a:outerShdw blurRad="50800" dist="508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FE80F7-CEF1-1D2F-2F05-8AB917D3671A}"/>
                </a:ext>
              </a:extLst>
            </p:cNvPr>
            <p:cNvSpPr/>
            <p:nvPr/>
          </p:nvSpPr>
          <p:spPr>
            <a:xfrm>
              <a:off x="721693" y="5428500"/>
              <a:ext cx="788503" cy="788503"/>
            </a:xfrm>
            <a:prstGeom prst="ellipse">
              <a:avLst/>
            </a:prstGeom>
            <a:noFill/>
            <a:ln w="9525">
              <a:solidFill>
                <a:srgbClr val="27357E">
                  <a:alpha val="78824"/>
                </a:srgb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026B84-EA83-09CA-90A4-EE468E8971A8}"/>
              </a:ext>
            </a:extLst>
          </p:cNvPr>
          <p:cNvGrpSpPr/>
          <p:nvPr/>
        </p:nvGrpSpPr>
        <p:grpSpPr>
          <a:xfrm>
            <a:off x="490535" y="4454928"/>
            <a:ext cx="989931" cy="989931"/>
            <a:chOff x="721693" y="4208735"/>
            <a:chExt cx="788503" cy="78850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73BA90-8EB5-4350-9829-0BF66B0ED00F}"/>
                </a:ext>
              </a:extLst>
            </p:cNvPr>
            <p:cNvSpPr/>
            <p:nvPr/>
          </p:nvSpPr>
          <p:spPr>
            <a:xfrm>
              <a:off x="757654" y="4244696"/>
              <a:ext cx="716581" cy="716581"/>
            </a:xfrm>
            <a:prstGeom prst="ellipse">
              <a:avLst/>
            </a:prstGeom>
            <a:gradFill>
              <a:gsLst>
                <a:gs pos="0">
                  <a:srgbClr val="2B8A4A"/>
                </a:gs>
                <a:gs pos="100000">
                  <a:srgbClr val="27357E"/>
                </a:gs>
              </a:gsLst>
              <a:lin ang="5400000" scaled="1"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5C57C4-516A-B900-A1B9-0D80F8548814}"/>
                </a:ext>
              </a:extLst>
            </p:cNvPr>
            <p:cNvSpPr/>
            <p:nvPr/>
          </p:nvSpPr>
          <p:spPr>
            <a:xfrm>
              <a:off x="792877" y="4279919"/>
              <a:ext cx="646134" cy="64613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57150">
              <a:noFill/>
            </a:ln>
            <a:effectLst>
              <a:outerShdw blurRad="50800" dist="508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9846F27-E5CD-1993-299B-13AFA00CDBAA}"/>
                </a:ext>
              </a:extLst>
            </p:cNvPr>
            <p:cNvSpPr/>
            <p:nvPr/>
          </p:nvSpPr>
          <p:spPr>
            <a:xfrm>
              <a:off x="721693" y="4208735"/>
              <a:ext cx="788503" cy="788503"/>
            </a:xfrm>
            <a:prstGeom prst="ellipse">
              <a:avLst/>
            </a:prstGeom>
            <a:noFill/>
            <a:ln w="9525">
              <a:solidFill>
                <a:srgbClr val="27357E">
                  <a:alpha val="78824"/>
                </a:srgb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53A614C-8BF3-3C1F-FD1B-B346AA726797}"/>
              </a:ext>
            </a:extLst>
          </p:cNvPr>
          <p:cNvSpPr txBox="1"/>
          <p:nvPr/>
        </p:nvSpPr>
        <p:spPr>
          <a:xfrm>
            <a:off x="1642375" y="1426907"/>
            <a:ext cx="507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with the access to banking services </a:t>
            </a:r>
            <a:endParaRPr lang="en-IN" sz="1600">
              <a:solidFill>
                <a:srgbClr val="273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D2E3E-F4BB-BE34-F4FC-E024D0C20F68}"/>
              </a:ext>
            </a:extLst>
          </p:cNvPr>
          <p:cNvSpPr txBox="1"/>
          <p:nvPr/>
        </p:nvSpPr>
        <p:spPr>
          <a:xfrm>
            <a:off x="1629705" y="2347517"/>
            <a:ext cx="507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1600" dirty="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with large liberalized internet</a:t>
            </a:r>
            <a:br>
              <a:rPr lang="en-US" sz="1600" dirty="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(Affordable data, 1.2 Bn mobile phone users with 70% smartphone)</a:t>
            </a:r>
            <a:endParaRPr lang="en-IN" sz="1600" dirty="0">
              <a:solidFill>
                <a:srgbClr val="273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BEDE8-9832-2686-AA80-A9540972E02A}"/>
              </a:ext>
            </a:extLst>
          </p:cNvPr>
          <p:cNvSpPr txBox="1"/>
          <p:nvPr/>
        </p:nvSpPr>
        <p:spPr>
          <a:xfrm>
            <a:off x="1604772" y="3494032"/>
            <a:ext cx="4887784" cy="584769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defTabSz="914358">
              <a:defRPr/>
            </a:pPr>
            <a:r>
              <a:rPr lang="en-US" sz="1600" dirty="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digital ID issuance under Aadhaar scheme with 1.3 billion</a:t>
            </a:r>
            <a:endParaRPr lang="en-IN" sz="1600" dirty="0">
              <a:solidFill>
                <a:srgbClr val="273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BE5FF0-C259-BE91-A5E0-EB0E510207AD}"/>
              </a:ext>
            </a:extLst>
          </p:cNvPr>
          <p:cNvSpPr txBox="1"/>
          <p:nvPr/>
        </p:nvSpPr>
        <p:spPr>
          <a:xfrm>
            <a:off x="1661170" y="4640570"/>
            <a:ext cx="508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aseline="300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economy in the world </a:t>
            </a:r>
            <a:b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(poised to become 3</a:t>
            </a:r>
            <a:r>
              <a:rPr lang="en-US" sz="1600" baseline="300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with GDP of $5 </a:t>
            </a:r>
            <a:r>
              <a:rPr lang="en-US" sz="1600" err="1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600">
              <a:solidFill>
                <a:srgbClr val="273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4C10B1-2D9E-6A41-4C94-B783B0468E7F}"/>
              </a:ext>
            </a:extLst>
          </p:cNvPr>
          <p:cNvSpPr txBox="1"/>
          <p:nvPr/>
        </p:nvSpPr>
        <p:spPr>
          <a:xfrm>
            <a:off x="1645330" y="5864346"/>
            <a:ext cx="48900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600">
                <a:solidFill>
                  <a:srgbClr val="273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Largest cloud enabled market with $5.6 Bn, powering Fintech and new age Ecosystem</a:t>
            </a:r>
            <a:endParaRPr lang="en-IN" sz="1600">
              <a:solidFill>
                <a:srgbClr val="273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138739-3CD1-14C0-92AD-B2F36493CD8C}"/>
              </a:ext>
            </a:extLst>
          </p:cNvPr>
          <p:cNvSpPr txBox="1"/>
          <p:nvPr/>
        </p:nvSpPr>
        <p:spPr>
          <a:xfrm>
            <a:off x="606846" y="1277948"/>
            <a:ext cx="95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3200" b="1">
                <a:solidFill>
                  <a:srgbClr val="27357E"/>
                </a:solidFill>
                <a:latin typeface="Calibri"/>
              </a:rPr>
              <a:t>80</a:t>
            </a:r>
            <a:r>
              <a:rPr lang="en-US" sz="2400" b="1">
                <a:solidFill>
                  <a:srgbClr val="27357E"/>
                </a:solidFill>
                <a:latin typeface="Calibri"/>
              </a:rPr>
              <a:t>%</a:t>
            </a:r>
            <a:endParaRPr lang="en-IN" sz="3200" b="1">
              <a:solidFill>
                <a:srgbClr val="27357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CFECE9-7A3E-811F-3D51-8EDAB389192C}"/>
              </a:ext>
            </a:extLst>
          </p:cNvPr>
          <p:cNvSpPr txBox="1"/>
          <p:nvPr/>
        </p:nvSpPr>
        <p:spPr>
          <a:xfrm>
            <a:off x="707854" y="2372004"/>
            <a:ext cx="76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3600" b="1">
                <a:solidFill>
                  <a:srgbClr val="27357E"/>
                </a:solidFill>
                <a:latin typeface="Calibri"/>
              </a:rPr>
              <a:t>1</a:t>
            </a:r>
            <a:r>
              <a:rPr lang="en-US" sz="3600" b="1" baseline="30000">
                <a:solidFill>
                  <a:srgbClr val="27357E"/>
                </a:solidFill>
                <a:latin typeface="Calibri"/>
              </a:rPr>
              <a:t>st</a:t>
            </a:r>
            <a:r>
              <a:rPr lang="en-US" sz="3600" b="1">
                <a:solidFill>
                  <a:srgbClr val="27357E"/>
                </a:solidFill>
                <a:latin typeface="Calibri"/>
              </a:rPr>
              <a:t> </a:t>
            </a:r>
            <a:endParaRPr lang="en-IN" sz="3600" b="1">
              <a:solidFill>
                <a:srgbClr val="27357E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F0102E-FF16-B880-8F7A-6E5A3ECA437F}"/>
              </a:ext>
            </a:extLst>
          </p:cNvPr>
          <p:cNvSpPr txBox="1"/>
          <p:nvPr/>
        </p:nvSpPr>
        <p:spPr>
          <a:xfrm>
            <a:off x="687608" y="4627549"/>
            <a:ext cx="78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3600" b="1">
                <a:solidFill>
                  <a:srgbClr val="27357E"/>
                </a:solidFill>
                <a:latin typeface="Calibri"/>
              </a:rPr>
              <a:t>5</a:t>
            </a:r>
            <a:r>
              <a:rPr lang="en-US" sz="3600" b="1" baseline="30000" err="1">
                <a:solidFill>
                  <a:srgbClr val="27357E"/>
                </a:solidFill>
                <a:latin typeface="Calibri"/>
              </a:rPr>
              <a:t>th</a:t>
            </a:r>
            <a:r>
              <a:rPr lang="en-US" sz="3600" b="1">
                <a:solidFill>
                  <a:srgbClr val="27357E"/>
                </a:solidFill>
                <a:latin typeface="Calibri"/>
              </a:rPr>
              <a:t> </a:t>
            </a:r>
            <a:endParaRPr lang="en-IN" sz="3600" b="1">
              <a:solidFill>
                <a:srgbClr val="27357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80801B-FDEF-9D7F-9497-1B2E86ECA799}"/>
              </a:ext>
            </a:extLst>
          </p:cNvPr>
          <p:cNvSpPr txBox="1"/>
          <p:nvPr/>
        </p:nvSpPr>
        <p:spPr>
          <a:xfrm>
            <a:off x="670955" y="5793472"/>
            <a:ext cx="88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3600" b="1">
                <a:solidFill>
                  <a:srgbClr val="27357E"/>
                </a:solidFill>
                <a:latin typeface="Calibri"/>
              </a:rPr>
              <a:t>3</a:t>
            </a:r>
            <a:r>
              <a:rPr lang="en-US" sz="3600" b="1" baseline="30000">
                <a:solidFill>
                  <a:srgbClr val="27357E"/>
                </a:solidFill>
                <a:latin typeface="Calibri"/>
              </a:rPr>
              <a:t>rd</a:t>
            </a:r>
            <a:r>
              <a:rPr lang="en-US" sz="3600" b="1">
                <a:solidFill>
                  <a:srgbClr val="27357E"/>
                </a:solidFill>
                <a:latin typeface="Calibri"/>
              </a:rPr>
              <a:t> </a:t>
            </a:r>
            <a:endParaRPr lang="en-IN" sz="3600" b="1">
              <a:solidFill>
                <a:srgbClr val="27357E"/>
              </a:solidFill>
              <a:latin typeface="Calibri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30D540E-5EB1-355D-F07E-2EC0894A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057" y="1228310"/>
            <a:ext cx="4636006" cy="52293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6AD2FA-CADF-CA83-12A0-E718C6C39958}"/>
              </a:ext>
            </a:extLst>
          </p:cNvPr>
          <p:cNvSpPr txBox="1"/>
          <p:nvPr/>
        </p:nvSpPr>
        <p:spPr>
          <a:xfrm>
            <a:off x="707854" y="3504455"/>
            <a:ext cx="76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8">
              <a:defRPr/>
            </a:pPr>
            <a:r>
              <a:rPr lang="en-US" sz="3600" b="1">
                <a:solidFill>
                  <a:srgbClr val="27357E"/>
                </a:solidFill>
                <a:latin typeface="Calibri"/>
              </a:rPr>
              <a:t>1</a:t>
            </a:r>
            <a:r>
              <a:rPr lang="en-US" sz="3600" b="1" baseline="30000">
                <a:solidFill>
                  <a:srgbClr val="27357E"/>
                </a:solidFill>
                <a:latin typeface="Calibri"/>
              </a:rPr>
              <a:t>st</a:t>
            </a:r>
            <a:r>
              <a:rPr lang="en-US" sz="3600" b="1">
                <a:solidFill>
                  <a:srgbClr val="27357E"/>
                </a:solidFill>
                <a:latin typeface="Calibri"/>
              </a:rPr>
              <a:t> </a:t>
            </a:r>
            <a:endParaRPr lang="en-IN" sz="3600" b="1">
              <a:solidFill>
                <a:srgbClr val="27357E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5A754B-0502-CF23-1608-6C986F4AA49B}"/>
              </a:ext>
            </a:extLst>
          </p:cNvPr>
          <p:cNvSpPr txBox="1"/>
          <p:nvPr/>
        </p:nvSpPr>
        <p:spPr>
          <a:xfrm>
            <a:off x="8408388" y="6491206"/>
            <a:ext cx="3783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Source : </a:t>
            </a:r>
            <a:r>
              <a:rPr lang="en-US" sz="800">
                <a:hlinkClick r:id="rId3"/>
              </a:rPr>
              <a:t>Statista</a:t>
            </a:r>
            <a:r>
              <a:rPr lang="en-US" sz="800"/>
              <a:t> , </a:t>
            </a:r>
            <a:r>
              <a:rPr lang="en-US" sz="800">
                <a:hlinkClick r:id="rId4"/>
              </a:rPr>
              <a:t>IMF</a:t>
            </a:r>
            <a:endParaRPr lang="en-IN" sz="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28FCDB-8A6B-5BBD-3343-58D247DB99C1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96636C-0FDE-208B-59D3-B2DB3276B0A6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E0BD11-F578-6452-381E-28847AFE8956}"/>
              </a:ext>
            </a:extLst>
          </p:cNvPr>
          <p:cNvGrpSpPr/>
          <p:nvPr/>
        </p:nvGrpSpPr>
        <p:grpSpPr>
          <a:xfrm>
            <a:off x="176892" y="109329"/>
            <a:ext cx="11838215" cy="749677"/>
            <a:chOff x="179613" y="190772"/>
            <a:chExt cx="11838215" cy="749677"/>
          </a:xfrm>
        </p:grpSpPr>
        <p:sp>
          <p:nvSpPr>
            <p:cNvPr id="40" name="Rounded Rectangle 114">
              <a:extLst>
                <a:ext uri="{FF2B5EF4-FFF2-40B4-BE49-F238E27FC236}">
                  <a16:creationId xmlns:a16="http://schemas.microsoft.com/office/drawing/2014/main" id="{97B800FF-6FDA-FBAA-011A-8AE18FFFBBE2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0F3C35-6E3C-A74D-BA5C-7274690C041D}"/>
                </a:ext>
              </a:extLst>
            </p:cNvPr>
            <p:cNvSpPr/>
            <p:nvPr/>
          </p:nvSpPr>
          <p:spPr>
            <a:xfrm>
              <a:off x="424541" y="346305"/>
              <a:ext cx="10298366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800" b="1" i="0" u="none" strike="noStrike" kern="1200" baseline="0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India Story: India leading from the front in the Digital space with India Stack</a:t>
              </a:r>
              <a:endParaRPr lang="en-US" b="1" spc="6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EBD6D-9A1B-623E-E842-31CAD22AB4B1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704D45B-891C-67A9-9389-837E34452A6E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291207-42EC-3490-D646-7D2AC1D7467B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5" name="Picture 44" descr="A close-up of a logo&#10;&#10;Description automatically generated">
            <a:extLst>
              <a:ext uri="{FF2B5EF4-FFF2-40B4-BE49-F238E27FC236}">
                <a16:creationId xmlns:a16="http://schemas.microsoft.com/office/drawing/2014/main" id="{847A1C5F-256E-EB00-6768-8C01226BAA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950"/>
          <a:stretch/>
        </p:blipFill>
        <p:spPr>
          <a:xfrm>
            <a:off x="10522773" y="152093"/>
            <a:ext cx="1247407" cy="814659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9E12198B-11FE-E0BD-6ACF-90DA5B04AA0C}"/>
              </a:ext>
            </a:extLst>
          </p:cNvPr>
          <p:cNvSpPr/>
          <p:nvPr/>
        </p:nvSpPr>
        <p:spPr>
          <a:xfrm>
            <a:off x="11783121" y="6542047"/>
            <a:ext cx="322147" cy="2725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6E8CE73-9731-1E10-5B7B-0289BCA5C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0819" y="5016268"/>
            <a:ext cx="367681" cy="852294"/>
          </a:xfrm>
          <a:prstGeom prst="rect">
            <a:avLst/>
          </a:prstGeom>
        </p:spPr>
      </p:pic>
      <p:pic>
        <p:nvPicPr>
          <p:cNvPr id="50" name="Picture 49" descr="A group of black objects in the sky&#10;&#10;Description automatically generated">
            <a:extLst>
              <a:ext uri="{FF2B5EF4-FFF2-40B4-BE49-F238E27FC236}">
                <a16:creationId xmlns:a16="http://schemas.microsoft.com/office/drawing/2014/main" id="{210E402B-2707-931C-F8F1-B399C165C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1264" y="5483922"/>
            <a:ext cx="442642" cy="9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216091" y="1044069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1" y="346305"/>
              <a:ext cx="10298366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India’s Approach towards building Digital Platforms </a:t>
              </a:r>
              <a:endParaRPr lang="en-US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A52992-9230-FB98-D823-400E5379C673}"/>
              </a:ext>
            </a:extLst>
          </p:cNvPr>
          <p:cNvGrpSpPr/>
          <p:nvPr/>
        </p:nvGrpSpPr>
        <p:grpSpPr>
          <a:xfrm>
            <a:off x="1095662" y="1291173"/>
            <a:ext cx="2393933" cy="2088086"/>
            <a:chOff x="5248647" y="1608813"/>
            <a:chExt cx="970807" cy="84677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09A692-AA1D-CA7D-1B03-7A8821417A6A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8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274497-9C44-9E29-A5F6-2347F9B4EBBD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8">
                <a:defRPr/>
              </a:pPr>
              <a:endParaRPr lang="ko-KR" altLang="en-US" sz="2800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319416-27FD-C806-2E90-1782B7ABF28E}"/>
              </a:ext>
            </a:extLst>
          </p:cNvPr>
          <p:cNvSpPr txBox="1"/>
          <p:nvPr/>
        </p:nvSpPr>
        <p:spPr>
          <a:xfrm>
            <a:off x="1611470" y="1627382"/>
            <a:ext cx="92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en-US" altLang="ko-KR" sz="3600" b="1">
                <a:solidFill>
                  <a:srgbClr val="ED7D31"/>
                </a:solidFill>
                <a:latin typeface="Arial"/>
                <a:ea typeface="Arial Unicode MS"/>
                <a:cs typeface="Arial" pitchFamily="34" charset="0"/>
              </a:rPr>
              <a:t>01</a:t>
            </a:r>
            <a:endParaRPr lang="ko-KR" altLang="en-US" sz="3600" b="1">
              <a:solidFill>
                <a:srgbClr val="ED7D31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D9A946-3E9A-25CF-8542-345E674230F0}"/>
              </a:ext>
            </a:extLst>
          </p:cNvPr>
          <p:cNvGrpSpPr/>
          <p:nvPr/>
        </p:nvGrpSpPr>
        <p:grpSpPr>
          <a:xfrm>
            <a:off x="4861483" y="1274939"/>
            <a:ext cx="2393933" cy="2088086"/>
            <a:chOff x="5248647" y="1608813"/>
            <a:chExt cx="970807" cy="84677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AC0BAF-D83E-F156-C197-68167D542B4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6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8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FCB6C4B-2C32-5F9C-5D05-A9B3C1CBE070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8">
                <a:defRPr/>
              </a:pPr>
              <a:endParaRPr lang="ko-KR" altLang="en-US" sz="2800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09DFA2-0759-FF27-EB6F-F191B94CB16F}"/>
              </a:ext>
            </a:extLst>
          </p:cNvPr>
          <p:cNvSpPr txBox="1"/>
          <p:nvPr/>
        </p:nvSpPr>
        <p:spPr>
          <a:xfrm>
            <a:off x="5377291" y="1611148"/>
            <a:ext cx="92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en-US" altLang="ko-KR" sz="3600" b="1">
                <a:solidFill>
                  <a:srgbClr val="70AD47"/>
                </a:solidFill>
                <a:latin typeface="Arial"/>
                <a:ea typeface="Arial Unicode MS"/>
                <a:cs typeface="Arial" pitchFamily="34" charset="0"/>
              </a:rPr>
              <a:t>02</a:t>
            </a:r>
            <a:endParaRPr lang="ko-KR" altLang="en-US" sz="3600" b="1">
              <a:solidFill>
                <a:srgbClr val="70AD47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E6943E-CA7E-2917-42D5-B5F6D179D751}"/>
              </a:ext>
            </a:extLst>
          </p:cNvPr>
          <p:cNvGrpSpPr/>
          <p:nvPr/>
        </p:nvGrpSpPr>
        <p:grpSpPr>
          <a:xfrm>
            <a:off x="8683634" y="1259830"/>
            <a:ext cx="2393933" cy="2088086"/>
            <a:chOff x="5248647" y="1608813"/>
            <a:chExt cx="970807" cy="84677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FE974C-E751-956D-74DA-07D2A2381D6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8">
                <a:defRPr/>
              </a:pPr>
              <a:endParaRPr lang="ko-KR" alt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BD3CF3-4CD6-95CE-A2F6-05A4A2789D6E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8">
                <a:defRPr/>
              </a:pPr>
              <a:endParaRPr lang="ko-KR" altLang="en-US" sz="2800" ker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FD6E7DA-860E-5340-7D3C-86E568C8BE27}"/>
              </a:ext>
            </a:extLst>
          </p:cNvPr>
          <p:cNvSpPr txBox="1"/>
          <p:nvPr/>
        </p:nvSpPr>
        <p:spPr>
          <a:xfrm>
            <a:off x="9199443" y="1596039"/>
            <a:ext cx="92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en-US" altLang="ko-KR" sz="3600" b="1">
                <a:solidFill>
                  <a:srgbClr val="4472C4"/>
                </a:solidFill>
                <a:latin typeface="Arial"/>
                <a:ea typeface="Arial Unicode MS"/>
                <a:cs typeface="Arial" pitchFamily="34" charset="0"/>
              </a:rPr>
              <a:t>03</a:t>
            </a:r>
            <a:endParaRPr lang="ko-KR" altLang="en-US" sz="3600" b="1">
              <a:solidFill>
                <a:srgbClr val="4472C4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9FC8731-2A4E-C870-7A45-18F486E57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45" y="1423312"/>
            <a:ext cx="548602" cy="5486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7C0409-1136-F12F-558E-353E46E26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1" y="1336847"/>
            <a:ext cx="548602" cy="5486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C197E14-B823-3527-8627-016CE4E2C0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23" y="1287360"/>
            <a:ext cx="548602" cy="54860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4B0EDAA-723F-61E8-23C1-25E1AE9C5334}"/>
              </a:ext>
            </a:extLst>
          </p:cNvPr>
          <p:cNvSpPr/>
          <p:nvPr/>
        </p:nvSpPr>
        <p:spPr>
          <a:xfrm>
            <a:off x="1450793" y="2372043"/>
            <a:ext cx="220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US" b="1">
                <a:solidFill>
                  <a:srgbClr val="ED7D31"/>
                </a:solidFill>
                <a:latin typeface="Calibri" panose="020F0502020204030204"/>
              </a:rPr>
              <a:t>Public Good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D068A4-60CB-A4A0-FB34-3AE7E831F728}"/>
              </a:ext>
            </a:extLst>
          </p:cNvPr>
          <p:cNvSpPr/>
          <p:nvPr/>
        </p:nvSpPr>
        <p:spPr>
          <a:xfrm>
            <a:off x="5328254" y="2410725"/>
            <a:ext cx="1927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US" b="1">
                <a:solidFill>
                  <a:srgbClr val="70AD47"/>
                </a:solidFill>
                <a:latin typeface="Calibri" panose="020F0502020204030204"/>
              </a:rPr>
              <a:t>Deep Tech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B37953-FD27-6040-359A-9497C382F158}"/>
              </a:ext>
            </a:extLst>
          </p:cNvPr>
          <p:cNvSpPr/>
          <p:nvPr/>
        </p:nvSpPr>
        <p:spPr>
          <a:xfrm>
            <a:off x="9185453" y="2401961"/>
            <a:ext cx="1868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US" b="1">
                <a:solidFill>
                  <a:srgbClr val="4472C4"/>
                </a:solidFill>
                <a:latin typeface="Calibri" panose="020F0502020204030204"/>
              </a:rPr>
              <a:t>Ecosystem Builder</a:t>
            </a:r>
          </a:p>
        </p:txBody>
      </p:sp>
      <p:sp>
        <p:nvSpPr>
          <p:cNvPr id="58" name="Rounded Rectangle 41">
            <a:extLst>
              <a:ext uri="{FF2B5EF4-FFF2-40B4-BE49-F238E27FC236}">
                <a16:creationId xmlns:a16="http://schemas.microsoft.com/office/drawing/2014/main" id="{AB725A33-075D-D524-3060-51F1D705BFC2}"/>
              </a:ext>
            </a:extLst>
          </p:cNvPr>
          <p:cNvSpPr/>
          <p:nvPr/>
        </p:nvSpPr>
        <p:spPr>
          <a:xfrm>
            <a:off x="701587" y="3607855"/>
            <a:ext cx="3146118" cy="8180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43">
            <a:extLst>
              <a:ext uri="{FF2B5EF4-FFF2-40B4-BE49-F238E27FC236}">
                <a16:creationId xmlns:a16="http://schemas.microsoft.com/office/drawing/2014/main" id="{D29EF561-BD31-150A-FC3E-9D55DD696722}"/>
              </a:ext>
            </a:extLst>
          </p:cNvPr>
          <p:cNvSpPr/>
          <p:nvPr/>
        </p:nvSpPr>
        <p:spPr>
          <a:xfrm>
            <a:off x="701586" y="4577328"/>
            <a:ext cx="3146118" cy="8180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44">
            <a:extLst>
              <a:ext uri="{FF2B5EF4-FFF2-40B4-BE49-F238E27FC236}">
                <a16:creationId xmlns:a16="http://schemas.microsoft.com/office/drawing/2014/main" id="{E453196D-77F2-7A0F-AE69-B00AC9F9912C}"/>
              </a:ext>
            </a:extLst>
          </p:cNvPr>
          <p:cNvSpPr/>
          <p:nvPr/>
        </p:nvSpPr>
        <p:spPr>
          <a:xfrm>
            <a:off x="628884" y="5539424"/>
            <a:ext cx="3146118" cy="8180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45">
            <a:extLst>
              <a:ext uri="{FF2B5EF4-FFF2-40B4-BE49-F238E27FC236}">
                <a16:creationId xmlns:a16="http://schemas.microsoft.com/office/drawing/2014/main" id="{F8BE350A-1890-DCD6-9245-F439AF3247E6}"/>
              </a:ext>
            </a:extLst>
          </p:cNvPr>
          <p:cNvSpPr/>
          <p:nvPr/>
        </p:nvSpPr>
        <p:spPr>
          <a:xfrm>
            <a:off x="4605974" y="3607855"/>
            <a:ext cx="3146118" cy="818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46">
            <a:extLst>
              <a:ext uri="{FF2B5EF4-FFF2-40B4-BE49-F238E27FC236}">
                <a16:creationId xmlns:a16="http://schemas.microsoft.com/office/drawing/2014/main" id="{2ACFBCC1-B4C4-41D5-C843-B13551C55B06}"/>
              </a:ext>
            </a:extLst>
          </p:cNvPr>
          <p:cNvSpPr/>
          <p:nvPr/>
        </p:nvSpPr>
        <p:spPr>
          <a:xfrm>
            <a:off x="4605972" y="4577327"/>
            <a:ext cx="3146118" cy="818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47">
            <a:extLst>
              <a:ext uri="{FF2B5EF4-FFF2-40B4-BE49-F238E27FC236}">
                <a16:creationId xmlns:a16="http://schemas.microsoft.com/office/drawing/2014/main" id="{AC51D2EC-84A2-99DA-66AF-23BE72F427CA}"/>
              </a:ext>
            </a:extLst>
          </p:cNvPr>
          <p:cNvSpPr/>
          <p:nvPr/>
        </p:nvSpPr>
        <p:spPr>
          <a:xfrm>
            <a:off x="4605972" y="5557887"/>
            <a:ext cx="3146118" cy="8180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48">
            <a:extLst>
              <a:ext uri="{FF2B5EF4-FFF2-40B4-BE49-F238E27FC236}">
                <a16:creationId xmlns:a16="http://schemas.microsoft.com/office/drawing/2014/main" id="{5CF1AC20-26A8-FE20-21A8-85C9DCF0D414}"/>
              </a:ext>
            </a:extLst>
          </p:cNvPr>
          <p:cNvSpPr/>
          <p:nvPr/>
        </p:nvSpPr>
        <p:spPr>
          <a:xfrm>
            <a:off x="8408524" y="3607855"/>
            <a:ext cx="3146118" cy="8180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49">
            <a:extLst>
              <a:ext uri="{FF2B5EF4-FFF2-40B4-BE49-F238E27FC236}">
                <a16:creationId xmlns:a16="http://schemas.microsoft.com/office/drawing/2014/main" id="{37078B83-1090-B894-4C55-4D5DE089AEB3}"/>
              </a:ext>
            </a:extLst>
          </p:cNvPr>
          <p:cNvSpPr/>
          <p:nvPr/>
        </p:nvSpPr>
        <p:spPr>
          <a:xfrm>
            <a:off x="8408523" y="4577327"/>
            <a:ext cx="3146118" cy="8180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50">
            <a:extLst>
              <a:ext uri="{FF2B5EF4-FFF2-40B4-BE49-F238E27FC236}">
                <a16:creationId xmlns:a16="http://schemas.microsoft.com/office/drawing/2014/main" id="{46E25FDE-A416-7002-B6DF-11E6A1F64EFA}"/>
              </a:ext>
            </a:extLst>
          </p:cNvPr>
          <p:cNvSpPr/>
          <p:nvPr/>
        </p:nvSpPr>
        <p:spPr>
          <a:xfrm>
            <a:off x="8408523" y="5557887"/>
            <a:ext cx="3146118" cy="8180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F00F3A3-EE20-959A-4C49-C6D0842E0019}"/>
              </a:ext>
            </a:extLst>
          </p:cNvPr>
          <p:cNvSpPr/>
          <p:nvPr/>
        </p:nvSpPr>
        <p:spPr>
          <a:xfrm>
            <a:off x="4732112" y="3856080"/>
            <a:ext cx="2772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IN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AI, advanced open source, Cloud Ready</a:t>
            </a:r>
            <a:endParaRPr lang="en-US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1F60EC1-2EA0-3864-8F8A-C949A774BED4}"/>
              </a:ext>
            </a:extLst>
          </p:cNvPr>
          <p:cNvSpPr/>
          <p:nvPr/>
        </p:nvSpPr>
        <p:spPr>
          <a:xfrm>
            <a:off x="4702882" y="4837181"/>
            <a:ext cx="293056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554492">
              <a:defRPr/>
            </a:pPr>
            <a:r>
              <a:rPr lang="en-IN" sz="1200" b="1" dirty="0">
                <a:solidFill>
                  <a:prstClr val="black"/>
                </a:solidFill>
                <a:latin typeface="Arial"/>
                <a:cs typeface="Arial"/>
              </a:rPr>
              <a:t>10 Billion a Day Architecture</a:t>
            </a:r>
            <a:endParaRPr lang="en-US" sz="1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A8D7A5-FFD4-6A33-DB5F-ACCC382A0953}"/>
              </a:ext>
            </a:extLst>
          </p:cNvPr>
          <p:cNvSpPr/>
          <p:nvPr/>
        </p:nvSpPr>
        <p:spPr>
          <a:xfrm>
            <a:off x="4490533" y="5812799"/>
            <a:ext cx="331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54492">
              <a:defRPr/>
            </a:pPr>
            <a:r>
              <a:rPr lang="en-IN" sz="1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Low cost, asset-</a:t>
            </a:r>
            <a:r>
              <a:rPr lang="en-IN" sz="1200" b="1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lite</a:t>
            </a:r>
            <a:r>
              <a:rPr lang="en-IN" sz="1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high-speed payments </a:t>
            </a:r>
            <a:endParaRPr lang="en-US" sz="1200" b="1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01F7CD-F5D8-22C1-C1BB-529C3B1B4999}"/>
              </a:ext>
            </a:extLst>
          </p:cNvPr>
          <p:cNvSpPr/>
          <p:nvPr/>
        </p:nvSpPr>
        <p:spPr>
          <a:xfrm>
            <a:off x="8704503" y="5846595"/>
            <a:ext cx="2478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54492">
              <a:defRPr/>
            </a:pPr>
            <a:r>
              <a:rPr lang="en-IN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led local Innovation</a:t>
            </a:r>
            <a:endParaRPr lang="ko-KR" altLang="en-US" sz="1200" b="1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497F29-A724-C186-2E8E-58001E995480}"/>
              </a:ext>
            </a:extLst>
          </p:cNvPr>
          <p:cNvSpPr/>
          <p:nvPr/>
        </p:nvSpPr>
        <p:spPr>
          <a:xfrm>
            <a:off x="8487548" y="4851234"/>
            <a:ext cx="2995264" cy="27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US" altLang="ko-KR" sz="1213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Support entrepreneurial ecosystems </a:t>
            </a:r>
            <a:endParaRPr lang="ko-KR" altLang="en-US" sz="1213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F1D0B87-F7BE-B3B2-96A8-71BC27F4C514}"/>
              </a:ext>
            </a:extLst>
          </p:cNvPr>
          <p:cNvSpPr/>
          <p:nvPr/>
        </p:nvSpPr>
        <p:spPr>
          <a:xfrm>
            <a:off x="8408523" y="3829718"/>
            <a:ext cx="3022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IN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led Government and Regulatory Policies</a:t>
            </a:r>
            <a:endParaRPr lang="en-US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4271DC-2147-2D5F-C17E-FCBA584D5738}"/>
              </a:ext>
            </a:extLst>
          </p:cNvPr>
          <p:cNvSpPr/>
          <p:nvPr/>
        </p:nvSpPr>
        <p:spPr>
          <a:xfrm>
            <a:off x="917832" y="3886867"/>
            <a:ext cx="279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54492">
              <a:defRPr/>
            </a:pP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citizen scale public platforms</a:t>
            </a:r>
          </a:p>
          <a:p>
            <a:pPr algn="ctr" defTabSz="554492">
              <a:defRPr/>
            </a:pP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Aadhaar</a:t>
            </a: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NPCI, COWIN)</a:t>
            </a:r>
            <a:endParaRPr lang="en-IN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FCAD37-007B-378A-749D-2259A5687B2B}"/>
              </a:ext>
            </a:extLst>
          </p:cNvPr>
          <p:cNvSpPr/>
          <p:nvPr/>
        </p:nvSpPr>
        <p:spPr>
          <a:xfrm>
            <a:off x="543831" y="4871580"/>
            <a:ext cx="3191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 profit Institution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39DDCA-D673-923D-B386-9DC1D6D6119C}"/>
              </a:ext>
            </a:extLst>
          </p:cNvPr>
          <p:cNvSpPr/>
          <p:nvPr/>
        </p:nvSpPr>
        <p:spPr>
          <a:xfrm>
            <a:off x="701586" y="5845006"/>
            <a:ext cx="312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from Private Interest and </a:t>
            </a:r>
          </a:p>
          <a:p>
            <a:pPr algn="ctr" defTabSz="554492">
              <a:defRPr/>
            </a:pPr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misuse of data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CF4E82-4DB6-2EC0-AD8E-88E44EAB91B7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4821BA-7F71-3E1D-15E1-385054971E23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1437BF-075E-5C0E-6573-0D38E6A32E53}"/>
              </a:ext>
            </a:extLst>
          </p:cNvPr>
          <p:cNvSpPr/>
          <p:nvPr/>
        </p:nvSpPr>
        <p:spPr>
          <a:xfrm>
            <a:off x="11783121" y="6542047"/>
            <a:ext cx="322147" cy="2725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4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31D5F81-5C29-1C52-0A58-986EDC8687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1" y="346305"/>
              <a:ext cx="8376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pc="6" dirty="0">
                  <a:solidFill>
                    <a:srgbClr val="2735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Ecosystem Expectations from Digital Public Infrastructure (Payment)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5" name="Rounded Rectangle 234">
            <a:extLst>
              <a:ext uri="{FF2B5EF4-FFF2-40B4-BE49-F238E27FC236}">
                <a16:creationId xmlns:a16="http://schemas.microsoft.com/office/drawing/2014/main" id="{35E20D0B-B0EE-D642-BED2-F30394A197B4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1A24A-6A76-8742-90E0-859E60D8AF68}"/>
              </a:ext>
            </a:extLst>
          </p:cNvPr>
          <p:cNvSpPr/>
          <p:nvPr/>
        </p:nvSpPr>
        <p:spPr>
          <a:xfrm>
            <a:off x="633341" y="1182683"/>
            <a:ext cx="10925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delivery conundrum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A9A06F-2E0B-F646-BE56-A593CF40F3BC}"/>
              </a:ext>
            </a:extLst>
          </p:cNvPr>
          <p:cNvGrpSpPr/>
          <p:nvPr/>
        </p:nvGrpSpPr>
        <p:grpSpPr>
          <a:xfrm>
            <a:off x="213759" y="1639391"/>
            <a:ext cx="11780385" cy="2169285"/>
            <a:chOff x="213759" y="1814392"/>
            <a:chExt cx="11780385" cy="216928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7E0CB3B-B96B-AB42-B2DA-D3B141190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13759" y="2083603"/>
              <a:ext cx="11780385" cy="190007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88F697-A768-4043-97D6-D08BC067A597}"/>
                </a:ext>
              </a:extLst>
            </p:cNvPr>
            <p:cNvSpPr/>
            <p:nvPr/>
          </p:nvSpPr>
          <p:spPr>
            <a:xfrm>
              <a:off x="641292" y="2720848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AE3F1B-C906-0B4C-9554-6DDA15EBC279}"/>
                </a:ext>
              </a:extLst>
            </p:cNvPr>
            <p:cNvSpPr/>
            <p:nvPr/>
          </p:nvSpPr>
          <p:spPr>
            <a:xfrm>
              <a:off x="2343318" y="2720848"/>
              <a:ext cx="18861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Scalable, Available, Reliable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345EFE-7CA9-EC44-972A-3812AA43A528}"/>
                </a:ext>
              </a:extLst>
            </p:cNvPr>
            <p:cNvSpPr/>
            <p:nvPr/>
          </p:nvSpPr>
          <p:spPr>
            <a:xfrm>
              <a:off x="4255668" y="2720848"/>
              <a:ext cx="18861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them be </a:t>
              </a:r>
            </a:p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profitable / viable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ACFF81-7743-6E46-BD77-FD3FCAC070C7}"/>
                </a:ext>
              </a:extLst>
            </p:cNvPr>
            <p:cNvSpPr/>
            <p:nvPr/>
          </p:nvSpPr>
          <p:spPr>
            <a:xfrm>
              <a:off x="6141824" y="2720848"/>
              <a:ext cx="18861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and Build </a:t>
              </a:r>
            </a:p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Together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EB3BA1-CCD1-EB43-BEBC-CCD6C83E3549}"/>
                </a:ext>
              </a:extLst>
            </p:cNvPr>
            <p:cNvSpPr/>
            <p:nvPr/>
          </p:nvSpPr>
          <p:spPr>
            <a:xfrm>
              <a:off x="8006467" y="2720848"/>
              <a:ext cx="19883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compliance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E3CDD9-5D3B-A945-BE5C-A4DB4F051971}"/>
                </a:ext>
              </a:extLst>
            </p:cNvPr>
            <p:cNvSpPr/>
            <p:nvPr/>
          </p:nvSpPr>
          <p:spPr>
            <a:xfrm>
              <a:off x="9875024" y="2720848"/>
              <a:ext cx="19883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Partake in </a:t>
              </a:r>
            </a:p>
            <a:p>
              <a:pPr lvl="0" algn="ctr">
                <a:defRPr/>
              </a:pPr>
              <a:r>
                <a:rPr lang="en-I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2435DB-F7D2-FC49-972D-6D184AF3EE59}"/>
                </a:ext>
              </a:extLst>
            </p:cNvPr>
            <p:cNvSpPr/>
            <p:nvPr/>
          </p:nvSpPr>
          <p:spPr>
            <a:xfrm>
              <a:off x="641292" y="1814392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697E7D6-796D-4F43-BB9F-43511465E014}"/>
                </a:ext>
              </a:extLst>
            </p:cNvPr>
            <p:cNvSpPr/>
            <p:nvPr/>
          </p:nvSpPr>
          <p:spPr>
            <a:xfrm>
              <a:off x="2557556" y="1814392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49B6F2-39E2-AE46-9A02-812DA935F878}"/>
                </a:ext>
              </a:extLst>
            </p:cNvPr>
            <p:cNvSpPr/>
            <p:nvPr/>
          </p:nvSpPr>
          <p:spPr>
            <a:xfrm>
              <a:off x="4465869" y="1814392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rgbClr val="F57C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79DB55-84CC-0049-A956-FA4B3B6467FA}"/>
                </a:ext>
              </a:extLst>
            </p:cNvPr>
            <p:cNvSpPr/>
            <p:nvPr/>
          </p:nvSpPr>
          <p:spPr>
            <a:xfrm>
              <a:off x="6429841" y="1814392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rgbClr val="F57C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679018-0125-B645-BDE1-78B909B8C586}"/>
                </a:ext>
              </a:extLst>
            </p:cNvPr>
            <p:cNvSpPr/>
            <p:nvPr/>
          </p:nvSpPr>
          <p:spPr>
            <a:xfrm>
              <a:off x="8330203" y="1814392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rgbClr val="259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EEFB7A6-4BA9-1749-B243-ADE2A5DE800E}"/>
                </a:ext>
              </a:extLst>
            </p:cNvPr>
            <p:cNvSpPr/>
            <p:nvPr/>
          </p:nvSpPr>
          <p:spPr>
            <a:xfrm>
              <a:off x="10182857" y="1814392"/>
              <a:ext cx="14170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400" b="1" dirty="0">
                  <a:solidFill>
                    <a:srgbClr val="259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61F08D4-9326-0D47-92A3-921746D3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05" y="2235440"/>
              <a:ext cx="398670" cy="3986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90CF3D-9DA1-054A-A83C-85C387C9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7061" y="2235440"/>
              <a:ext cx="398670" cy="3986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409D0F-7CDD-7645-863B-51C87C43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9411" y="2261028"/>
              <a:ext cx="398670" cy="3986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3EB133-4D29-C244-B5EE-09DE04CB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5967" y="2235441"/>
              <a:ext cx="398670" cy="3986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5B52A01-A4CE-6A45-BA2B-30495CCB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8801292" y="2232654"/>
              <a:ext cx="398671" cy="39867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1E8136-CC58-554B-AA90-A6C06127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45347" y="2206594"/>
              <a:ext cx="447675" cy="447675"/>
            </a:xfrm>
            <a:prstGeom prst="rect">
              <a:avLst/>
            </a:prstGeom>
          </p:spPr>
        </p:pic>
      </p:grp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6E2CCB3D-DBBE-C248-B974-45C0FD0728DF}"/>
              </a:ext>
            </a:extLst>
          </p:cNvPr>
          <p:cNvSpPr/>
          <p:nvPr/>
        </p:nvSpPr>
        <p:spPr>
          <a:xfrm>
            <a:off x="424540" y="6215284"/>
            <a:ext cx="11435966" cy="324298"/>
          </a:xfrm>
          <a:prstGeom prst="roundRect">
            <a:avLst>
              <a:gd name="adj" fmla="val 20656"/>
            </a:avLst>
          </a:prstGeom>
          <a:solidFill>
            <a:schemeClr val="bg1"/>
          </a:solidFill>
          <a:ln w="6350">
            <a:solidFill>
              <a:srgbClr val="314A9D"/>
            </a:solidFill>
          </a:ln>
          <a:effectLst>
            <a:outerShdw blurRad="2540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2DF522-921D-9448-B9C7-6BDEABB90915}"/>
              </a:ext>
            </a:extLst>
          </p:cNvPr>
          <p:cNvGrpSpPr/>
          <p:nvPr/>
        </p:nvGrpSpPr>
        <p:grpSpPr>
          <a:xfrm>
            <a:off x="2464647" y="3972216"/>
            <a:ext cx="7718210" cy="2413092"/>
            <a:chOff x="2464647" y="4098603"/>
            <a:chExt cx="7718210" cy="24130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6161297-E84A-F64C-9F0D-B0A3804A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64647" y="4098603"/>
              <a:ext cx="7718210" cy="2413092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4F2DDB5-F48D-394D-9968-5C2B48237AE0}"/>
                </a:ext>
              </a:extLst>
            </p:cNvPr>
            <p:cNvSpPr/>
            <p:nvPr/>
          </p:nvSpPr>
          <p:spPr>
            <a:xfrm>
              <a:off x="2464647" y="5709041"/>
              <a:ext cx="14170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6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6CDD7A-BB98-3A4E-8840-2A064CC97E18}"/>
                </a:ext>
              </a:extLst>
            </p:cNvPr>
            <p:cNvSpPr/>
            <p:nvPr/>
          </p:nvSpPr>
          <p:spPr>
            <a:xfrm>
              <a:off x="3983346" y="4405027"/>
              <a:ext cx="14170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6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FAB562-DEDF-C148-BB6D-5F82C3B1A686}"/>
                </a:ext>
              </a:extLst>
            </p:cNvPr>
            <p:cNvSpPr/>
            <p:nvPr/>
          </p:nvSpPr>
          <p:spPr>
            <a:xfrm>
              <a:off x="5494094" y="5709041"/>
              <a:ext cx="14170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6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4D88B4-FF7F-A04B-9922-6547F0D7B018}"/>
                </a:ext>
              </a:extLst>
            </p:cNvPr>
            <p:cNvSpPr/>
            <p:nvPr/>
          </p:nvSpPr>
          <p:spPr>
            <a:xfrm>
              <a:off x="8363298" y="5570541"/>
              <a:ext cx="17733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6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Banking Association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4BC79B0-2C65-FE4C-8B3D-B5DB4F79532D}"/>
                </a:ext>
              </a:extLst>
            </p:cNvPr>
            <p:cNvSpPr/>
            <p:nvPr/>
          </p:nvSpPr>
          <p:spPr>
            <a:xfrm>
              <a:off x="6898115" y="4158771"/>
              <a:ext cx="16065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N" sz="1600" b="1" dirty="0" err="1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Fintechs</a:t>
              </a:r>
              <a:r>
                <a:rPr lang="en-IN" sz="1600" b="1" dirty="0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IN" sz="1600" b="1" dirty="0" err="1">
                  <a:solidFill>
                    <a:srgbClr val="314A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Startups</a:t>
              </a:r>
              <a:endParaRPr lang="en-IN" sz="1600" b="1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D6365B1-1D56-D34A-94D9-555F6B4B1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14932" y="4387371"/>
              <a:ext cx="621113" cy="62111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D302BB7-487E-3A40-A027-7CAB804D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59656" y="5313108"/>
              <a:ext cx="421198" cy="4211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010E81C-C4B3-5647-A22F-E1E53CD5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47743" y="4422744"/>
              <a:ext cx="421198" cy="42119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E11FDA-E5F0-F149-B4E9-D8A6BC342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90777" y="5313108"/>
              <a:ext cx="421199" cy="4211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9AD184-A9F3-C749-99D1-EE295208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39398" y="4446013"/>
              <a:ext cx="421198" cy="421198"/>
            </a:xfrm>
            <a:prstGeom prst="rect">
              <a:avLst/>
            </a:prstGeom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0C5BEAF-28A6-9D46-A819-9CA96E60D33D}"/>
              </a:ext>
            </a:extLst>
          </p:cNvPr>
          <p:cNvSpPr/>
          <p:nvPr/>
        </p:nvSpPr>
        <p:spPr>
          <a:xfrm>
            <a:off x="633341" y="6231420"/>
            <a:ext cx="10925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en-US" sz="1400" b="1" spc="6" dirty="0">
              <a:solidFill>
                <a:srgbClr val="314A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EEC2EB-7E5D-4B41-9CF9-5C4D188E97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2152589" y="3425528"/>
            <a:ext cx="398541" cy="3901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F0C53F7-96EB-B441-9113-0409656BC9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9560381" y="3425528"/>
            <a:ext cx="398541" cy="390175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CFE80359-721C-9547-B239-A7FE2246FF64}"/>
              </a:ext>
            </a:extLst>
          </p:cNvPr>
          <p:cNvSpPr/>
          <p:nvPr/>
        </p:nvSpPr>
        <p:spPr>
          <a:xfrm>
            <a:off x="633341" y="3488218"/>
            <a:ext cx="10925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6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F022AAE-2962-474D-884F-3907A7070EDF}"/>
              </a:ext>
            </a:extLst>
          </p:cNvPr>
          <p:cNvCxnSpPr>
            <a:cxnSpLocks/>
          </p:cNvCxnSpPr>
          <p:nvPr/>
        </p:nvCxnSpPr>
        <p:spPr>
          <a:xfrm flipH="1">
            <a:off x="2564020" y="3657598"/>
            <a:ext cx="2834061" cy="0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48685B8-1492-5A4B-AB8B-3C0B721D8331}"/>
              </a:ext>
            </a:extLst>
          </p:cNvPr>
          <p:cNvCxnSpPr>
            <a:cxnSpLocks/>
          </p:cNvCxnSpPr>
          <p:nvPr/>
        </p:nvCxnSpPr>
        <p:spPr>
          <a:xfrm flipH="1">
            <a:off x="6730503" y="3657598"/>
            <a:ext cx="2834061" cy="0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79DD1740-92A2-044A-8B5D-563C0DB48AD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 rot="16200000">
            <a:off x="345323" y="3228835"/>
            <a:ext cx="687190" cy="72517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955FC23-1B18-F044-BEF9-375A212B897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9000"/>
          </a:blip>
          <a:stretch>
            <a:fillRect/>
          </a:stretch>
        </p:blipFill>
        <p:spPr>
          <a:xfrm rot="16200000">
            <a:off x="10430608" y="4925527"/>
            <a:ext cx="1012259" cy="108514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053EA87-D3C9-6044-9695-20221FFD1D8E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65000"/>
          </a:blip>
          <a:stretch>
            <a:fillRect/>
          </a:stretch>
        </p:blipFill>
        <p:spPr>
          <a:xfrm rot="16200000">
            <a:off x="1323820" y="4660393"/>
            <a:ext cx="311770" cy="27526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F9F776F-DE8D-DC42-8A2D-2B15DEDF648D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9000"/>
          </a:blip>
          <a:stretch>
            <a:fillRect/>
          </a:stretch>
        </p:blipFill>
        <p:spPr>
          <a:xfrm rot="16200000">
            <a:off x="11061899" y="3782588"/>
            <a:ext cx="591165" cy="6337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1690B-D9BC-87A2-2FBE-8A5D81CBF55A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70FEA-46CA-FD08-C8F5-630A6B124A15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157BAD-B29C-5BB7-0B38-9E316F773864}"/>
              </a:ext>
            </a:extLst>
          </p:cNvPr>
          <p:cNvSpPr/>
          <p:nvPr/>
        </p:nvSpPr>
        <p:spPr>
          <a:xfrm>
            <a:off x="11783121" y="6542047"/>
            <a:ext cx="322147" cy="2663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5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0E3BB3D-35D4-8D2D-02D5-8F837364626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475008" cy="6858000"/>
            <a:chOff x="0" y="0"/>
            <a:chExt cx="8970010" cy="8229600"/>
          </a:xfrm>
        </p:grpSpPr>
        <p:sp>
          <p:nvSpPr>
            <p:cNvPr id="3" name="object 3"/>
            <p:cNvSpPr/>
            <p:nvPr/>
          </p:nvSpPr>
          <p:spPr>
            <a:xfrm>
              <a:off x="2065787" y="0"/>
              <a:ext cx="6904355" cy="8229600"/>
            </a:xfrm>
            <a:custGeom>
              <a:avLst/>
              <a:gdLst/>
              <a:ahLst/>
              <a:cxnLst/>
              <a:rect l="l" t="t" r="r" b="b"/>
              <a:pathLst>
                <a:path w="6904355" h="8229600">
                  <a:moveTo>
                    <a:pt x="4311398" y="0"/>
                  </a:moveTo>
                  <a:lnTo>
                    <a:pt x="2280961" y="0"/>
                  </a:lnTo>
                  <a:lnTo>
                    <a:pt x="0" y="8229600"/>
                  </a:lnTo>
                  <a:lnTo>
                    <a:pt x="3843975" y="8229600"/>
                  </a:lnTo>
                  <a:lnTo>
                    <a:pt x="6821697" y="5413955"/>
                  </a:lnTo>
                  <a:lnTo>
                    <a:pt x="6854403" y="5376696"/>
                  </a:lnTo>
                  <a:lnTo>
                    <a:pt x="6879174" y="5334952"/>
                  </a:lnTo>
                  <a:lnTo>
                    <a:pt x="6895798" y="5289923"/>
                  </a:lnTo>
                  <a:lnTo>
                    <a:pt x="6904065" y="5242811"/>
                  </a:lnTo>
                  <a:lnTo>
                    <a:pt x="6903764" y="5194815"/>
                  </a:lnTo>
                  <a:lnTo>
                    <a:pt x="6894683" y="5147137"/>
                  </a:lnTo>
                  <a:lnTo>
                    <a:pt x="6876612" y="5100976"/>
                  </a:lnTo>
                  <a:lnTo>
                    <a:pt x="4311398" y="0"/>
                  </a:lnTo>
                  <a:close/>
                </a:path>
              </a:pathLst>
            </a:custGeom>
            <a:solidFill>
              <a:srgbClr val="008B44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189980" cy="8229600"/>
            </a:xfrm>
            <a:custGeom>
              <a:avLst/>
              <a:gdLst/>
              <a:ahLst/>
              <a:cxnLst/>
              <a:rect l="l" t="t" r="r" b="b"/>
              <a:pathLst>
                <a:path w="6189980" h="8229600">
                  <a:moveTo>
                    <a:pt x="3598752" y="0"/>
                  </a:moveTo>
                  <a:lnTo>
                    <a:pt x="1568279" y="0"/>
                  </a:lnTo>
                  <a:lnTo>
                    <a:pt x="0" y="5652403"/>
                  </a:lnTo>
                  <a:lnTo>
                    <a:pt x="0" y="8229600"/>
                  </a:lnTo>
                  <a:lnTo>
                    <a:pt x="3128951" y="8229600"/>
                  </a:lnTo>
                  <a:lnTo>
                    <a:pt x="6107557" y="5413917"/>
                  </a:lnTo>
                  <a:lnTo>
                    <a:pt x="6140264" y="5376676"/>
                  </a:lnTo>
                  <a:lnTo>
                    <a:pt x="6165039" y="5334943"/>
                  </a:lnTo>
                  <a:lnTo>
                    <a:pt x="6181670" y="5289919"/>
                  </a:lnTo>
                  <a:lnTo>
                    <a:pt x="6189945" y="5242807"/>
                  </a:lnTo>
                  <a:lnTo>
                    <a:pt x="6189653" y="5194807"/>
                  </a:lnTo>
                  <a:lnTo>
                    <a:pt x="6180583" y="5147121"/>
                  </a:lnTo>
                  <a:lnTo>
                    <a:pt x="6162522" y="5100951"/>
                  </a:lnTo>
                  <a:lnTo>
                    <a:pt x="3598752" y="0"/>
                  </a:lnTo>
                  <a:close/>
                </a:path>
              </a:pathLst>
            </a:custGeom>
            <a:solidFill>
              <a:srgbClr val="F37920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8012" y="2203013"/>
            <a:ext cx="3839265" cy="2285882"/>
          </a:xfrm>
          <a:prstGeom prst="rect">
            <a:avLst/>
          </a:prstGeom>
        </p:spPr>
        <p:txBody>
          <a:bodyPr vert="horz" wrap="square" lIns="0" tIns="546100" rIns="0" bIns="0" rtlCol="0" anchor="ctr">
            <a:spAutoFit/>
          </a:bodyPr>
          <a:lstStyle/>
          <a:p>
            <a:pPr marL="38100" marR="3810" indent="-27940" algn="ctr">
              <a:lnSpc>
                <a:spcPct val="68600"/>
              </a:lnSpc>
              <a:spcBef>
                <a:spcPts val="4300"/>
              </a:spcBef>
            </a:pPr>
            <a:r>
              <a:rPr lang="en-IN" sz="5400" spc="-4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value through UPI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3794B-DEEB-6CA9-C91F-CC0BA8FB8397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C2B0-6FD0-21B7-AA0B-6AD51147E981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37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216091" y="1044069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1" y="346305"/>
              <a:ext cx="10298366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With UPI, India is the Global Leader in Digital Payments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D6ACC70-1597-2248-9D71-6C119122C5A7}"/>
              </a:ext>
            </a:extLst>
          </p:cNvPr>
          <p:cNvSpPr/>
          <p:nvPr/>
        </p:nvSpPr>
        <p:spPr>
          <a:xfrm>
            <a:off x="11597253" y="6566407"/>
            <a:ext cx="501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/>
          </a:p>
        </p:txBody>
      </p:sp>
      <p:pic>
        <p:nvPicPr>
          <p:cNvPr id="2" name="Picture 2" descr="F:\cwc_lockdown\cwc files\projects\npci\images\all\new changes\Repeat Grid 4.png">
            <a:extLst>
              <a:ext uri="{FF2B5EF4-FFF2-40B4-BE49-F238E27FC236}">
                <a16:creationId xmlns:a16="http://schemas.microsoft.com/office/drawing/2014/main" id="{1628BAED-1FFB-67FF-A9A7-87D1375C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5696" y="1773518"/>
            <a:ext cx="6219038" cy="3722505"/>
          </a:xfrm>
          <a:prstGeom prst="rect">
            <a:avLst/>
          </a:prstGeom>
          <a:noFill/>
        </p:spPr>
      </p:pic>
      <p:sp>
        <p:nvSpPr>
          <p:cNvPr id="3" name="object 27">
            <a:extLst>
              <a:ext uri="{FF2B5EF4-FFF2-40B4-BE49-F238E27FC236}">
                <a16:creationId xmlns:a16="http://schemas.microsoft.com/office/drawing/2014/main" id="{F9852FC6-9C22-A344-9DBA-CD8DD7F485E8}"/>
              </a:ext>
            </a:extLst>
          </p:cNvPr>
          <p:cNvSpPr txBox="1"/>
          <p:nvPr/>
        </p:nvSpPr>
        <p:spPr>
          <a:xfrm>
            <a:off x="657556" y="1925342"/>
            <a:ext cx="978740" cy="199412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>
              <a:spcBef>
                <a:spcPts val="114"/>
              </a:spcBef>
            </a:pPr>
            <a:r>
              <a:rPr sz="1200" b="1" spc="5">
                <a:solidFill>
                  <a:srgbClr val="002060"/>
                </a:solidFill>
                <a:latin typeface="Arial"/>
                <a:cs typeface="Arial"/>
              </a:rPr>
              <a:t>Facilitators</a:t>
            </a:r>
            <a:endParaRPr sz="12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987CE4BA-1454-E8E2-B7A8-B9EB88C0ADDA}"/>
              </a:ext>
            </a:extLst>
          </p:cNvPr>
          <p:cNvSpPr/>
          <p:nvPr/>
        </p:nvSpPr>
        <p:spPr>
          <a:xfrm>
            <a:off x="4071744" y="6350343"/>
            <a:ext cx="442853" cy="17697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7" name="object 30">
            <a:extLst>
              <a:ext uri="{FF2B5EF4-FFF2-40B4-BE49-F238E27FC236}">
                <a16:creationId xmlns:a16="http://schemas.microsoft.com/office/drawing/2014/main" id="{A47A21C8-09E6-6C8F-3081-65254FF9B336}"/>
              </a:ext>
            </a:extLst>
          </p:cNvPr>
          <p:cNvSpPr txBox="1"/>
          <p:nvPr/>
        </p:nvSpPr>
        <p:spPr>
          <a:xfrm>
            <a:off x="2204736" y="2090389"/>
            <a:ext cx="1557965" cy="1002307"/>
          </a:xfrm>
          <a:prstGeom prst="rect">
            <a:avLst/>
          </a:prstGeom>
        </p:spPr>
        <p:txBody>
          <a:bodyPr vert="horz" wrap="square" lIns="0" tIns="257157" rIns="0" bIns="0" rtlCol="0" anchor="t">
            <a:spAutoFit/>
          </a:bodyPr>
          <a:lstStyle/>
          <a:p>
            <a:pPr marL="12065" algn="ctr"/>
            <a:r>
              <a:rPr lang="en-IN" sz="1200" b="1" spc="5" dirty="0">
                <a:solidFill>
                  <a:srgbClr val="002060"/>
                </a:solidFill>
                <a:latin typeface="Arial"/>
                <a:cs typeface="Arial"/>
              </a:rPr>
              <a:t>Participants</a:t>
            </a:r>
            <a:endParaRPr lang="en-US" sz="1200" b="1" spc="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65" algn="ctr"/>
            <a:endParaRPr lang="en-US" sz="1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65" algn="ctr"/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Banks </a:t>
            </a: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600+</a:t>
            </a:r>
          </a:p>
          <a:p>
            <a:pPr marL="12065" algn="ctr"/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AP</a:t>
            </a:r>
            <a:r>
              <a:rPr lang="en-IN" sz="1200" spc="-5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 Providers </a:t>
            </a:r>
            <a:r>
              <a:rPr lang="en-IN" sz="1200" spc="-5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12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100+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object 44">
            <a:extLst>
              <a:ext uri="{FF2B5EF4-FFF2-40B4-BE49-F238E27FC236}">
                <a16:creationId xmlns:a16="http://schemas.microsoft.com/office/drawing/2014/main" id="{AE58E216-B702-DC43-DA94-6A7B11DE2558}"/>
              </a:ext>
            </a:extLst>
          </p:cNvPr>
          <p:cNvSpPr txBox="1"/>
          <p:nvPr/>
        </p:nvSpPr>
        <p:spPr>
          <a:xfrm>
            <a:off x="4191832" y="2274406"/>
            <a:ext cx="1442090" cy="1677108"/>
          </a:xfrm>
          <a:prstGeom prst="rect">
            <a:avLst/>
          </a:prstGeom>
        </p:spPr>
        <p:txBody>
          <a:bodyPr vert="horz" wrap="square" lIns="0" tIns="257157" rIns="0" bIns="0" rtlCol="0" anchor="t">
            <a:spAutoFit/>
          </a:bodyPr>
          <a:lstStyle/>
          <a:p>
            <a:pPr algn="ctr">
              <a:spcBef>
                <a:spcPts val="2025"/>
              </a:spcBef>
            </a:pPr>
            <a:r>
              <a:rPr sz="1450" b="1" spc="10" dirty="0">
                <a:solidFill>
                  <a:srgbClr val="002060"/>
                </a:solidFill>
                <a:latin typeface="Arial"/>
                <a:cs typeface="Arial"/>
              </a:rPr>
              <a:t>Users</a:t>
            </a: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endParaRPr lang="en-IN" sz="1200" spc="-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130200"/>
              </a:lnSpc>
              <a:spcBef>
                <a:spcPts val="535"/>
              </a:spcBef>
            </a:pPr>
            <a:r>
              <a:rPr lang="en-IN" sz="1200" spc="-5" dirty="0">
                <a:solidFill>
                  <a:srgbClr val="002060"/>
                </a:solidFill>
                <a:latin typeface="Arial"/>
                <a:cs typeface="Arial"/>
              </a:rPr>
              <a:t>450+ </a:t>
            </a: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Million</a:t>
            </a:r>
          </a:p>
          <a:p>
            <a:pPr marL="12065" marR="5080" algn="ctr">
              <a:lnSpc>
                <a:spcPct val="130200"/>
              </a:lnSpc>
              <a:spcBef>
                <a:spcPts val="535"/>
              </a:spcBef>
            </a:pPr>
            <a:endParaRPr lang="en-IN" sz="1213" spc="-6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130200"/>
              </a:lnSpc>
              <a:spcBef>
                <a:spcPts val="535"/>
              </a:spcBef>
            </a:pPr>
            <a:r>
              <a:rPr sz="1200" b="1" spc="-5" dirty="0">
                <a:solidFill>
                  <a:srgbClr val="002060"/>
                </a:solidFill>
                <a:latin typeface="Arial"/>
                <a:cs typeface="Arial"/>
              </a:rPr>
              <a:t>Merchants</a:t>
            </a:r>
            <a:r>
              <a:rPr lang="en-US" sz="1200" b="1" spc="-5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GB" sz="1200" spc="-5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IN" sz="1213" spc="-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130200"/>
              </a:lnSpc>
              <a:spcBef>
                <a:spcPts val="535"/>
              </a:spcBef>
            </a:pP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60</a:t>
            </a:r>
            <a:r>
              <a:rPr sz="1200" spc="-5" dirty="0">
                <a:solidFill>
                  <a:srgbClr val="002060"/>
                </a:solidFill>
                <a:latin typeface="Arial"/>
                <a:cs typeface="Arial"/>
              </a:rPr>
              <a:t>+</a:t>
            </a:r>
            <a:r>
              <a:rPr sz="12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002060"/>
                </a:solidFill>
                <a:latin typeface="Arial"/>
                <a:cs typeface="Arial"/>
              </a:rPr>
              <a:t>Million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74D7068-6AF2-59BA-725C-32A165396507}"/>
              </a:ext>
            </a:extLst>
          </p:cNvPr>
          <p:cNvSpPr txBox="1"/>
          <p:nvPr/>
        </p:nvSpPr>
        <p:spPr>
          <a:xfrm>
            <a:off x="-175696" y="1568393"/>
            <a:ext cx="5504257" cy="21050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  <a:tabLst>
                <a:tab pos="952456" algn="l"/>
              </a:tabLst>
            </a:pPr>
            <a:r>
              <a:rPr lang="en-CA" sz="19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UPI’s Eco-system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9D0F2DB-0DA6-FCFE-3D54-76752A01FFF7}"/>
              </a:ext>
            </a:extLst>
          </p:cNvPr>
          <p:cNvSpPr txBox="1"/>
          <p:nvPr/>
        </p:nvSpPr>
        <p:spPr>
          <a:xfrm>
            <a:off x="6215820" y="1483050"/>
            <a:ext cx="5299446" cy="21050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  <a:tabLst>
                <a:tab pos="952456" algn="l"/>
              </a:tabLst>
            </a:pPr>
            <a:r>
              <a:rPr lang="en-CA" sz="194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UPI’s Performance in India</a:t>
            </a:r>
            <a:endParaRPr lang="en-CA" sz="2183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5755-C041-F0AC-6A5B-4A30162F5785}"/>
              </a:ext>
            </a:extLst>
          </p:cNvPr>
          <p:cNvSpPr/>
          <p:nvPr/>
        </p:nvSpPr>
        <p:spPr>
          <a:xfrm>
            <a:off x="177680" y="1086609"/>
            <a:ext cx="12172446" cy="3536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065">
              <a:spcBef>
                <a:spcPts val="114"/>
              </a:spcBef>
            </a:pPr>
            <a:r>
              <a:rPr lang="en-US" sz="1650" spc="10" dirty="0">
                <a:latin typeface="Arial"/>
                <a:cs typeface="Arial"/>
              </a:rPr>
              <a:t>UPI </a:t>
            </a:r>
            <a:r>
              <a:rPr lang="en-US" sz="1650" spc="5" dirty="0">
                <a:latin typeface="Arial"/>
                <a:cs typeface="Arial"/>
              </a:rPr>
              <a:t>processed </a:t>
            </a:r>
            <a:r>
              <a:rPr lang="en-US" sz="1650" b="1" spc="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15.48 </a:t>
            </a:r>
            <a:r>
              <a:rPr lang="en-US" sz="1650" b="1" spc="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Billion</a:t>
            </a:r>
            <a:r>
              <a:rPr lang="en-US" sz="165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650" spc="10" dirty="0">
                <a:latin typeface="Arial"/>
                <a:cs typeface="Arial"/>
              </a:rPr>
              <a:t>f</a:t>
            </a:r>
            <a:r>
              <a:rPr lang="en-US" sz="1650" spc="5" dirty="0">
                <a:latin typeface="Arial"/>
                <a:cs typeface="Arial"/>
              </a:rPr>
              <a:t>inancial t</a:t>
            </a:r>
            <a:r>
              <a:rPr lang="en-US" sz="1650" spc="-5" dirty="0">
                <a:latin typeface="Arial"/>
                <a:cs typeface="Arial"/>
              </a:rPr>
              <a:t>ransactions </a:t>
            </a:r>
            <a:r>
              <a:rPr lang="en-US" sz="1650" spc="10" dirty="0">
                <a:latin typeface="Arial"/>
                <a:cs typeface="Arial"/>
              </a:rPr>
              <a:t>and </a:t>
            </a:r>
            <a:r>
              <a:rPr lang="en-US" sz="1650" b="1" spc="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USD 250 Billion </a:t>
            </a:r>
            <a:r>
              <a:rPr lang="en-US" sz="1650" spc="-5" dirty="0">
                <a:latin typeface="Arial"/>
                <a:cs typeface="Arial"/>
              </a:rPr>
              <a:t>transaction </a:t>
            </a:r>
            <a:r>
              <a:rPr lang="en-US" sz="1650" spc="-40" dirty="0">
                <a:latin typeface="Arial"/>
                <a:cs typeface="Arial"/>
              </a:rPr>
              <a:t>value </a:t>
            </a:r>
            <a:r>
              <a:rPr lang="en-US" sz="1650" spc="5" dirty="0">
                <a:latin typeface="Arial"/>
                <a:cs typeface="Arial"/>
              </a:rPr>
              <a:t>in December 2024 </a:t>
            </a:r>
            <a:endParaRPr lang="en-US" sz="1698" dirty="0">
              <a:latin typeface="Arial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5EBB5-1855-0598-0F82-848DC5B2F33C}"/>
              </a:ext>
            </a:extLst>
          </p:cNvPr>
          <p:cNvGrpSpPr/>
          <p:nvPr/>
        </p:nvGrpSpPr>
        <p:grpSpPr>
          <a:xfrm>
            <a:off x="373230" y="5017433"/>
            <a:ext cx="2526132" cy="398115"/>
            <a:chOff x="329868" y="7640424"/>
            <a:chExt cx="3829050" cy="783378"/>
          </a:xfrm>
          <a:solidFill>
            <a:srgbClr val="00863D"/>
          </a:solidFill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1BFBC4E1-6DBB-025C-E329-631891F947EA}"/>
                </a:ext>
              </a:extLst>
            </p:cNvPr>
            <p:cNvSpPr/>
            <p:nvPr/>
          </p:nvSpPr>
          <p:spPr>
            <a:xfrm>
              <a:off x="329868" y="7640424"/>
              <a:ext cx="3829050" cy="783378"/>
            </a:xfrm>
            <a:custGeom>
              <a:avLst/>
              <a:gdLst/>
              <a:ahLst/>
              <a:cxnLst/>
              <a:rect l="l" t="t" r="r" b="b"/>
              <a:pathLst>
                <a:path w="3829050" h="995044">
                  <a:moveTo>
                    <a:pt x="3664234" y="994734"/>
                  </a:moveTo>
                  <a:lnTo>
                    <a:pt x="164479" y="994734"/>
                  </a:lnTo>
                  <a:lnTo>
                    <a:pt x="120754" y="988001"/>
                  </a:lnTo>
                  <a:lnTo>
                    <a:pt x="81463" y="969001"/>
                  </a:lnTo>
                  <a:lnTo>
                    <a:pt x="48174" y="939530"/>
                  </a:lnTo>
                  <a:lnTo>
                    <a:pt x="22456" y="901385"/>
                  </a:lnTo>
                  <a:lnTo>
                    <a:pt x="5875" y="856362"/>
                  </a:lnTo>
                  <a:lnTo>
                    <a:pt x="0" y="806258"/>
                  </a:lnTo>
                  <a:lnTo>
                    <a:pt x="0" y="188475"/>
                  </a:lnTo>
                  <a:lnTo>
                    <a:pt x="5875" y="138371"/>
                  </a:lnTo>
                  <a:lnTo>
                    <a:pt x="22456" y="93348"/>
                  </a:lnTo>
                  <a:lnTo>
                    <a:pt x="48174" y="55203"/>
                  </a:lnTo>
                  <a:lnTo>
                    <a:pt x="81463" y="25732"/>
                  </a:lnTo>
                  <a:lnTo>
                    <a:pt x="120754" y="6732"/>
                  </a:lnTo>
                  <a:lnTo>
                    <a:pt x="164479" y="0"/>
                  </a:lnTo>
                  <a:lnTo>
                    <a:pt x="3664234" y="0"/>
                  </a:lnTo>
                  <a:lnTo>
                    <a:pt x="3707959" y="6732"/>
                  </a:lnTo>
                  <a:lnTo>
                    <a:pt x="3747250" y="25732"/>
                  </a:lnTo>
                  <a:lnTo>
                    <a:pt x="3780539" y="55203"/>
                  </a:lnTo>
                  <a:lnTo>
                    <a:pt x="3806257" y="93348"/>
                  </a:lnTo>
                  <a:lnTo>
                    <a:pt x="3822838" y="138371"/>
                  </a:lnTo>
                  <a:lnTo>
                    <a:pt x="3828713" y="188475"/>
                  </a:lnTo>
                  <a:lnTo>
                    <a:pt x="3828713" y="806258"/>
                  </a:lnTo>
                  <a:lnTo>
                    <a:pt x="3822838" y="856362"/>
                  </a:lnTo>
                  <a:lnTo>
                    <a:pt x="3806257" y="901385"/>
                  </a:lnTo>
                  <a:lnTo>
                    <a:pt x="3780539" y="939530"/>
                  </a:lnTo>
                  <a:lnTo>
                    <a:pt x="3747250" y="969001"/>
                  </a:lnTo>
                  <a:lnTo>
                    <a:pt x="3707959" y="988001"/>
                  </a:lnTo>
                  <a:lnTo>
                    <a:pt x="3664234" y="99473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28">
              <a:extLst>
                <a:ext uri="{FF2B5EF4-FFF2-40B4-BE49-F238E27FC236}">
                  <a16:creationId xmlns:a16="http://schemas.microsoft.com/office/drawing/2014/main" id="{FA0E6450-5AE9-388F-EB96-B6F73EF77AAD}"/>
                </a:ext>
              </a:extLst>
            </p:cNvPr>
            <p:cNvSpPr txBox="1"/>
            <p:nvPr/>
          </p:nvSpPr>
          <p:spPr>
            <a:xfrm>
              <a:off x="506657" y="7854573"/>
              <a:ext cx="3511124" cy="383896"/>
            </a:xfrm>
            <a:prstGeom prst="rect">
              <a:avLst/>
            </a:prstGeom>
            <a:grpFill/>
          </p:spPr>
          <p:txBody>
            <a:bodyPr vert="horz" wrap="square" lIns="0" tIns="28110" rIns="0" bIns="0" rtlCol="0" anchor="t">
              <a:spAutoFit/>
            </a:bodyPr>
            <a:lstStyle/>
            <a:p>
              <a:pPr marL="7620" marR="2540" algn="ctr">
                <a:lnSpc>
                  <a:spcPts val="1298"/>
                </a:lnSpc>
                <a:spcBef>
                  <a:spcPts val="221"/>
                </a:spcBef>
              </a:pPr>
              <a:r>
                <a:rPr lang="en-US" sz="1300" b="1" spc="9" dirty="0">
                  <a:solidFill>
                    <a:schemeClr val="bg1"/>
                  </a:solidFill>
                  <a:latin typeface="Arial"/>
                  <a:cs typeface="Arial"/>
                </a:rPr>
                <a:t>10 Billion a Day architecture</a:t>
              </a:r>
              <a:endParaRPr lang="en-US" sz="13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EBBD38-73A8-C728-47B7-A78D590ACD74}"/>
              </a:ext>
            </a:extLst>
          </p:cNvPr>
          <p:cNvGrpSpPr/>
          <p:nvPr/>
        </p:nvGrpSpPr>
        <p:grpSpPr>
          <a:xfrm>
            <a:off x="4465829" y="5017819"/>
            <a:ext cx="3155027" cy="398115"/>
            <a:chOff x="329868" y="7640424"/>
            <a:chExt cx="3829050" cy="783378"/>
          </a:xfrm>
          <a:solidFill>
            <a:srgbClr val="DF660B"/>
          </a:solidFill>
        </p:grpSpPr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778C3367-5DCA-EB87-5773-D724ADE381E9}"/>
                </a:ext>
              </a:extLst>
            </p:cNvPr>
            <p:cNvSpPr/>
            <p:nvPr/>
          </p:nvSpPr>
          <p:spPr>
            <a:xfrm>
              <a:off x="329868" y="7640424"/>
              <a:ext cx="3829050" cy="783378"/>
            </a:xfrm>
            <a:custGeom>
              <a:avLst/>
              <a:gdLst/>
              <a:ahLst/>
              <a:cxnLst/>
              <a:rect l="l" t="t" r="r" b="b"/>
              <a:pathLst>
                <a:path w="3829050" h="995044">
                  <a:moveTo>
                    <a:pt x="3664234" y="994734"/>
                  </a:moveTo>
                  <a:lnTo>
                    <a:pt x="164479" y="994734"/>
                  </a:lnTo>
                  <a:lnTo>
                    <a:pt x="120754" y="988001"/>
                  </a:lnTo>
                  <a:lnTo>
                    <a:pt x="81463" y="969001"/>
                  </a:lnTo>
                  <a:lnTo>
                    <a:pt x="48174" y="939530"/>
                  </a:lnTo>
                  <a:lnTo>
                    <a:pt x="22456" y="901385"/>
                  </a:lnTo>
                  <a:lnTo>
                    <a:pt x="5875" y="856362"/>
                  </a:lnTo>
                  <a:lnTo>
                    <a:pt x="0" y="806258"/>
                  </a:lnTo>
                  <a:lnTo>
                    <a:pt x="0" y="188475"/>
                  </a:lnTo>
                  <a:lnTo>
                    <a:pt x="5875" y="138371"/>
                  </a:lnTo>
                  <a:lnTo>
                    <a:pt x="22456" y="93348"/>
                  </a:lnTo>
                  <a:lnTo>
                    <a:pt x="48174" y="55203"/>
                  </a:lnTo>
                  <a:lnTo>
                    <a:pt x="81463" y="25732"/>
                  </a:lnTo>
                  <a:lnTo>
                    <a:pt x="120754" y="6732"/>
                  </a:lnTo>
                  <a:lnTo>
                    <a:pt x="164479" y="0"/>
                  </a:lnTo>
                  <a:lnTo>
                    <a:pt x="3664234" y="0"/>
                  </a:lnTo>
                  <a:lnTo>
                    <a:pt x="3707959" y="6732"/>
                  </a:lnTo>
                  <a:lnTo>
                    <a:pt x="3747250" y="25732"/>
                  </a:lnTo>
                  <a:lnTo>
                    <a:pt x="3780539" y="55203"/>
                  </a:lnTo>
                  <a:lnTo>
                    <a:pt x="3806257" y="93348"/>
                  </a:lnTo>
                  <a:lnTo>
                    <a:pt x="3822838" y="138371"/>
                  </a:lnTo>
                  <a:lnTo>
                    <a:pt x="3828713" y="188475"/>
                  </a:lnTo>
                  <a:lnTo>
                    <a:pt x="3828713" y="806258"/>
                  </a:lnTo>
                  <a:lnTo>
                    <a:pt x="3822838" y="856362"/>
                  </a:lnTo>
                  <a:lnTo>
                    <a:pt x="3806257" y="901385"/>
                  </a:lnTo>
                  <a:lnTo>
                    <a:pt x="3780539" y="939530"/>
                  </a:lnTo>
                  <a:lnTo>
                    <a:pt x="3747250" y="969001"/>
                  </a:lnTo>
                  <a:lnTo>
                    <a:pt x="3707959" y="988001"/>
                  </a:lnTo>
                  <a:lnTo>
                    <a:pt x="3664234" y="99473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0A1E844E-4210-1C39-AAF5-4A4E197577FD}"/>
                </a:ext>
              </a:extLst>
            </p:cNvPr>
            <p:cNvSpPr txBox="1"/>
            <p:nvPr/>
          </p:nvSpPr>
          <p:spPr>
            <a:xfrm>
              <a:off x="538376" y="7842759"/>
              <a:ext cx="3282024" cy="383896"/>
            </a:xfrm>
            <a:prstGeom prst="rect">
              <a:avLst/>
            </a:prstGeom>
            <a:grpFill/>
          </p:spPr>
          <p:txBody>
            <a:bodyPr vert="horz" wrap="square" lIns="0" tIns="28110" rIns="0" bIns="0" rtlCol="0">
              <a:spAutoFit/>
            </a:bodyPr>
            <a:lstStyle/>
            <a:p>
              <a:pPr marL="7701" marR="3081" algn="ctr">
                <a:lnSpc>
                  <a:spcPts val="1298"/>
                </a:lnSpc>
                <a:spcBef>
                  <a:spcPts val="221"/>
                </a:spcBef>
              </a:pPr>
              <a:r>
                <a:rPr sz="1334" b="1" spc="-12" dirty="0">
                  <a:solidFill>
                    <a:schemeClr val="bg1"/>
                  </a:solidFill>
                  <a:latin typeface="Arial"/>
                  <a:cs typeface="Arial"/>
                </a:rPr>
                <a:t>Total </a:t>
              </a:r>
              <a:r>
                <a:rPr sz="1334" b="1" spc="9" dirty="0">
                  <a:solidFill>
                    <a:schemeClr val="bg1"/>
                  </a:solidFill>
                  <a:latin typeface="Arial"/>
                  <a:cs typeface="Arial"/>
                </a:rPr>
                <a:t>TPS </a:t>
              </a:r>
              <a:r>
                <a:rPr sz="1334" b="1" spc="6" dirty="0">
                  <a:solidFill>
                    <a:schemeClr val="bg1"/>
                  </a:solidFill>
                  <a:latin typeface="Arial"/>
                  <a:cs typeface="Arial"/>
                </a:rPr>
                <a:t>capacity </a:t>
              </a:r>
              <a:r>
                <a:rPr lang="en-US" sz="1334" b="1" spc="6" dirty="0">
                  <a:solidFill>
                    <a:schemeClr val="bg1"/>
                  </a:solidFill>
                  <a:latin typeface="Arial"/>
                  <a:cs typeface="Arial"/>
                </a:rPr>
                <a:t>–</a:t>
              </a:r>
              <a:r>
                <a:rPr sz="1334" b="1" spc="-6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IN" sz="1334" b="1" spc="-6" dirty="0">
                  <a:solidFill>
                    <a:schemeClr val="bg1"/>
                  </a:solidFill>
                  <a:latin typeface="Arial"/>
                  <a:cs typeface="Arial"/>
                </a:rPr>
                <a:t>50</a:t>
              </a:r>
              <a:r>
                <a:rPr lang="en-US" sz="1334" b="1" spc="9" dirty="0">
                  <a:solidFill>
                    <a:schemeClr val="bg1"/>
                  </a:solidFill>
                  <a:latin typeface="Arial"/>
                  <a:cs typeface="Arial"/>
                </a:rPr>
                <a:t>,000</a:t>
              </a:r>
              <a:endParaRPr sz="1334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BA33F-2718-C8D8-9882-16F11AA065FA}"/>
              </a:ext>
            </a:extLst>
          </p:cNvPr>
          <p:cNvGrpSpPr/>
          <p:nvPr/>
        </p:nvGrpSpPr>
        <p:grpSpPr>
          <a:xfrm>
            <a:off x="8727517" y="4997442"/>
            <a:ext cx="3027863" cy="398115"/>
            <a:chOff x="329868" y="7640424"/>
            <a:chExt cx="3829050" cy="783378"/>
          </a:xfrm>
          <a:solidFill>
            <a:srgbClr val="00863D"/>
          </a:solidFill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F2CB8652-9904-099A-686E-D497E2816CB8}"/>
                </a:ext>
              </a:extLst>
            </p:cNvPr>
            <p:cNvSpPr/>
            <p:nvPr/>
          </p:nvSpPr>
          <p:spPr>
            <a:xfrm>
              <a:off x="329868" y="7640424"/>
              <a:ext cx="3829050" cy="783378"/>
            </a:xfrm>
            <a:custGeom>
              <a:avLst/>
              <a:gdLst/>
              <a:ahLst/>
              <a:cxnLst/>
              <a:rect l="l" t="t" r="r" b="b"/>
              <a:pathLst>
                <a:path w="3829050" h="995044">
                  <a:moveTo>
                    <a:pt x="3664234" y="994734"/>
                  </a:moveTo>
                  <a:lnTo>
                    <a:pt x="164479" y="994734"/>
                  </a:lnTo>
                  <a:lnTo>
                    <a:pt x="120754" y="988001"/>
                  </a:lnTo>
                  <a:lnTo>
                    <a:pt x="81463" y="969001"/>
                  </a:lnTo>
                  <a:lnTo>
                    <a:pt x="48174" y="939530"/>
                  </a:lnTo>
                  <a:lnTo>
                    <a:pt x="22456" y="901385"/>
                  </a:lnTo>
                  <a:lnTo>
                    <a:pt x="5875" y="856362"/>
                  </a:lnTo>
                  <a:lnTo>
                    <a:pt x="0" y="806258"/>
                  </a:lnTo>
                  <a:lnTo>
                    <a:pt x="0" y="188475"/>
                  </a:lnTo>
                  <a:lnTo>
                    <a:pt x="5875" y="138371"/>
                  </a:lnTo>
                  <a:lnTo>
                    <a:pt x="22456" y="93348"/>
                  </a:lnTo>
                  <a:lnTo>
                    <a:pt x="48174" y="55203"/>
                  </a:lnTo>
                  <a:lnTo>
                    <a:pt x="81463" y="25732"/>
                  </a:lnTo>
                  <a:lnTo>
                    <a:pt x="120754" y="6732"/>
                  </a:lnTo>
                  <a:lnTo>
                    <a:pt x="164479" y="0"/>
                  </a:lnTo>
                  <a:lnTo>
                    <a:pt x="3664234" y="0"/>
                  </a:lnTo>
                  <a:lnTo>
                    <a:pt x="3707959" y="6732"/>
                  </a:lnTo>
                  <a:lnTo>
                    <a:pt x="3747250" y="25732"/>
                  </a:lnTo>
                  <a:lnTo>
                    <a:pt x="3780539" y="55203"/>
                  </a:lnTo>
                  <a:lnTo>
                    <a:pt x="3806257" y="93348"/>
                  </a:lnTo>
                  <a:lnTo>
                    <a:pt x="3822838" y="138371"/>
                  </a:lnTo>
                  <a:lnTo>
                    <a:pt x="3828713" y="188475"/>
                  </a:lnTo>
                  <a:lnTo>
                    <a:pt x="3828713" y="806258"/>
                  </a:lnTo>
                  <a:lnTo>
                    <a:pt x="3822838" y="856362"/>
                  </a:lnTo>
                  <a:lnTo>
                    <a:pt x="3806257" y="901385"/>
                  </a:lnTo>
                  <a:lnTo>
                    <a:pt x="3780539" y="939530"/>
                  </a:lnTo>
                  <a:lnTo>
                    <a:pt x="3747250" y="969001"/>
                  </a:lnTo>
                  <a:lnTo>
                    <a:pt x="3707959" y="988001"/>
                  </a:lnTo>
                  <a:lnTo>
                    <a:pt x="3664234" y="99473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3CCDAE71-5D82-692D-869D-DB18A161CA5D}"/>
                </a:ext>
              </a:extLst>
            </p:cNvPr>
            <p:cNvSpPr txBox="1"/>
            <p:nvPr/>
          </p:nvSpPr>
          <p:spPr>
            <a:xfrm>
              <a:off x="423733" y="7822273"/>
              <a:ext cx="3469068" cy="383896"/>
            </a:xfrm>
            <a:prstGeom prst="rect">
              <a:avLst/>
            </a:prstGeom>
            <a:grpFill/>
          </p:spPr>
          <p:txBody>
            <a:bodyPr vert="horz" wrap="square" lIns="0" tIns="28110" rIns="0" bIns="0" rtlCol="0">
              <a:spAutoFit/>
            </a:bodyPr>
            <a:lstStyle/>
            <a:p>
              <a:pPr marL="7701" marR="3081" algn="ctr">
                <a:lnSpc>
                  <a:spcPts val="1298"/>
                </a:lnSpc>
                <a:spcBef>
                  <a:spcPts val="221"/>
                </a:spcBef>
              </a:pPr>
              <a:r>
                <a:rPr lang="en-US" sz="1334" b="1" spc="-12" dirty="0">
                  <a:solidFill>
                    <a:schemeClr val="bg1"/>
                  </a:solidFill>
                  <a:latin typeface="Arial"/>
                  <a:cs typeface="Arial"/>
                </a:rPr>
                <a:t>Response time – 100 milliseconds  </a:t>
              </a:r>
              <a:endParaRPr sz="1334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F56C6CE-504D-5113-2CC9-00ABBD6754D3}"/>
              </a:ext>
            </a:extLst>
          </p:cNvPr>
          <p:cNvSpPr/>
          <p:nvPr/>
        </p:nvSpPr>
        <p:spPr>
          <a:xfrm rot="10800000">
            <a:off x="373230" y="5491502"/>
            <a:ext cx="11382150" cy="382337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9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15059B9-4644-9C5D-9680-95D4BDDB1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03" y="2115881"/>
            <a:ext cx="460073" cy="76522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B352F56-A93B-5054-E631-290FD92E8B7F}"/>
              </a:ext>
            </a:extLst>
          </p:cNvPr>
          <p:cNvSpPr/>
          <p:nvPr/>
        </p:nvSpPr>
        <p:spPr>
          <a:xfrm>
            <a:off x="48768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F28C68-1195-3A4B-D3E5-30F13A74A059}"/>
              </a:ext>
            </a:extLst>
          </p:cNvPr>
          <p:cNvSpPr/>
          <p:nvPr/>
        </p:nvSpPr>
        <p:spPr>
          <a:xfrm>
            <a:off x="6144768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816FC7-CDE3-2A3D-A795-176EB6F0972B}"/>
              </a:ext>
            </a:extLst>
          </p:cNvPr>
          <p:cNvSpPr/>
          <p:nvPr/>
        </p:nvSpPr>
        <p:spPr>
          <a:xfrm>
            <a:off x="11831889" y="6542047"/>
            <a:ext cx="322147" cy="2725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7</a:t>
            </a:r>
          </a:p>
        </p:txBody>
      </p:sp>
      <p:pic>
        <p:nvPicPr>
          <p:cNvPr id="25" name="Picture 24" descr="A close-up of a logo&#10;&#10;Description automatically generated">
            <a:extLst>
              <a:ext uri="{FF2B5EF4-FFF2-40B4-BE49-F238E27FC236}">
                <a16:creationId xmlns:a16="http://schemas.microsoft.com/office/drawing/2014/main" id="{7C7D288B-9B2B-3FDF-5143-003453A0D5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  <p:pic>
        <p:nvPicPr>
          <p:cNvPr id="27" name="Picture 26" descr="A graph showing the value of a company&#10;&#10;Description automatically generated">
            <a:extLst>
              <a:ext uri="{FF2B5EF4-FFF2-40B4-BE49-F238E27FC236}">
                <a16:creationId xmlns:a16="http://schemas.microsoft.com/office/drawing/2014/main" id="{F6F814F1-6743-F7A8-4746-E147D8171F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5" y="1669835"/>
            <a:ext cx="6245272" cy="32839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64620CF-7233-BC86-5077-E10337B6F88F}"/>
              </a:ext>
            </a:extLst>
          </p:cNvPr>
          <p:cNvSpPr txBox="1"/>
          <p:nvPr/>
        </p:nvSpPr>
        <p:spPr>
          <a:xfrm>
            <a:off x="5281092" y="5957631"/>
            <a:ext cx="248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49% of instant payments in world are processed on UPI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B04068-A6F7-1FBD-5E31-4EC184DECA2C}"/>
              </a:ext>
            </a:extLst>
          </p:cNvPr>
          <p:cNvSpPr txBox="1"/>
          <p:nvPr/>
        </p:nvSpPr>
        <p:spPr>
          <a:xfrm>
            <a:off x="804352" y="5910682"/>
            <a:ext cx="258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2735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 share in digital payments in India and growing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17CF1B-CC34-E300-1451-4AFA0BCB8850}"/>
              </a:ext>
            </a:extLst>
          </p:cNvPr>
          <p:cNvSpPr txBox="1"/>
          <p:nvPr/>
        </p:nvSpPr>
        <p:spPr>
          <a:xfrm>
            <a:off x="9894101" y="5878598"/>
            <a:ext cx="253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US$ 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 Trillion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 commerce in 2023</a:t>
            </a:r>
          </a:p>
        </p:txBody>
      </p:sp>
      <p:pic>
        <p:nvPicPr>
          <p:cNvPr id="37" name="Graphic 36" descr="Badge Tick1 with solid fill">
            <a:extLst>
              <a:ext uri="{FF2B5EF4-FFF2-40B4-BE49-F238E27FC236}">
                <a16:creationId xmlns:a16="http://schemas.microsoft.com/office/drawing/2014/main" id="{2BC815E3-AFD7-EAE4-AA66-41578CBCAE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331" y="5911862"/>
            <a:ext cx="554493" cy="554493"/>
          </a:xfrm>
          <a:prstGeom prst="rect">
            <a:avLst/>
          </a:prstGeom>
          <a:effectLst/>
        </p:spPr>
      </p:pic>
      <p:pic>
        <p:nvPicPr>
          <p:cNvPr id="39" name="Graphic 38" descr="Badge Tick1 with solid fill">
            <a:extLst>
              <a:ext uri="{FF2B5EF4-FFF2-40B4-BE49-F238E27FC236}">
                <a16:creationId xmlns:a16="http://schemas.microsoft.com/office/drawing/2014/main" id="{BDEAA0EE-8001-8499-6212-A8D5962305C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93904" y="5991392"/>
            <a:ext cx="554493" cy="554493"/>
          </a:xfrm>
          <a:prstGeom prst="rect">
            <a:avLst/>
          </a:prstGeom>
          <a:effectLst/>
        </p:spPr>
      </p:pic>
      <p:pic>
        <p:nvPicPr>
          <p:cNvPr id="41" name="Graphic 40" descr="Badge Tick1 with solid fill">
            <a:extLst>
              <a:ext uri="{FF2B5EF4-FFF2-40B4-BE49-F238E27FC236}">
                <a16:creationId xmlns:a16="http://schemas.microsoft.com/office/drawing/2014/main" id="{D82D2B64-5DD6-1B50-01E6-C5A26BD054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4728" y="5897480"/>
            <a:ext cx="554493" cy="554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968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27825"/>
            <a:ext cx="11838215" cy="5639403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4714">
              <a:spcBef>
                <a:spcPct val="20000"/>
              </a:spcBef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2" y="346305"/>
              <a:ext cx="6982336" cy="33855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7620" defTabSz="554492">
                <a:defRPr/>
              </a:pPr>
              <a:r>
                <a:rPr lang="en-IN" sz="1600" b="1" spc="-9" dirty="0">
                  <a:solidFill>
                    <a:srgbClr val="002060"/>
                  </a:solidFill>
                  <a:latin typeface="Arial"/>
                  <a:cs typeface="Arial"/>
                </a:rPr>
                <a:t>Impact of UPI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30E64C9-1B08-EE4B-83BF-B3E6513E2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2" t="-2565" r="-1572" b="2565"/>
          <a:stretch/>
        </p:blipFill>
        <p:spPr>
          <a:xfrm>
            <a:off x="174171" y="3260766"/>
            <a:ext cx="5921829" cy="3406462"/>
          </a:xfrm>
          <a:prstGeom prst="roundRect">
            <a:avLst>
              <a:gd name="adj" fmla="val 4907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25CE7-7EFE-4943-B031-670570B2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30" y="1930446"/>
            <a:ext cx="2305838" cy="8085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1D818C-B33B-E140-973A-E3852FD666BF}"/>
              </a:ext>
            </a:extLst>
          </p:cNvPr>
          <p:cNvGrpSpPr/>
          <p:nvPr/>
        </p:nvGrpSpPr>
        <p:grpSpPr>
          <a:xfrm>
            <a:off x="616739" y="2296816"/>
            <a:ext cx="4559471" cy="3761564"/>
            <a:chOff x="795390" y="2099413"/>
            <a:chExt cx="4559471" cy="37615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CCC587-A363-E548-9897-650499051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390" y="2099413"/>
              <a:ext cx="4559471" cy="37615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4EFA4F-27D2-6B4E-88AD-A5BB30AC2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7788" y="4572719"/>
              <a:ext cx="368300" cy="330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4C4484-18D5-3E43-9C42-B51E8B378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1693" y="4671331"/>
              <a:ext cx="368300" cy="3302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6A97889-164A-2A45-AA58-478A518F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882" y="3030790"/>
              <a:ext cx="368300" cy="330200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2D683E0-E1E3-6946-9E56-F8BB9025E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2" t="-2565" r="-1572" b="2565"/>
          <a:stretch/>
        </p:blipFill>
        <p:spPr>
          <a:xfrm rot="10800000">
            <a:off x="6692083" y="1153519"/>
            <a:ext cx="5322408" cy="3061652"/>
          </a:xfrm>
          <a:prstGeom prst="roundRect">
            <a:avLst>
              <a:gd name="adj" fmla="val 4907"/>
            </a:avLst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AD5EBA2-D1F0-F544-9A27-45375D4FF120}"/>
              </a:ext>
            </a:extLst>
          </p:cNvPr>
          <p:cNvSpPr/>
          <p:nvPr/>
        </p:nvSpPr>
        <p:spPr>
          <a:xfrm>
            <a:off x="5593261" y="1355320"/>
            <a:ext cx="5955223" cy="5182889"/>
          </a:xfrm>
          <a:prstGeom prst="roundRect">
            <a:avLst>
              <a:gd name="adj" fmla="val 349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540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CA3509-4D04-F548-97DB-C5C3755E6938}"/>
              </a:ext>
            </a:extLst>
          </p:cNvPr>
          <p:cNvSpPr/>
          <p:nvPr/>
        </p:nvSpPr>
        <p:spPr>
          <a:xfrm>
            <a:off x="6182086" y="1589722"/>
            <a:ext cx="5435672" cy="37548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400" b="1" dirty="0">
                <a:solidFill>
                  <a:srgbClr val="000000"/>
                </a:solidFill>
                <a:latin typeface="Arial"/>
                <a:cs typeface="Arial"/>
              </a:rPr>
              <a:t>Attracting investments and FDI</a:t>
            </a: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Acceleration of e-commerce, New platform business models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IN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Formalization, transparency, &amp; increased tax pool</a:t>
            </a:r>
            <a:endParaRPr lang="en-IN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IN" sz="1400" b="1" dirty="0">
                <a:solidFill>
                  <a:srgbClr val="000000"/>
                </a:solidFill>
                <a:latin typeface="Arial"/>
                <a:cs typeface="Arial"/>
              </a:rPr>
              <a:t>Resilience during Covid 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IN" sz="1400" b="1" dirty="0">
                <a:solidFill>
                  <a:srgbClr val="000000"/>
                </a:solidFill>
                <a:latin typeface="Arial"/>
                <a:cs typeface="Arial"/>
              </a:rPr>
              <a:t>Financial inclusion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B9A1C9-3B4E-0D44-9E5B-AD08787C4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767" y="1450688"/>
            <a:ext cx="15367" cy="44103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0D9334-CEFA-EC44-8A04-34D4E8FBC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6" y="1573036"/>
            <a:ext cx="459941" cy="5365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D23EBD-E519-4E45-A175-11B9BEF6C84C}"/>
              </a:ext>
            </a:extLst>
          </p:cNvPr>
          <p:cNvSpPr/>
          <p:nvPr/>
        </p:nvSpPr>
        <p:spPr>
          <a:xfrm>
            <a:off x="5770183" y="1623162"/>
            <a:ext cx="37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AB552C3-405C-E347-B746-DDEAF5D07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6" y="2391667"/>
            <a:ext cx="459941" cy="53659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ECB98FC-523B-7947-8C3C-2422A4DFDB03}"/>
              </a:ext>
            </a:extLst>
          </p:cNvPr>
          <p:cNvSpPr/>
          <p:nvPr/>
        </p:nvSpPr>
        <p:spPr>
          <a:xfrm>
            <a:off x="5770183" y="2441794"/>
            <a:ext cx="37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7D576CC-ACCA-BE4A-990A-E2C430E38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6" y="3279393"/>
            <a:ext cx="459941" cy="5365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52B2AD-E942-F04C-A394-0B9F6837C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6" y="4209537"/>
            <a:ext cx="459941" cy="5365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4B3FD5-A57C-0742-BB90-CAE4A9394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6" y="4990560"/>
            <a:ext cx="459941" cy="53659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C720272-99E9-0F45-AB55-450808B793AD}"/>
              </a:ext>
            </a:extLst>
          </p:cNvPr>
          <p:cNvSpPr/>
          <p:nvPr/>
        </p:nvSpPr>
        <p:spPr>
          <a:xfrm>
            <a:off x="5770183" y="3329521"/>
            <a:ext cx="37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DBD648-3C99-F442-97E6-09E17879B445}"/>
              </a:ext>
            </a:extLst>
          </p:cNvPr>
          <p:cNvSpPr/>
          <p:nvPr/>
        </p:nvSpPr>
        <p:spPr>
          <a:xfrm>
            <a:off x="5770183" y="4259665"/>
            <a:ext cx="37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8B5F3C-AB12-D143-8675-136C5736E6B3}"/>
              </a:ext>
            </a:extLst>
          </p:cNvPr>
          <p:cNvSpPr/>
          <p:nvPr/>
        </p:nvSpPr>
        <p:spPr>
          <a:xfrm>
            <a:off x="5770183" y="5034711"/>
            <a:ext cx="37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IN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733AA-B891-1E4A-7946-32EC3028E7F9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12385-D1FC-BC79-EF7B-D5B5A1A00773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48767D-C605-9CBB-DE49-AC6BB17185A1}"/>
              </a:ext>
            </a:extLst>
          </p:cNvPr>
          <p:cNvSpPr/>
          <p:nvPr/>
        </p:nvSpPr>
        <p:spPr>
          <a:xfrm>
            <a:off x="11541899" y="6579604"/>
            <a:ext cx="545171" cy="235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8</a:t>
            </a:r>
            <a:endParaRPr lang="en-US" dirty="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5F999D6-FBFF-08FF-B9BE-C2104C542D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A0BEEA5-C347-D640-9C00-2C2F96119EE2}"/>
              </a:ext>
            </a:extLst>
          </p:cNvPr>
          <p:cNvSpPr/>
          <p:nvPr/>
        </p:nvSpPr>
        <p:spPr>
          <a:xfrm>
            <a:off x="179614" y="1077387"/>
            <a:ext cx="11838215" cy="2761660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3F3F7B-A4EF-CB48-AD96-D7ECBE62A59D}"/>
              </a:ext>
            </a:extLst>
          </p:cNvPr>
          <p:cNvGrpSpPr/>
          <p:nvPr/>
        </p:nvGrpSpPr>
        <p:grpSpPr>
          <a:xfrm>
            <a:off x="179613" y="190772"/>
            <a:ext cx="11838215" cy="749677"/>
            <a:chOff x="179613" y="190772"/>
            <a:chExt cx="11838215" cy="749677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3D53800-6EB0-1446-9F39-4D43F1346A0B}"/>
                </a:ext>
              </a:extLst>
            </p:cNvPr>
            <p:cNvSpPr/>
            <p:nvPr/>
          </p:nvSpPr>
          <p:spPr>
            <a:xfrm>
              <a:off x="179613" y="190772"/>
              <a:ext cx="11838215" cy="749677"/>
            </a:xfrm>
            <a:prstGeom prst="roundRect">
              <a:avLst>
                <a:gd name="adj" fmla="val 21030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58EA7F-DAB0-F84E-952F-9D8CD049A8FD}"/>
                </a:ext>
              </a:extLst>
            </p:cNvPr>
            <p:cNvSpPr/>
            <p:nvPr/>
          </p:nvSpPr>
          <p:spPr>
            <a:xfrm>
              <a:off x="424542" y="346305"/>
              <a:ext cx="6982336" cy="33855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 spc="6" dirty="0">
                  <a:solidFill>
                    <a:srgbClr val="27357E"/>
                  </a:solidFill>
                  <a:latin typeface="Arial"/>
                  <a:cs typeface="Arial"/>
                </a:rPr>
                <a:t>Value created by UPI across multiple use-cases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827EEA-DE09-1B4A-94A9-18C4469FEA8E}"/>
                </a:ext>
              </a:extLst>
            </p:cNvPr>
            <p:cNvGrpSpPr/>
            <p:nvPr/>
          </p:nvGrpSpPr>
          <p:grpSpPr>
            <a:xfrm>
              <a:off x="521909" y="705570"/>
              <a:ext cx="1208278" cy="48986"/>
              <a:chOff x="293914" y="996043"/>
              <a:chExt cx="1208278" cy="489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23927A-B247-E943-B30F-D7CC104BEEC7}"/>
                  </a:ext>
                </a:extLst>
              </p:cNvPr>
              <p:cNvSpPr/>
              <p:nvPr/>
            </p:nvSpPr>
            <p:spPr>
              <a:xfrm>
                <a:off x="293914" y="996043"/>
                <a:ext cx="604157" cy="48986"/>
              </a:xfrm>
              <a:prstGeom prst="rect">
                <a:avLst/>
              </a:prstGeom>
              <a:solidFill>
                <a:srgbClr val="F57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B9D920-1C49-4440-896C-1F39CA65C068}"/>
                  </a:ext>
                </a:extLst>
              </p:cNvPr>
              <p:cNvSpPr/>
              <p:nvPr/>
            </p:nvSpPr>
            <p:spPr>
              <a:xfrm>
                <a:off x="898035" y="996043"/>
                <a:ext cx="604157" cy="48986"/>
              </a:xfrm>
              <a:prstGeom prst="rect">
                <a:avLst/>
              </a:prstGeom>
              <a:solidFill>
                <a:srgbClr val="008C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8F93-08B8-9049-828C-C75FF2A239CB}"/>
              </a:ext>
            </a:extLst>
          </p:cNvPr>
          <p:cNvSpPr/>
          <p:nvPr/>
        </p:nvSpPr>
        <p:spPr>
          <a:xfrm>
            <a:off x="1337125" y="2852186"/>
            <a:ext cx="2128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pc="6" dirty="0">
                <a:solidFill>
                  <a:srgbClr val="314A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Merchant Payments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F726AB7-99F8-1C46-B3F6-F3DEE4322CDE}"/>
              </a:ext>
            </a:extLst>
          </p:cNvPr>
          <p:cNvSpPr/>
          <p:nvPr/>
        </p:nvSpPr>
        <p:spPr>
          <a:xfrm>
            <a:off x="179614" y="3893512"/>
            <a:ext cx="11838215" cy="2761660"/>
          </a:xfrm>
          <a:prstGeom prst="roundRect">
            <a:avLst>
              <a:gd name="adj" fmla="val 2826"/>
            </a:avLst>
          </a:prstGeom>
          <a:solidFill>
            <a:schemeClr val="bg1"/>
          </a:solidFill>
          <a:ln>
            <a:noFill/>
          </a:ln>
          <a:effectLst>
            <a:outerShdw blurRad="2540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480A86B-7ABD-BC42-ACB1-F1DA91F0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98" y="1327226"/>
            <a:ext cx="1477144" cy="1313017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7C542BA-ECDF-084F-B900-0FF973072AA2}"/>
              </a:ext>
            </a:extLst>
          </p:cNvPr>
          <p:cNvCxnSpPr>
            <a:cxnSpLocks/>
          </p:cNvCxnSpPr>
          <p:nvPr/>
        </p:nvCxnSpPr>
        <p:spPr>
          <a:xfrm>
            <a:off x="3630285" y="1697620"/>
            <a:ext cx="0" cy="1409555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E509D7C-A0EC-3348-8A30-EB75F560050A}"/>
              </a:ext>
            </a:extLst>
          </p:cNvPr>
          <p:cNvSpPr/>
          <p:nvPr/>
        </p:nvSpPr>
        <p:spPr>
          <a:xfrm>
            <a:off x="3892827" y="2852186"/>
            <a:ext cx="2142187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Personal Payments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8C0ED3-3E64-E64C-84DD-286906A27841}"/>
              </a:ext>
            </a:extLst>
          </p:cNvPr>
          <p:cNvSpPr/>
          <p:nvPr/>
        </p:nvSpPr>
        <p:spPr>
          <a:xfrm>
            <a:off x="6480845" y="2852186"/>
            <a:ext cx="1753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 on Delivery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4005B9-7AA1-BA4C-8AD6-A456040E801B}"/>
              </a:ext>
            </a:extLst>
          </p:cNvPr>
          <p:cNvSpPr/>
          <p:nvPr/>
        </p:nvSpPr>
        <p:spPr>
          <a:xfrm>
            <a:off x="8580751" y="2852186"/>
            <a:ext cx="203461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eCommerce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12A4491-474B-CB4C-B31C-478F24EF2430}"/>
              </a:ext>
            </a:extLst>
          </p:cNvPr>
          <p:cNvCxnSpPr>
            <a:cxnSpLocks/>
          </p:cNvCxnSpPr>
          <p:nvPr/>
        </p:nvCxnSpPr>
        <p:spPr>
          <a:xfrm>
            <a:off x="6193603" y="1697620"/>
            <a:ext cx="0" cy="1409555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8E5A8D-F48B-3843-9130-4610D3CC22CC}"/>
              </a:ext>
            </a:extLst>
          </p:cNvPr>
          <p:cNvCxnSpPr>
            <a:cxnSpLocks/>
          </p:cNvCxnSpPr>
          <p:nvPr/>
        </p:nvCxnSpPr>
        <p:spPr>
          <a:xfrm>
            <a:off x="8427137" y="1697620"/>
            <a:ext cx="0" cy="1409555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C2412D8-AC0C-6545-A480-FA687D058D18}"/>
              </a:ext>
            </a:extLst>
          </p:cNvPr>
          <p:cNvSpPr/>
          <p:nvPr/>
        </p:nvSpPr>
        <p:spPr>
          <a:xfrm>
            <a:off x="1374296" y="5565406"/>
            <a:ext cx="216952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AutoPay - Recurring Payments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75D568-B329-1B4F-A2FA-758F3B2373E3}"/>
              </a:ext>
            </a:extLst>
          </p:cNvPr>
          <p:cNvSpPr/>
          <p:nvPr/>
        </p:nvSpPr>
        <p:spPr>
          <a:xfrm>
            <a:off x="3704373" y="5612368"/>
            <a:ext cx="2489113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On-boarding through Aadhaar</a:t>
            </a:r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5DE1AE-828F-6D4E-9C53-B5764BAAF24F}"/>
              </a:ext>
            </a:extLst>
          </p:cNvPr>
          <p:cNvSpPr/>
          <p:nvPr/>
        </p:nvSpPr>
        <p:spPr>
          <a:xfrm>
            <a:off x="6282601" y="5645943"/>
            <a:ext cx="214348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Voice based payments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0420875-AC2E-1D4F-A5EE-1F7A6E99091F}"/>
              </a:ext>
            </a:extLst>
          </p:cNvPr>
          <p:cNvSpPr/>
          <p:nvPr/>
        </p:nvSpPr>
        <p:spPr>
          <a:xfrm>
            <a:off x="8580751" y="5670724"/>
            <a:ext cx="2034612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Capital Market – IPO / secondary market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0FC693A-AF43-014C-94B5-7C4ACD041AC3}"/>
              </a:ext>
            </a:extLst>
          </p:cNvPr>
          <p:cNvCxnSpPr>
            <a:cxnSpLocks/>
          </p:cNvCxnSpPr>
          <p:nvPr/>
        </p:nvCxnSpPr>
        <p:spPr>
          <a:xfrm>
            <a:off x="3630285" y="4605712"/>
            <a:ext cx="0" cy="1409555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773A46-D3DF-304A-BE40-F09B0A471E20}"/>
              </a:ext>
            </a:extLst>
          </p:cNvPr>
          <p:cNvCxnSpPr>
            <a:cxnSpLocks/>
          </p:cNvCxnSpPr>
          <p:nvPr/>
        </p:nvCxnSpPr>
        <p:spPr>
          <a:xfrm>
            <a:off x="6193603" y="4605712"/>
            <a:ext cx="0" cy="1409555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1B51FA5-B91D-134B-92E4-BBA9D08194D7}"/>
              </a:ext>
            </a:extLst>
          </p:cNvPr>
          <p:cNvCxnSpPr>
            <a:cxnSpLocks/>
          </p:cNvCxnSpPr>
          <p:nvPr/>
        </p:nvCxnSpPr>
        <p:spPr>
          <a:xfrm>
            <a:off x="8427137" y="4605712"/>
            <a:ext cx="0" cy="1409555"/>
          </a:xfrm>
          <a:prstGeom prst="line">
            <a:avLst/>
          </a:prstGeom>
          <a:ln w="3175">
            <a:solidFill>
              <a:srgbClr val="314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175F1914-1E2B-9B4E-AA8C-96D4A342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70" y="4127668"/>
            <a:ext cx="1275350" cy="131974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44440C8-C178-2B4A-91ED-0BAF43938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63" y="1371052"/>
            <a:ext cx="789734" cy="128331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B7B38F1-F90D-764D-B909-4E57FC9BE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11" y="4161939"/>
            <a:ext cx="1517630" cy="127711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A777648-33A3-624C-BF06-9CDFF737B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604" y="1442203"/>
            <a:ext cx="865719" cy="1275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AFFFE-9513-0D47-A6EA-92A6F8BA1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8685" y="4254803"/>
            <a:ext cx="442387" cy="1153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A1756-1D90-9243-82DB-12E8C1A27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8679" y="1405578"/>
            <a:ext cx="1828334" cy="1324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CF7438-01CC-8B41-93CF-B38A6FFAD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7630" y="4104300"/>
            <a:ext cx="1220477" cy="1350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0E18D-C63B-A43B-802D-7964001AD94A}"/>
              </a:ext>
            </a:extLst>
          </p:cNvPr>
          <p:cNvSpPr/>
          <p:nvPr/>
        </p:nvSpPr>
        <p:spPr>
          <a:xfrm>
            <a:off x="0" y="6691811"/>
            <a:ext cx="6096000" cy="17466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515B9-C144-D7AB-A740-6A99C87D4ACD}"/>
              </a:ext>
            </a:extLst>
          </p:cNvPr>
          <p:cNvSpPr/>
          <p:nvPr/>
        </p:nvSpPr>
        <p:spPr>
          <a:xfrm>
            <a:off x="6096000" y="6678566"/>
            <a:ext cx="6096000" cy="17968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A6D46-26F6-F568-D8E1-AE1B92B5C88C}"/>
              </a:ext>
            </a:extLst>
          </p:cNvPr>
          <p:cNvSpPr/>
          <p:nvPr/>
        </p:nvSpPr>
        <p:spPr>
          <a:xfrm>
            <a:off x="11752533" y="6542434"/>
            <a:ext cx="328342" cy="2725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9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7F207E3-1F70-1336-D133-1D07529A10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8950"/>
          <a:stretch/>
        </p:blipFill>
        <p:spPr>
          <a:xfrm>
            <a:off x="10522773" y="164285"/>
            <a:ext cx="1247407" cy="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E256A2DF394E4D9956C67CABD7E6DE" ma:contentTypeVersion="3" ma:contentTypeDescription="Create a new document." ma:contentTypeScope="" ma:versionID="97759c32587214013865852b67747cd9">
  <xsd:schema xmlns:xsd="http://www.w3.org/2001/XMLSchema" xmlns:xs="http://www.w3.org/2001/XMLSchema" xmlns:p="http://schemas.microsoft.com/office/2006/metadata/properties" xmlns:ns3="d57bba2f-c0b7-4a79-95fa-2c13909c0075" targetNamespace="http://schemas.microsoft.com/office/2006/metadata/properties" ma:root="true" ma:fieldsID="02f03d49505d284211d2e5c3d65044db" ns3:_="">
    <xsd:import namespace="d57bba2f-c0b7-4a79-95fa-2c13909c00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ba2f-c0b7-4a79-95fa-2c13909c0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E80216-E04B-48CE-BE35-B71AE29B85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7A8FF9-027F-42D2-BBD8-50E71F9F790B}">
  <ds:schemaRefs>
    <ds:schemaRef ds:uri="d57bba2f-c0b7-4a79-95fa-2c13909c00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A377EB-A6C4-4470-A593-738A146D2506}">
  <ds:schemaRefs>
    <ds:schemaRef ds:uri="d57bba2f-c0b7-4a79-95fa-2c13909c00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795</Words>
  <Application>Microsoft Macintosh PowerPoint</Application>
  <PresentationFormat>Widescreen</PresentationFormat>
  <Paragraphs>264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Lato Regular</vt:lpstr>
      <vt:lpstr>Office Theme</vt:lpstr>
      <vt:lpstr>1_Office Theme</vt:lpstr>
      <vt:lpstr>PowerPoint Presentation</vt:lpstr>
      <vt:lpstr>Building Digital Platforms </vt:lpstr>
      <vt:lpstr>PowerPoint Presentation</vt:lpstr>
      <vt:lpstr>PowerPoint Presentation</vt:lpstr>
      <vt:lpstr>PowerPoint Presentation</vt:lpstr>
      <vt:lpstr>Creating value through UPI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Globalization of UPI &amp; RuPay</vt:lpstr>
      <vt:lpstr>PowerPoint Presentation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</dc:title>
  <dc:creator>Kavya Gupta</dc:creator>
  <cp:lastModifiedBy>Rajesh Sakpal</cp:lastModifiedBy>
  <cp:revision>407</cp:revision>
  <dcterms:created xsi:type="dcterms:W3CDTF">2024-01-03T11:55:10Z</dcterms:created>
  <dcterms:modified xsi:type="dcterms:W3CDTF">2024-12-01T13:22:28Z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0x010100D5E256A2DF394E4D9956C67CABD7E6DE</vt:lpwstr>
  </property>
</Properties>
</file>