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27"/>
  </p:notesMasterIdLst>
  <p:handoutMasterIdLst>
    <p:handoutMasterId r:id="rId28"/>
  </p:handoutMasterIdLst>
  <p:sldIdLst>
    <p:sldId id="257" r:id="rId5"/>
    <p:sldId id="258" r:id="rId6"/>
    <p:sldId id="378" r:id="rId7"/>
    <p:sldId id="260" r:id="rId8"/>
    <p:sldId id="2671" r:id="rId9"/>
    <p:sldId id="2141411193" r:id="rId10"/>
    <p:sldId id="324" r:id="rId11"/>
    <p:sldId id="2675" r:id="rId12"/>
    <p:sldId id="355" r:id="rId13"/>
    <p:sldId id="2141411177" r:id="rId14"/>
    <p:sldId id="2141411192" r:id="rId15"/>
    <p:sldId id="2141411194" r:id="rId16"/>
    <p:sldId id="2681" r:id="rId17"/>
    <p:sldId id="384" r:id="rId18"/>
    <p:sldId id="385" r:id="rId19"/>
    <p:sldId id="2141411195" r:id="rId20"/>
    <p:sldId id="2141411197" r:id="rId21"/>
    <p:sldId id="2141411199" r:id="rId22"/>
    <p:sldId id="2141411198" r:id="rId23"/>
    <p:sldId id="397" r:id="rId24"/>
    <p:sldId id="2667" r:id="rId25"/>
    <p:sldId id="2668" r:id="rId2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isio II Camangon" initials="DIC" lastIdx="1" clrIdx="0">
    <p:extLst>
      <p:ext uri="{19B8F6BF-5375-455C-9EA6-DF929625EA0E}">
        <p15:presenceInfo xmlns:p15="http://schemas.microsoft.com/office/powerpoint/2012/main" userId="Dionisio II Camangon" providerId="None"/>
      </p:ext>
    </p:extLst>
  </p:cmAuthor>
  <p:cmAuthor id="2" name="Euna Shim" initials="ES" lastIdx="6" clrIdx="1">
    <p:extLst>
      <p:ext uri="{19B8F6BF-5375-455C-9EA6-DF929625EA0E}">
        <p15:presenceInfo xmlns:p15="http://schemas.microsoft.com/office/powerpoint/2012/main" userId="S::eshim@adb.org::0e3bcbd8-25ea-4ff3-a103-003b1f00ccea" providerId="AD"/>
      </p:ext>
    </p:extLst>
  </p:cmAuthor>
  <p:cmAuthor id="3" name="Eun Young So" initials="EYS" lastIdx="4" clrIdx="2">
    <p:extLst>
      <p:ext uri="{19B8F6BF-5375-455C-9EA6-DF929625EA0E}">
        <p15:presenceInfo xmlns:p15="http://schemas.microsoft.com/office/powerpoint/2012/main" userId="Eun Young So" providerId="None"/>
      </p:ext>
    </p:extLst>
  </p:cmAuthor>
  <p:cmAuthor id="4" name="S K" initials="SK" lastIdx="1" clrIdx="3">
    <p:extLst>
      <p:ext uri="{19B8F6BF-5375-455C-9EA6-DF929625EA0E}">
        <p15:presenceInfo xmlns:p15="http://schemas.microsoft.com/office/powerpoint/2012/main" userId="da930fec0f4af3c4" providerId="Windows Live"/>
      </p:ext>
    </p:extLst>
  </p:cmAuthor>
  <p:cmAuthor id="5" name="B B Nanawati" initials="BBN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1BD"/>
    <a:srgbClr val="A3D366"/>
    <a:srgbClr val="4AACC6"/>
    <a:srgbClr val="003E7F"/>
    <a:srgbClr val="EE5E3A"/>
    <a:srgbClr val="8064A2"/>
    <a:srgbClr val="C0504D"/>
    <a:srgbClr val="DAE56F"/>
    <a:srgbClr val="A3D266"/>
    <a:srgbClr val="86C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4" autoAdjust="0"/>
    <p:restoredTop sz="95801" autoAdjust="0"/>
  </p:normalViewPr>
  <p:slideViewPr>
    <p:cSldViewPr snapToGrid="0">
      <p:cViewPr varScale="1">
        <p:scale>
          <a:sx n="125" d="100"/>
          <a:sy n="125" d="100"/>
        </p:scale>
        <p:origin x="408" y="168"/>
      </p:cViewPr>
      <p:guideLst/>
    </p:cSldViewPr>
  </p:slideViewPr>
  <p:outlineViewPr>
    <p:cViewPr>
      <p:scale>
        <a:sx n="33" d="100"/>
        <a:sy n="33" d="100"/>
      </p:scale>
      <p:origin x="0" y="-86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915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commentAuthors" Target="commentAuthor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theme" Target="theme/theme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handoutMaster" Target="handoutMasters/handoutMaster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notesMaster" Target="notesMasters/notesMaster1.xml" /><Relationship Id="rId30" Type="http://schemas.openxmlformats.org/officeDocument/2006/relationships/presProps" Target="pres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D551954C-DE05-4CD3-B7C0-736B38AC80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955" cy="497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D45F8B7-0047-47F5-B167-42B385AAAA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245" y="1"/>
            <a:ext cx="2945955" cy="497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82ABA-EFAE-446C-B4D8-23D965687C92}" type="datetimeFigureOut">
              <a:rPr lang="ko-KR" altLang="en-US" smtClean="0"/>
              <a:t>2024-12-02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97CEA06-EFD8-4A9E-A0B3-36087DD7D2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322"/>
            <a:ext cx="2945955" cy="497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AF3B8CB-7E96-4BE5-BF00-CAC39A64C4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245" y="9429322"/>
            <a:ext cx="2945955" cy="497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619FF-AB5D-4BC0-979A-9210472348E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1836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425B9FA5-D889-47B1-BA6C-9312FE719247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2A334EB4-DCD9-4A0D-B4EE-B321D4CA1E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4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34EB4-DCD9-4A0D-B4EE-B321D4CA1E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41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34EB4-DCD9-4A0D-B4EE-B321D4CA1EB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5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34EB4-DCD9-4A0D-B4EE-B321D4CA1E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60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34EB4-DCD9-4A0D-B4EE-B321D4CA1E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64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34EB4-DCD9-4A0D-B4EE-B321D4CA1E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46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09330-5BB5-8440-0717-8D43ED50E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C78CED-DEB3-47D9-4A5A-8671CFA4FB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F8951D-E07D-5573-0258-98B5DF858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CCE84-A7C5-96A0-45F9-129D6C210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34EB4-DCD9-4A0D-B4EE-B321D4CA1E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39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34EB4-DCD9-4A0D-B4EE-B321D4CA1EB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0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0" y="1597026"/>
            <a:ext cx="11531600" cy="1470025"/>
          </a:xfrm>
        </p:spPr>
        <p:txBody>
          <a:bodyPr/>
          <a:lstStyle>
            <a:lvl1pPr algn="ctr">
              <a:defRPr sz="4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400" y="3305176"/>
            <a:ext cx="9855200" cy="1000125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9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0" y="1597026"/>
            <a:ext cx="11531600" cy="1470025"/>
          </a:xfrm>
        </p:spPr>
        <p:txBody>
          <a:bodyPr/>
          <a:lstStyle>
            <a:lvl1pPr algn="ctr">
              <a:defRPr sz="4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400" y="3305176"/>
            <a:ext cx="9855200" cy="1000125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3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5D94C968-9195-EBBD-B008-4BDEB10BE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298" y="16887"/>
            <a:ext cx="1777201" cy="73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8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3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5" Type="http://schemas.openxmlformats.org/officeDocument/2006/relationships/theme" Target="../theme/theme1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1" y="104775"/>
            <a:ext cx="116713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1" y="971551"/>
            <a:ext cx="11671300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9126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A4F325-1E25-7644-A3A6-CF81521F3357}"/>
              </a:ext>
            </a:extLst>
          </p:cNvPr>
          <p:cNvSpPr txBox="1">
            <a:spLocks/>
          </p:cNvSpPr>
          <p:nvPr userDrawn="1"/>
        </p:nvSpPr>
        <p:spPr>
          <a:xfrm>
            <a:off x="11591670" y="6511239"/>
            <a:ext cx="406401" cy="2667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033DB82-556C-45E9-9A03-75B8CB55CBFE}" type="slidenum">
              <a:rPr lang="en-US" smtClean="0"/>
              <a:pPr algn="ct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6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3" r:id="rId2"/>
    <p:sldLayoutId id="2147483674" r:id="rId3"/>
    <p:sldLayoutId id="2147483675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254061"/>
          </a:solidFill>
          <a:latin typeface="Tahoma" pitchFamily="34" charset="0"/>
          <a:ea typeface="Tahoma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54061"/>
          </a:solidFill>
          <a:latin typeface="Tahoma" pitchFamily="34" charset="0"/>
          <a:ea typeface="Tahoma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54061"/>
          </a:solidFill>
          <a:latin typeface="Tahoma" pitchFamily="34" charset="0"/>
          <a:ea typeface="Tahoma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54061"/>
          </a:solidFill>
          <a:latin typeface="Tahoma" pitchFamily="34" charset="0"/>
          <a:ea typeface="Tahoma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54061"/>
          </a:solidFill>
          <a:latin typeface="Tahoma" pitchFamily="34" charset="0"/>
          <a:ea typeface="Tahoma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 /><Relationship Id="rId13" Type="http://schemas.openxmlformats.org/officeDocument/2006/relationships/image" Target="../media/image50.jpg" /><Relationship Id="rId3" Type="http://schemas.openxmlformats.org/officeDocument/2006/relationships/image" Target="../media/image40.png" /><Relationship Id="rId7" Type="http://schemas.openxmlformats.org/officeDocument/2006/relationships/image" Target="../media/image44.jpg" /><Relationship Id="rId12" Type="http://schemas.openxmlformats.org/officeDocument/2006/relationships/image" Target="../media/image49.jpg" /><Relationship Id="rId2" Type="http://schemas.openxmlformats.org/officeDocument/2006/relationships/image" Target="../media/image39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3.jpg" /><Relationship Id="rId11" Type="http://schemas.openxmlformats.org/officeDocument/2006/relationships/image" Target="../media/image48.png" /><Relationship Id="rId5" Type="http://schemas.openxmlformats.org/officeDocument/2006/relationships/image" Target="../media/image42.png" /><Relationship Id="rId10" Type="http://schemas.openxmlformats.org/officeDocument/2006/relationships/image" Target="../media/image47.png" /><Relationship Id="rId4" Type="http://schemas.openxmlformats.org/officeDocument/2006/relationships/image" Target="../media/image41.png" /><Relationship Id="rId9" Type="http://schemas.openxmlformats.org/officeDocument/2006/relationships/image" Target="../media/image46.png" /><Relationship Id="rId14" Type="http://schemas.openxmlformats.org/officeDocument/2006/relationships/image" Target="../media/image51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 /><Relationship Id="rId2" Type="http://schemas.openxmlformats.org/officeDocument/2006/relationships/image" Target="../media/image53.png" /><Relationship Id="rId1" Type="http://schemas.openxmlformats.org/officeDocument/2006/relationships/slideLayout" Target="../slideLayouts/slideLayout3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pi.global/home" TargetMode="Externa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izenstack.world/team-1" TargetMode="Externa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 /><Relationship Id="rId13" Type="http://schemas.openxmlformats.org/officeDocument/2006/relationships/image" Target="../media/image13.png" /><Relationship Id="rId18" Type="http://schemas.openxmlformats.org/officeDocument/2006/relationships/image" Target="../media/image18.png" /><Relationship Id="rId3" Type="http://schemas.openxmlformats.org/officeDocument/2006/relationships/image" Target="../media/image3.png" /><Relationship Id="rId7" Type="http://schemas.openxmlformats.org/officeDocument/2006/relationships/image" Target="../media/image7.png" /><Relationship Id="rId12" Type="http://schemas.openxmlformats.org/officeDocument/2006/relationships/image" Target="../media/image12.svg" /><Relationship Id="rId17" Type="http://schemas.openxmlformats.org/officeDocument/2006/relationships/image" Target="../media/image17.svg" /><Relationship Id="rId2" Type="http://schemas.openxmlformats.org/officeDocument/2006/relationships/notesSlide" Target="../notesSlides/notesSlide4.xml" /><Relationship Id="rId16" Type="http://schemas.openxmlformats.org/officeDocument/2006/relationships/image" Target="../media/image16.png" /><Relationship Id="rId20" Type="http://schemas.openxmlformats.org/officeDocument/2006/relationships/image" Target="../media/image20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6.svg" /><Relationship Id="rId11" Type="http://schemas.openxmlformats.org/officeDocument/2006/relationships/image" Target="../media/image11.png" /><Relationship Id="rId5" Type="http://schemas.openxmlformats.org/officeDocument/2006/relationships/image" Target="../media/image5.png" /><Relationship Id="rId15" Type="http://schemas.openxmlformats.org/officeDocument/2006/relationships/image" Target="../media/image15.svg" /><Relationship Id="rId10" Type="http://schemas.openxmlformats.org/officeDocument/2006/relationships/image" Target="../media/image10.svg" /><Relationship Id="rId19" Type="http://schemas.openxmlformats.org/officeDocument/2006/relationships/image" Target="../media/image19.svg" /><Relationship Id="rId4" Type="http://schemas.openxmlformats.org/officeDocument/2006/relationships/image" Target="../media/image4.svg" /><Relationship Id="rId9" Type="http://schemas.openxmlformats.org/officeDocument/2006/relationships/image" Target="../media/image9.png" /><Relationship Id="rId14" Type="http://schemas.openxmlformats.org/officeDocument/2006/relationships/image" Target="../media/image14.sv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 /><Relationship Id="rId13" Type="http://schemas.openxmlformats.org/officeDocument/2006/relationships/image" Target="../media/image31.png" /><Relationship Id="rId18" Type="http://schemas.openxmlformats.org/officeDocument/2006/relationships/image" Target="../media/image36.svg" /><Relationship Id="rId3" Type="http://schemas.openxmlformats.org/officeDocument/2006/relationships/image" Target="../media/image21.png" /><Relationship Id="rId7" Type="http://schemas.openxmlformats.org/officeDocument/2006/relationships/image" Target="../media/image25.png" /><Relationship Id="rId12" Type="http://schemas.openxmlformats.org/officeDocument/2006/relationships/image" Target="../media/image30.svg" /><Relationship Id="rId17" Type="http://schemas.openxmlformats.org/officeDocument/2006/relationships/image" Target="../media/image35.png" /><Relationship Id="rId2" Type="http://schemas.openxmlformats.org/officeDocument/2006/relationships/notesSlide" Target="../notesSlides/notesSlide5.xml" /><Relationship Id="rId16" Type="http://schemas.openxmlformats.org/officeDocument/2006/relationships/image" Target="../media/image34.svg" /><Relationship Id="rId20" Type="http://schemas.openxmlformats.org/officeDocument/2006/relationships/image" Target="../media/image38.sv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24.svg" /><Relationship Id="rId11" Type="http://schemas.openxmlformats.org/officeDocument/2006/relationships/image" Target="../media/image29.png" /><Relationship Id="rId5" Type="http://schemas.openxmlformats.org/officeDocument/2006/relationships/image" Target="../media/image23.png" /><Relationship Id="rId15" Type="http://schemas.openxmlformats.org/officeDocument/2006/relationships/image" Target="../media/image33.png" /><Relationship Id="rId10" Type="http://schemas.openxmlformats.org/officeDocument/2006/relationships/image" Target="../media/image28.svg" /><Relationship Id="rId19" Type="http://schemas.openxmlformats.org/officeDocument/2006/relationships/image" Target="../media/image37.png" /><Relationship Id="rId4" Type="http://schemas.openxmlformats.org/officeDocument/2006/relationships/image" Target="../media/image22.svg" /><Relationship Id="rId9" Type="http://schemas.openxmlformats.org/officeDocument/2006/relationships/image" Target="../media/image27.png" /><Relationship Id="rId14" Type="http://schemas.openxmlformats.org/officeDocument/2006/relationships/image" Target="../media/image32.sv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ECA05-CA6D-6F45-BFFA-CAF018369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041" y="2626795"/>
            <a:ext cx="9135917" cy="1519382"/>
          </a:xfrm>
        </p:spPr>
        <p:txBody>
          <a:bodyPr/>
          <a:lstStyle/>
          <a:p>
            <a:r>
              <a:rPr lang="en-US" sz="2800" dirty="0"/>
              <a:t>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Public Infrastructure &amp; Digital Transformation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6482DB-088F-0D42-BEA9-296EC55D7463}"/>
              </a:ext>
            </a:extLst>
          </p:cNvPr>
          <p:cNvSpPr txBox="1"/>
          <p:nvPr/>
        </p:nvSpPr>
        <p:spPr>
          <a:xfrm>
            <a:off x="73347" y="6091940"/>
            <a:ext cx="8153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Rajiv Bansal</a:t>
            </a:r>
          </a:p>
          <a:p>
            <a:r>
              <a:rPr lang="en-US" altLang="ko-KR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CEO, NISG</a:t>
            </a:r>
          </a:p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Dec, 2024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CDC423-B7D2-EBFD-EFB6-B1761C76002C}"/>
              </a:ext>
            </a:extLst>
          </p:cNvPr>
          <p:cNvSpPr txBox="1">
            <a:spLocks/>
          </p:cNvSpPr>
          <p:nvPr/>
        </p:nvSpPr>
        <p:spPr bwMode="auto">
          <a:xfrm>
            <a:off x="4150240" y="3665596"/>
            <a:ext cx="4512122" cy="73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254061"/>
                </a:solidFill>
                <a:latin typeface="Arial" panose="020B0604020202020204" pitchFamily="34" charset="0"/>
                <a:ea typeface="Tahoma" charset="0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5406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5406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5406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5406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defTabSz="914400"/>
            <a:r>
              <a:rPr lang="en-I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Republic of South Africa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4E7D3746-02E9-AA43-27B1-8C6DCC0CF3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99" y="5593274"/>
            <a:ext cx="1777201" cy="7386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DA5BEA-85C9-5D99-40AA-31F1B4A1A487}"/>
              </a:ext>
            </a:extLst>
          </p:cNvPr>
          <p:cNvSpPr txBox="1"/>
          <p:nvPr/>
        </p:nvSpPr>
        <p:spPr>
          <a:xfrm>
            <a:off x="4863447" y="6356494"/>
            <a:ext cx="56058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Institute for  Smart Government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0" name="Picture 4" descr="Government of South Africa - Wikipedia">
            <a:extLst>
              <a:ext uri="{FF2B5EF4-FFF2-40B4-BE49-F238E27FC236}">
                <a16:creationId xmlns:a16="http://schemas.microsoft.com/office/drawing/2014/main" id="{A4031F87-B4BE-052B-6949-C56C5CCD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41" y="119729"/>
            <a:ext cx="1621338" cy="151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986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D4897-69A1-C6F7-70FB-DC00AC7FD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2">
            <a:extLst>
              <a:ext uri="{FF2B5EF4-FFF2-40B4-BE49-F238E27FC236}">
                <a16:creationId xmlns:a16="http://schemas.microsoft.com/office/drawing/2014/main" id="{8F4C7FF2-EA2B-0E3A-C273-C2D159C533D4}"/>
              </a:ext>
            </a:extLst>
          </p:cNvPr>
          <p:cNvSpPr txBox="1"/>
          <p:nvPr/>
        </p:nvSpPr>
        <p:spPr>
          <a:xfrm>
            <a:off x="200573" y="219132"/>
            <a:ext cx="8672631" cy="446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0" fontAlgn="base" hangingPunct="0">
              <a:lnSpc>
                <a:spcPts val="4106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254061"/>
                </a:solidFill>
                <a:latin typeface="Tahoma" pitchFamily="34" charset="0"/>
                <a:ea typeface="Tahoma" charset="0"/>
                <a:cs typeface="Tahoma" pitchFamily="34" charset="0"/>
              </a:rPr>
              <a:t> NISG Clients</a:t>
            </a:r>
          </a:p>
        </p:txBody>
      </p:sp>
      <p:pic>
        <p:nvPicPr>
          <p:cNvPr id="5" name="Picture 4" descr="A logo of a person holding a stick&#10;&#10;Description automatically generated">
            <a:extLst>
              <a:ext uri="{FF2B5EF4-FFF2-40B4-BE49-F238E27FC236}">
                <a16:creationId xmlns:a16="http://schemas.microsoft.com/office/drawing/2014/main" id="{AB8892C1-A8DE-06AD-BC7B-4DE7D761C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041400"/>
            <a:ext cx="2540000" cy="1521857"/>
          </a:xfrm>
          <a:prstGeom prst="rect">
            <a:avLst/>
          </a:prstGeom>
        </p:spPr>
      </p:pic>
      <p:pic>
        <p:nvPicPr>
          <p:cNvPr id="7" name="Picture 6" descr="A logo with a shield and a book&#10;&#10;Description automatically generated with medium confidence">
            <a:extLst>
              <a:ext uri="{FF2B5EF4-FFF2-40B4-BE49-F238E27FC236}">
                <a16:creationId xmlns:a16="http://schemas.microsoft.com/office/drawing/2014/main" id="{8291798F-1472-142F-E08B-0A94D797D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17" y="1000001"/>
            <a:ext cx="1613083" cy="1870199"/>
          </a:xfrm>
          <a:prstGeom prst="rect">
            <a:avLst/>
          </a:prstGeom>
        </p:spPr>
      </p:pic>
      <p:pic>
        <p:nvPicPr>
          <p:cNvPr id="9" name="Picture 8" descr="A logo on a black background&#10;&#10;Description automatically generated">
            <a:extLst>
              <a:ext uri="{FF2B5EF4-FFF2-40B4-BE49-F238E27FC236}">
                <a16:creationId xmlns:a16="http://schemas.microsoft.com/office/drawing/2014/main" id="{B2AD1062-974F-432B-AC3F-DEAE6EF6D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17" y="932704"/>
            <a:ext cx="2072469" cy="1739248"/>
          </a:xfrm>
          <a:prstGeom prst="rect">
            <a:avLst/>
          </a:prstGeom>
        </p:spPr>
      </p:pic>
      <p:pic>
        <p:nvPicPr>
          <p:cNvPr id="11" name="Picture 10" descr="A logo of a company&#10;&#10;Description automatically generated with medium confidence">
            <a:extLst>
              <a:ext uri="{FF2B5EF4-FFF2-40B4-BE49-F238E27FC236}">
                <a16:creationId xmlns:a16="http://schemas.microsoft.com/office/drawing/2014/main" id="{340F24F9-9F39-1006-8952-05F27FCE1B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3429001"/>
            <a:ext cx="1905000" cy="1422400"/>
          </a:xfrm>
          <a:prstGeom prst="rect">
            <a:avLst/>
          </a:prstGeom>
        </p:spPr>
      </p:pic>
      <p:pic>
        <p:nvPicPr>
          <p:cNvPr id="13" name="Picture 12" descr="A logo with text and symbols&#10;&#10;Description automatically generated">
            <a:extLst>
              <a:ext uri="{FF2B5EF4-FFF2-40B4-BE49-F238E27FC236}">
                <a16:creationId xmlns:a16="http://schemas.microsoft.com/office/drawing/2014/main" id="{A8EC6210-2C50-8CA8-6629-C0E1DD60BE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66" y="934526"/>
            <a:ext cx="1613084" cy="1574005"/>
          </a:xfrm>
          <a:prstGeom prst="rect">
            <a:avLst/>
          </a:prstGeom>
        </p:spPr>
      </p:pic>
      <p:pic>
        <p:nvPicPr>
          <p:cNvPr id="15" name="Picture 14" descr="A logo with text on it&#10;&#10;Description automatically generated">
            <a:extLst>
              <a:ext uri="{FF2B5EF4-FFF2-40B4-BE49-F238E27FC236}">
                <a16:creationId xmlns:a16="http://schemas.microsoft.com/office/drawing/2014/main" id="{2C07B7A7-8628-2A77-3D17-DAF4CDAD16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3432134"/>
            <a:ext cx="2286000" cy="1360714"/>
          </a:xfrm>
          <a:prstGeom prst="rect">
            <a:avLst/>
          </a:prstGeom>
        </p:spPr>
      </p:pic>
      <p:pic>
        <p:nvPicPr>
          <p:cNvPr id="17" name="Picture 16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53FA87E6-AB1B-B309-4D86-90BDF479A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89" y="3429000"/>
            <a:ext cx="2286000" cy="1422401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9E62C417-8926-6863-7E62-2C2CEFEDC6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5562601"/>
            <a:ext cx="2675604" cy="1084323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C01AB69A-8EFD-4EBF-2AB8-0FCBAC885E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6" y="5549859"/>
            <a:ext cx="3030233" cy="1130341"/>
          </a:xfrm>
          <a:prstGeom prst="rect">
            <a:avLst/>
          </a:prstGeom>
        </p:spPr>
      </p:pic>
      <p:pic>
        <p:nvPicPr>
          <p:cNvPr id="23" name="Picture 22" descr="A logo with a design on it&#10;&#10;Description automatically generated">
            <a:extLst>
              <a:ext uri="{FF2B5EF4-FFF2-40B4-BE49-F238E27FC236}">
                <a16:creationId xmlns:a16="http://schemas.microsoft.com/office/drawing/2014/main" id="{1D19A907-A525-C1CA-6B64-D64500D9E8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5561473"/>
            <a:ext cx="2692370" cy="1118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959FDD-58A9-FC51-92AE-CE95602CE892}"/>
              </a:ext>
            </a:extLst>
          </p:cNvPr>
          <p:cNvSpPr txBox="1"/>
          <p:nvPr/>
        </p:nvSpPr>
        <p:spPr>
          <a:xfrm>
            <a:off x="494315" y="2701737"/>
            <a:ext cx="2675604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/>
              <a:t>Unique Identification Authority of India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DAEA78-C0D3-891E-E04A-6458427889E1}"/>
              </a:ext>
            </a:extLst>
          </p:cNvPr>
          <p:cNvSpPr txBox="1"/>
          <p:nvPr/>
        </p:nvSpPr>
        <p:spPr>
          <a:xfrm>
            <a:off x="3850458" y="2701737"/>
            <a:ext cx="229235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/>
              <a:t>Comptroller &amp; Auditor General Of India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C470D2-01F1-C8F2-8CEC-0F4677139082}"/>
              </a:ext>
            </a:extLst>
          </p:cNvPr>
          <p:cNvSpPr txBox="1"/>
          <p:nvPr/>
        </p:nvSpPr>
        <p:spPr>
          <a:xfrm>
            <a:off x="7685544" y="2575996"/>
            <a:ext cx="1518625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/>
              <a:t>National Crime Records Bureau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133D73-9AF8-9EC9-D5CF-455F81B681EC}"/>
              </a:ext>
            </a:extLst>
          </p:cNvPr>
          <p:cNvSpPr txBox="1"/>
          <p:nvPr/>
        </p:nvSpPr>
        <p:spPr>
          <a:xfrm>
            <a:off x="9262396" y="2667000"/>
            <a:ext cx="2675604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/>
              <a:t>Controller General of </a:t>
            </a:r>
            <a:r>
              <a:rPr lang="en-US" sz="1333" b="1" dirty="0" err="1"/>
              <a:t>Defence</a:t>
            </a:r>
            <a:r>
              <a:rPr lang="en-US" sz="1333" b="1" dirty="0"/>
              <a:t> Accounts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2A7CD8-4D0B-796F-310F-0BFD6FF82EF0}"/>
              </a:ext>
            </a:extLst>
          </p:cNvPr>
          <p:cNvSpPr txBox="1"/>
          <p:nvPr/>
        </p:nvSpPr>
        <p:spPr>
          <a:xfrm>
            <a:off x="355600" y="4902200"/>
            <a:ext cx="2675604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/>
              <a:t>Election Commission of India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FF3B59-3DEF-10B2-35BE-20B7841B42BD}"/>
              </a:ext>
            </a:extLst>
          </p:cNvPr>
          <p:cNvSpPr txBox="1"/>
          <p:nvPr/>
        </p:nvSpPr>
        <p:spPr>
          <a:xfrm>
            <a:off x="3146773" y="4804743"/>
            <a:ext cx="2929604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/>
              <a:t>Passport Seva (Ministry of External Affairs, Govt of India)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D18F20-A3C0-5104-32FF-C21BB3D05950}"/>
              </a:ext>
            </a:extLst>
          </p:cNvPr>
          <p:cNvSpPr txBox="1"/>
          <p:nvPr/>
        </p:nvSpPr>
        <p:spPr>
          <a:xfrm>
            <a:off x="6659485" y="4876415"/>
            <a:ext cx="213776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/>
              <a:t>TRAI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5EC9AC-09FF-C6A8-31E8-A51C3D96DF58}"/>
              </a:ext>
            </a:extLst>
          </p:cNvPr>
          <p:cNvSpPr txBox="1"/>
          <p:nvPr/>
        </p:nvSpPr>
        <p:spPr>
          <a:xfrm>
            <a:off x="9236075" y="4876415"/>
            <a:ext cx="2675604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 err="1"/>
              <a:t>Powergrid</a:t>
            </a:r>
            <a:r>
              <a:rPr lang="en-US" sz="1333" b="1" dirty="0"/>
              <a:t> Corporation</a:t>
            </a:r>
          </a:p>
        </p:txBody>
      </p:sp>
      <p:pic>
        <p:nvPicPr>
          <p:cNvPr id="24" name="Picture 23" descr="A logo with text and a lion&#10;&#10;Description automatically generated">
            <a:extLst>
              <a:ext uri="{FF2B5EF4-FFF2-40B4-BE49-F238E27FC236}">
                <a16:creationId xmlns:a16="http://schemas.microsoft.com/office/drawing/2014/main" id="{0924DB36-F997-0ECB-4E19-51CE485982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5524300"/>
            <a:ext cx="2159635" cy="1105101"/>
          </a:xfrm>
          <a:prstGeom prst="rect">
            <a:avLst/>
          </a:prstGeom>
        </p:spPr>
      </p:pic>
      <p:pic>
        <p:nvPicPr>
          <p:cNvPr id="26" name="Picture 25" descr="A blue and red sign with yellow text&#10;&#10;Description automatically generated">
            <a:extLst>
              <a:ext uri="{FF2B5EF4-FFF2-40B4-BE49-F238E27FC236}">
                <a16:creationId xmlns:a16="http://schemas.microsoft.com/office/drawing/2014/main" id="{32953898-22C4-0395-8DE5-ADBD270CE4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99" y="3389587"/>
            <a:ext cx="3009900" cy="1409700"/>
          </a:xfrm>
          <a:prstGeom prst="rect">
            <a:avLst/>
          </a:prstGeom>
        </p:spPr>
      </p:pic>
      <p:pic>
        <p:nvPicPr>
          <p:cNvPr id="1028" name="Picture 4" descr="Emblem of Sri Lanka - Wikipedia">
            <a:extLst>
              <a:ext uri="{FF2B5EF4-FFF2-40B4-BE49-F238E27FC236}">
                <a16:creationId xmlns:a16="http://schemas.microsoft.com/office/drawing/2014/main" id="{B5955DBD-8F68-1BD4-CE0D-76BAC9C1D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717" y="1041400"/>
            <a:ext cx="1399724" cy="14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A7913D-EE43-DA73-A06B-A69C61886F12}"/>
              </a:ext>
            </a:extLst>
          </p:cNvPr>
          <p:cNvSpPr txBox="1"/>
          <p:nvPr/>
        </p:nvSpPr>
        <p:spPr>
          <a:xfrm>
            <a:off x="5860163" y="2632438"/>
            <a:ext cx="1598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/>
              <a:t>Sri Lanka Unique ID</a:t>
            </a:r>
          </a:p>
        </p:txBody>
      </p:sp>
    </p:spTree>
    <p:extLst>
      <p:ext uri="{BB962C8B-B14F-4D97-AF65-F5344CB8AC3E}">
        <p14:creationId xmlns:p14="http://schemas.microsoft.com/office/powerpoint/2010/main" val="1198596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D3D83-69F3-03B2-F543-16CC32159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F294-05F2-9ADE-D724-F5D098C4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55" y="51431"/>
            <a:ext cx="12011464" cy="686126"/>
          </a:xfrm>
        </p:spPr>
        <p:txBody>
          <a:bodyPr/>
          <a:lstStyle/>
          <a:p>
            <a:pPr algn="l"/>
            <a:r>
              <a:rPr lang="en-US" sz="2000" dirty="0"/>
              <a:t>NISG’s Past Association with South Africa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5A3655-B5CF-5BC1-6967-262328190537}"/>
              </a:ext>
            </a:extLst>
          </p:cNvPr>
          <p:cNvSpPr/>
          <p:nvPr/>
        </p:nvSpPr>
        <p:spPr>
          <a:xfrm>
            <a:off x="402450" y="1922250"/>
            <a:ext cx="4983378" cy="86915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glow>
              <a:schemeClr val="tx2">
                <a:lumMod val="20000"/>
                <a:lumOff val="80000"/>
                <a:alpha val="8000"/>
              </a:schemeClr>
            </a:glow>
          </a:effectLst>
        </p:spPr>
        <p:txBody>
          <a:bodyPr wrap="square" lIns="90000" anchor="ctr">
            <a:no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Assessment of the ICT interventions in “</a:t>
            </a:r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South African Social Security Agency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SASSA)” –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March 2014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79F48-4417-29BA-0279-E06DA0CCA70E}"/>
              </a:ext>
            </a:extLst>
          </p:cNvPr>
          <p:cNvSpPr/>
          <p:nvPr/>
        </p:nvSpPr>
        <p:spPr>
          <a:xfrm>
            <a:off x="378995" y="974864"/>
            <a:ext cx="5019526" cy="848252"/>
          </a:xfrm>
          <a:prstGeom prst="rect">
            <a:avLst/>
          </a:prstGeom>
          <a:solidFill>
            <a:srgbClr val="0070C0"/>
          </a:solidFill>
        </p:spPr>
        <p:txBody>
          <a:bodyPr wrap="square" lIns="90000" anchor="ctr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05-day training programme on “e-Government for Smart Governance” for officers of South Africa: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14-18 March 2005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D142E2-D389-9BFF-120C-DBD6E7428CDA}"/>
              </a:ext>
            </a:extLst>
          </p:cNvPr>
          <p:cNvSpPr/>
          <p:nvPr/>
        </p:nvSpPr>
        <p:spPr>
          <a:xfrm>
            <a:off x="402450" y="2911866"/>
            <a:ext cx="4972616" cy="869155"/>
          </a:xfrm>
          <a:prstGeom prst="rect">
            <a:avLst/>
          </a:prstGeom>
          <a:solidFill>
            <a:srgbClr val="0070C0"/>
          </a:solidFill>
          <a:effectLst>
            <a:glow>
              <a:schemeClr val="tx2">
                <a:lumMod val="20000"/>
                <a:lumOff val="80000"/>
                <a:alpha val="8000"/>
              </a:schemeClr>
            </a:glow>
          </a:effectLst>
        </p:spPr>
        <p:txBody>
          <a:bodyPr wrap="square" lIns="90000" anchor="t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tour for HoDs of South African Government - Best Practices in ICT initiatives: 16-18 December 2015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."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E8346-CFD7-5E41-BB72-AEAE8153D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110" y="1640154"/>
            <a:ext cx="6254440" cy="34125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89EA3C-3F70-776B-292F-23F2D32C5233}"/>
              </a:ext>
            </a:extLst>
          </p:cNvPr>
          <p:cNvSpPr/>
          <p:nvPr/>
        </p:nvSpPr>
        <p:spPr>
          <a:xfrm>
            <a:off x="402450" y="3920628"/>
            <a:ext cx="4972616" cy="86915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>
              <a:schemeClr val="tx2">
                <a:lumMod val="20000"/>
                <a:lumOff val="80000"/>
                <a:alpha val="8000"/>
              </a:schemeClr>
            </a:glow>
          </a:effectLst>
        </p:spPr>
        <p:txBody>
          <a:bodyPr wrap="square" lIns="9000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IN" sz="1400" b="0" i="0" dirty="0">
                <a:effectLst/>
                <a:latin typeface="Arial" panose="020B0604020202020204" pitchFamily="34" charset="0"/>
              </a:rPr>
              <a:t>South Africa and Brazil Joint Delegation</a:t>
            </a:r>
            <a:r>
              <a:rPr lang="en-IN" sz="1400" dirty="0">
                <a:latin typeface="Arial" panose="020B0604020202020204" pitchFamily="34" charset="0"/>
              </a:rPr>
              <a:t> </a:t>
            </a:r>
            <a:r>
              <a:rPr lang="en-IN" sz="1400" b="0" i="0" dirty="0">
                <a:effectLst/>
                <a:latin typeface="Arial" panose="020B0604020202020204" pitchFamily="34" charset="0"/>
              </a:rPr>
              <a:t>Mr </a:t>
            </a:r>
            <a:r>
              <a:rPr lang="en-IN" sz="1400" b="0" i="0" dirty="0" err="1">
                <a:effectLst/>
                <a:latin typeface="Arial" panose="020B0604020202020204" pitchFamily="34" charset="0"/>
              </a:rPr>
              <a:t>Mokwining</a:t>
            </a:r>
            <a:r>
              <a:rPr lang="en-IN" sz="1400" b="0" i="0" dirty="0">
                <a:effectLst/>
                <a:latin typeface="Arial" panose="020B0604020202020204" pitchFamily="34" charset="0"/>
              </a:rPr>
              <a:t>  Nhlapo, COO, Presidential National Commission on Information Society and Development : 06.10.2005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8ADCB-A6FA-D37B-E531-B8A618E3C07D}"/>
              </a:ext>
            </a:extLst>
          </p:cNvPr>
          <p:cNvSpPr/>
          <p:nvPr/>
        </p:nvSpPr>
        <p:spPr>
          <a:xfrm>
            <a:off x="366256" y="4929390"/>
            <a:ext cx="5045004" cy="869155"/>
          </a:xfrm>
          <a:prstGeom prst="rect">
            <a:avLst/>
          </a:prstGeom>
          <a:solidFill>
            <a:srgbClr val="0070C0"/>
          </a:solidFill>
          <a:effectLst>
            <a:glow>
              <a:schemeClr val="tx2">
                <a:lumMod val="20000"/>
                <a:lumOff val="80000"/>
                <a:alpha val="8000"/>
              </a:schemeClr>
            </a:glow>
          </a:effectLst>
        </p:spPr>
        <p:txBody>
          <a:bodyPr wrap="square" lIns="90000" anchor="t"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</a:rPr>
              <a:t>11-14 August 2008: 18 member Ministerial Delegation from South Africa lead by H.E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Ms.Geraldine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</a:rPr>
              <a:t> Fraser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Moleketi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</a:rPr>
              <a:t> , Minister for Public Services and Administration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64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171D7-B1B3-497D-A6BD-8760EA3B6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4D8E-21F3-E5A6-F757-439D5492C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0" y="2133053"/>
            <a:ext cx="11531600" cy="1470025"/>
          </a:xfrm>
        </p:spPr>
        <p:txBody>
          <a:bodyPr/>
          <a:lstStyle/>
          <a:p>
            <a:br>
              <a:rPr lang="en-IN" sz="1000" dirty="0">
                <a:effectLst/>
                <a:latin typeface="Arial" panose="020B0604020202020204" pitchFamily="34" charset="0"/>
              </a:rPr>
            </a:br>
            <a:br>
              <a:rPr lang="en-IN" sz="1000" dirty="0">
                <a:effectLst/>
                <a:latin typeface="Arial" panose="020B0604020202020204" pitchFamily="34" charset="0"/>
              </a:rPr>
            </a:br>
            <a:r>
              <a:rPr lang="en-IN" sz="2000" dirty="0">
                <a:latin typeface="Tahoma" pitchFamily="34" charset="0"/>
                <a:cs typeface="Tahoma" pitchFamily="34" charset="0"/>
              </a:rPr>
              <a:t> South Africa’s Communications &amp; Digital Technology Infrastructure Roadmap</a:t>
            </a:r>
            <a:br>
              <a:rPr lang="en-IN" sz="2000" dirty="0">
                <a:latin typeface="Tahoma" pitchFamily="34" charset="0"/>
                <a:cs typeface="Tahoma" pitchFamily="34" charset="0"/>
              </a:rPr>
            </a:br>
            <a:br>
              <a:rPr lang="en-IN" sz="2000" dirty="0">
                <a:latin typeface="Tahoma" pitchFamily="34" charset="0"/>
                <a:cs typeface="Tahoma" pitchFamily="34" charset="0"/>
              </a:rPr>
            </a:br>
            <a:r>
              <a:rPr lang="en-IN" sz="2000" dirty="0">
                <a:latin typeface="Tahoma" pitchFamily="34" charset="0"/>
                <a:cs typeface="Tahoma" pitchFamily="34" charset="0"/>
              </a:rPr>
              <a:t>2024 - 2029 </a:t>
            </a:r>
            <a:br>
              <a:rPr lang="en-IN" sz="2000" dirty="0">
                <a:latin typeface="Tahoma" pitchFamily="34" charset="0"/>
                <a:cs typeface="Tahoma" pitchFamily="34" charset="0"/>
              </a:rPr>
            </a:br>
            <a:endParaRPr lang="en-IN" sz="2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6C5894C7-26D2-F0FA-1F58-A42179354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082" y="5573136"/>
            <a:ext cx="2072304" cy="972934"/>
          </a:xfrm>
          <a:prstGeom prst="rect">
            <a:avLst/>
          </a:prstGeom>
        </p:spPr>
      </p:pic>
      <p:pic>
        <p:nvPicPr>
          <p:cNvPr id="3" name="Picture 4" descr="Government of South Africa - Wikipedia">
            <a:extLst>
              <a:ext uri="{FF2B5EF4-FFF2-40B4-BE49-F238E27FC236}">
                <a16:creationId xmlns:a16="http://schemas.microsoft.com/office/drawing/2014/main" id="{4E8F93AD-1E59-8F63-3C86-FF2566E3D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885" y="311930"/>
            <a:ext cx="1056230" cy="96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259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73911-CEDB-5067-04E9-00F09738F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7411-30F6-A1F9-4AD2-E2C2425AA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1" y="0"/>
            <a:ext cx="11671300" cy="742950"/>
          </a:xfrm>
        </p:spPr>
        <p:txBody>
          <a:bodyPr/>
          <a:lstStyle/>
          <a:p>
            <a:pPr algn="l"/>
            <a:r>
              <a:rPr lang="en-IN" sz="20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N" sz="2000" dirty="0"/>
              <a:t>Existing Digital Landscape – South Africa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5B939-CE59-9145-DE57-7D966DCDC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851693"/>
            <a:ext cx="11671300" cy="5363577"/>
          </a:xfrm>
        </p:spPr>
        <p:txBody>
          <a:bodyPr/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>
                <a:effectLst/>
                <a:ea typeface="Calibri" panose="020F0502020204030204" pitchFamily="34" charset="0"/>
              </a:rPr>
              <a:t>In terms of the digital economy, South Africa leads the African region in digital indicators.</a:t>
            </a:r>
            <a:endParaRPr lang="en-US" sz="1400" b="1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effectLst/>
                <a:ea typeface="Times New Roman" panose="02020603050405020304" pitchFamily="18" charset="0"/>
              </a:rPr>
              <a:t>The United Nations' E-Government Development Index (EGDI)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ranks South Africa's economy at the 40th position, a significant achievement that reflects the country's strong track record in digital governance and service delivery.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effectLst/>
                <a:ea typeface="Times New Roman" panose="02020603050405020304" pitchFamily="18" charset="0"/>
              </a:rPr>
              <a:t>The ICT Development Index (IDI):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Published by the International Telecommunication Union (ITU), assesses countries' progress in information and communication technology (ICT -2024). South Africa achieved an IDI score of  83.6, ranking it fifth among African nations.  </a:t>
            </a:r>
            <a:endParaRPr lang="en-IN" sz="1400" dirty="0">
              <a:ea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ea typeface="Times New Roman" panose="02020603050405020304" pitchFamily="18" charset="0"/>
              </a:rPr>
              <a:t>South Africa, Nigeria, and Kenya are among the 16 African countries that have launched commercial 5G services. South Africa, in particular, leads with 41% of its population covered by 5G as of September 2023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Data Centers and Cloud Infrastructure: </a:t>
            </a:r>
            <a:r>
              <a:rPr lang="en-US" sz="1400" dirty="0" err="1"/>
              <a:t>Teraco</a:t>
            </a:r>
            <a:r>
              <a:rPr lang="en-US" sz="1400" dirty="0"/>
              <a:t>, Africa's largest data centre operator, has significantly expanded its facilities across South Africa , contributing to the country's leadership in the digital economy.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</a:rPr>
              <a:t>The startup environment in Africa is growing, especially </a:t>
            </a:r>
            <a:r>
              <a:rPr lang="en-US" sz="1400" dirty="0">
                <a:ea typeface="Times New Roman" panose="02020603050405020304" pitchFamily="18" charset="0"/>
              </a:rPr>
              <a:t>in Innovation </a:t>
            </a:r>
            <a:r>
              <a:rPr lang="en-US" sz="1400" dirty="0" err="1">
                <a:ea typeface="Times New Roman" panose="02020603050405020304" pitchFamily="18" charset="0"/>
              </a:rPr>
              <a:t>centres</a:t>
            </a:r>
            <a:r>
              <a:rPr lang="en-US" sz="1400" dirty="0">
                <a:ea typeface="Times New Roman" panose="02020603050405020304" pitchFamily="18" charset="0"/>
              </a:rPr>
              <a:t> such as Silicon Cape -South Africa, domestic and foreign venture capital firms are making large investments in tech businesses in sectors like fintech, health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tech, and e-commerce 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effectLst/>
              </a:rPr>
              <a:t>Jumia: Often referred to as the "Amazon of Africa," Jumia operates in 11 countries, South Africa's leading e-commerce platform, specializing in electronics, fashion, and household items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ea typeface="Calibri" panose="020F0502020204030204" pitchFamily="34" charset="0"/>
              </a:rPr>
              <a:t>High penetration of Internet, Broadband Services and Smart Phones</a:t>
            </a:r>
            <a:endParaRPr lang="en-IN" sz="14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899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70C8067-89B2-2611-3A8E-5A4FFD44153E}"/>
              </a:ext>
            </a:extLst>
          </p:cNvPr>
          <p:cNvGrpSpPr/>
          <p:nvPr/>
        </p:nvGrpSpPr>
        <p:grpSpPr>
          <a:xfrm>
            <a:off x="295488" y="1483970"/>
            <a:ext cx="10817153" cy="4900334"/>
            <a:chOff x="410157" y="1653712"/>
            <a:chExt cx="10817153" cy="5445292"/>
          </a:xfrm>
        </p:grpSpPr>
        <p:sp>
          <p:nvSpPr>
            <p:cNvPr id="17" name="Google Shape;3750;p339">
              <a:extLst>
                <a:ext uri="{FF2B5EF4-FFF2-40B4-BE49-F238E27FC236}">
                  <a16:creationId xmlns:a16="http://schemas.microsoft.com/office/drawing/2014/main" id="{3BB03F33-7291-F3BF-1CA3-34BB075AD00B}"/>
                </a:ext>
              </a:extLst>
            </p:cNvPr>
            <p:cNvSpPr/>
            <p:nvPr/>
          </p:nvSpPr>
          <p:spPr>
            <a:xfrm>
              <a:off x="423395" y="1668122"/>
              <a:ext cx="530508" cy="8438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3750;p339">
              <a:extLst>
                <a:ext uri="{FF2B5EF4-FFF2-40B4-BE49-F238E27FC236}">
                  <a16:creationId xmlns:a16="http://schemas.microsoft.com/office/drawing/2014/main" id="{2B0BF56B-5F69-C61F-B13D-831F90AC9AD2}"/>
                </a:ext>
              </a:extLst>
            </p:cNvPr>
            <p:cNvSpPr/>
            <p:nvPr/>
          </p:nvSpPr>
          <p:spPr>
            <a:xfrm>
              <a:off x="415199" y="4420317"/>
              <a:ext cx="530508" cy="8438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597F720-4993-D2DD-7C47-D9072DE5E1E9}"/>
                </a:ext>
              </a:extLst>
            </p:cNvPr>
            <p:cNvGrpSpPr/>
            <p:nvPr/>
          </p:nvGrpSpPr>
          <p:grpSpPr>
            <a:xfrm>
              <a:off x="1006732" y="1653712"/>
              <a:ext cx="2083629" cy="4519855"/>
              <a:chOff x="717628" y="906425"/>
              <a:chExt cx="1334113" cy="5364528"/>
            </a:xfrm>
          </p:grpSpPr>
          <p:sp>
            <p:nvSpPr>
              <p:cNvPr id="6" name="Google Shape;3750;p339">
                <a:extLst>
                  <a:ext uri="{FF2B5EF4-FFF2-40B4-BE49-F238E27FC236}">
                    <a16:creationId xmlns:a16="http://schemas.microsoft.com/office/drawing/2014/main" id="{62F1600D-DF0F-1DBB-BFEC-8774D58CAA57}"/>
                  </a:ext>
                </a:extLst>
              </p:cNvPr>
              <p:cNvSpPr/>
              <p:nvPr/>
            </p:nvSpPr>
            <p:spPr>
              <a:xfrm>
                <a:off x="717629" y="906425"/>
                <a:ext cx="1334112" cy="100159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Digital ID Collaboration</a:t>
                </a:r>
                <a:endParaRPr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Google Shape;3751;p339">
                <a:extLst>
                  <a:ext uri="{FF2B5EF4-FFF2-40B4-BE49-F238E27FC236}">
                    <a16:creationId xmlns:a16="http://schemas.microsoft.com/office/drawing/2014/main" id="{6051DB43-3FD7-5070-1B8E-ABB26360CDE4}"/>
                  </a:ext>
                </a:extLst>
              </p:cNvPr>
              <p:cNvSpPr/>
              <p:nvPr/>
            </p:nvSpPr>
            <p:spPr>
              <a:xfrm>
                <a:off x="717628" y="1997163"/>
                <a:ext cx="1334113" cy="100159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en-IN" sz="14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Digital Public Infrastructure </a:t>
                </a:r>
                <a:endParaRPr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Google Shape;3752;p339">
                <a:extLst>
                  <a:ext uri="{FF2B5EF4-FFF2-40B4-BE49-F238E27FC236}">
                    <a16:creationId xmlns:a16="http://schemas.microsoft.com/office/drawing/2014/main" id="{130EB5C6-AE6F-ACDB-B489-227C4451A4AE}"/>
                  </a:ext>
                </a:extLst>
              </p:cNvPr>
              <p:cNvSpPr/>
              <p:nvPr/>
            </p:nvSpPr>
            <p:spPr>
              <a:xfrm>
                <a:off x="717628" y="3087900"/>
                <a:ext cx="1334113" cy="100159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IN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Universal Access to the Internet </a:t>
                </a:r>
              </a:p>
            </p:txBody>
          </p:sp>
          <p:sp>
            <p:nvSpPr>
              <p:cNvPr id="9" name="Google Shape;3753;p339">
                <a:extLst>
                  <a:ext uri="{FF2B5EF4-FFF2-40B4-BE49-F238E27FC236}">
                    <a16:creationId xmlns:a16="http://schemas.microsoft.com/office/drawing/2014/main" id="{C3D4C511-F77B-C326-E9FD-70999B4D53A1}"/>
                  </a:ext>
                </a:extLst>
              </p:cNvPr>
              <p:cNvSpPr/>
              <p:nvPr/>
            </p:nvSpPr>
            <p:spPr>
              <a:xfrm>
                <a:off x="717628" y="4178639"/>
                <a:ext cx="1334113" cy="100159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IN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Digital Skills for a digital economy and society </a:t>
                </a:r>
              </a:p>
            </p:txBody>
          </p:sp>
          <p:sp>
            <p:nvSpPr>
              <p:cNvPr id="10" name="Google Shape;3754;p339">
                <a:extLst>
                  <a:ext uri="{FF2B5EF4-FFF2-40B4-BE49-F238E27FC236}">
                    <a16:creationId xmlns:a16="http://schemas.microsoft.com/office/drawing/2014/main" id="{19F43E1B-11D1-D810-F70C-59F1EFBC9FBE}"/>
                  </a:ext>
                </a:extLst>
              </p:cNvPr>
              <p:cNvSpPr/>
              <p:nvPr/>
            </p:nvSpPr>
            <p:spPr>
              <a:xfrm>
                <a:off x="717628" y="5269355"/>
                <a:ext cx="1334113" cy="100159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0" tIns="91425" rIns="91425" bIns="91425" anchor="ctr" anchorCtr="0">
                <a:noAutofit/>
              </a:bodyPr>
              <a:lstStyle/>
              <a:p>
                <a:pPr algn="ctr"/>
                <a:r>
                  <a:rPr lang="en-GB" sz="1400" kern="1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ctr"/>
                <a:r>
                  <a:rPr lang="en-IN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Environment for Digital Investment and Innovation 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Google Shape;3750;p339">
              <a:extLst>
                <a:ext uri="{FF2B5EF4-FFF2-40B4-BE49-F238E27FC236}">
                  <a16:creationId xmlns:a16="http://schemas.microsoft.com/office/drawing/2014/main" id="{C7B2E212-93C5-E444-89CE-9F00D5F0310E}"/>
                </a:ext>
              </a:extLst>
            </p:cNvPr>
            <p:cNvSpPr/>
            <p:nvPr/>
          </p:nvSpPr>
          <p:spPr>
            <a:xfrm>
              <a:off x="415199" y="2585520"/>
              <a:ext cx="530508" cy="8438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EFC47BC-B948-6021-BAC2-969CCA6FC136}"/>
                </a:ext>
              </a:extLst>
            </p:cNvPr>
            <p:cNvGrpSpPr/>
            <p:nvPr/>
          </p:nvGrpSpPr>
          <p:grpSpPr>
            <a:xfrm>
              <a:off x="3151386" y="1653724"/>
              <a:ext cx="8075924" cy="4519844"/>
              <a:chOff x="2157401" y="906439"/>
              <a:chExt cx="8781827" cy="5364515"/>
            </a:xfrm>
          </p:grpSpPr>
          <p:sp>
            <p:nvSpPr>
              <p:cNvPr id="4" name="Google Shape;3749;p339">
                <a:extLst>
                  <a:ext uri="{FF2B5EF4-FFF2-40B4-BE49-F238E27FC236}">
                    <a16:creationId xmlns:a16="http://schemas.microsoft.com/office/drawing/2014/main" id="{09E332A9-D600-F77A-104E-ECFB7E7D7871}"/>
                  </a:ext>
                </a:extLst>
              </p:cNvPr>
              <p:cNvSpPr/>
              <p:nvPr/>
            </p:nvSpPr>
            <p:spPr>
              <a:xfrm>
                <a:off x="2157401" y="906439"/>
                <a:ext cx="8769099" cy="1001598"/>
              </a:xfrm>
              <a:prstGeom prst="rect">
                <a:avLst/>
              </a:prstGeom>
              <a:solidFill>
                <a:srgbClr val="F3F3F3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algn="l"/>
                <a:endParaRPr lang="en-IN" sz="1400" b="0" i="0" dirty="0">
                  <a:solidFill>
                    <a:srgbClr val="333333"/>
                  </a:solidFill>
                  <a:effectLst/>
                  <a:latin typeface="lato" panose="020F0502020204030203" pitchFamily="34" charset="0"/>
                </a:endParaRPr>
              </a:p>
              <a:p>
                <a:pPr algn="l"/>
                <a:r>
                  <a:rPr lang="en-IN" sz="1400" b="0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The South African Reserve Bank, Revenue Service (SARS) and Department of Home Affairs are collaborating on the digital ID</a:t>
                </a:r>
              </a:p>
              <a:p>
                <a:pPr lvl="0">
                  <a:spcBef>
                    <a:spcPts val="300"/>
                  </a:spcBef>
                </a:pPr>
                <a:endParaRPr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Google Shape;3755;p339">
                <a:extLst>
                  <a:ext uri="{FF2B5EF4-FFF2-40B4-BE49-F238E27FC236}">
                    <a16:creationId xmlns:a16="http://schemas.microsoft.com/office/drawing/2014/main" id="{08EA080D-5BB1-8107-D798-D002E0049512}"/>
                  </a:ext>
                </a:extLst>
              </p:cNvPr>
              <p:cNvSpPr/>
              <p:nvPr/>
            </p:nvSpPr>
            <p:spPr>
              <a:xfrm>
                <a:off x="2170129" y="2012369"/>
                <a:ext cx="8769099" cy="1001598"/>
              </a:xfrm>
              <a:prstGeom prst="rect">
                <a:avLst/>
              </a:prstGeom>
              <a:solidFill>
                <a:srgbClr val="F3F3F3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endParaRPr lang="en-IN" sz="1400" dirty="0"/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I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Develop a comprehensive strategy and implementation roadmap for developing South Africa’s digital public infrastructure, focusing on the three pillars of digital identity systems, digital payments systems, and data exchange</a:t>
                </a:r>
                <a:br>
                  <a:rPr lang="en-IN" sz="1800" dirty="0"/>
                </a:br>
                <a:endParaRPr lang="en-GB" sz="14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Google Shape;3756;p339">
                <a:extLst>
                  <a:ext uri="{FF2B5EF4-FFF2-40B4-BE49-F238E27FC236}">
                    <a16:creationId xmlns:a16="http://schemas.microsoft.com/office/drawing/2014/main" id="{A10180C2-D4C0-3C98-DCFB-4EBCC091B280}"/>
                  </a:ext>
                </a:extLst>
              </p:cNvPr>
              <p:cNvSpPr/>
              <p:nvPr/>
            </p:nvSpPr>
            <p:spPr>
              <a:xfrm>
                <a:off x="2157401" y="3087894"/>
                <a:ext cx="8769099" cy="1001598"/>
              </a:xfrm>
              <a:prstGeom prst="rect">
                <a:avLst/>
              </a:prstGeom>
              <a:solidFill>
                <a:srgbClr val="F3F3F3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r>
                  <a:rPr lang="en-IN" sz="1400" dirty="0">
                    <a:latin typeface="Arial" panose="020B0604020202020204" pitchFamily="34" charset="0"/>
                  </a:rPr>
                  <a:t>C</a:t>
                </a:r>
                <a:r>
                  <a:rPr lang="en-IN" sz="1400" dirty="0">
                    <a:effectLst/>
                    <a:latin typeface="Arial" panose="020B0604020202020204" pitchFamily="34" charset="0"/>
                  </a:rPr>
                  <a:t>ommitted to achieving universal access to affordable, high-speed internet, with a particular emphasis on connecting homes and schools. </a:t>
                </a:r>
              </a:p>
            </p:txBody>
          </p:sp>
          <p:sp>
            <p:nvSpPr>
              <p:cNvPr id="13" name="Google Shape;3757;p339">
                <a:extLst>
                  <a:ext uri="{FF2B5EF4-FFF2-40B4-BE49-F238E27FC236}">
                    <a16:creationId xmlns:a16="http://schemas.microsoft.com/office/drawing/2014/main" id="{BF6F6613-A3EB-3D4D-8D89-5AF41EE9998A}"/>
                  </a:ext>
                </a:extLst>
              </p:cNvPr>
              <p:cNvSpPr/>
              <p:nvPr/>
            </p:nvSpPr>
            <p:spPr>
              <a:xfrm>
                <a:off x="2157401" y="4178636"/>
                <a:ext cx="8769099" cy="1001598"/>
              </a:xfrm>
              <a:prstGeom prst="rect">
                <a:avLst/>
              </a:prstGeom>
              <a:solidFill>
                <a:srgbClr val="F3F3F3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r>
                  <a:rPr lang="en-IN" sz="1400" dirty="0">
                    <a:effectLst/>
                    <a:latin typeface="Arial" panose="020B0604020202020204" pitchFamily="34" charset="0"/>
                  </a:rPr>
                  <a:t> To ensure that all South Africans have the skills to make full use of digital technologies. </a:t>
                </a:r>
              </a:p>
              <a:p>
                <a:pPr lvl="0">
                  <a:spcBef>
                    <a:spcPts val="300"/>
                  </a:spcBef>
                </a:pPr>
                <a:endParaRPr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Google Shape;3758;p339">
                <a:extLst>
                  <a:ext uri="{FF2B5EF4-FFF2-40B4-BE49-F238E27FC236}">
                    <a16:creationId xmlns:a16="http://schemas.microsoft.com/office/drawing/2014/main" id="{697B2536-C4EA-C2E2-8F74-9AD3A413BBC9}"/>
                  </a:ext>
                </a:extLst>
              </p:cNvPr>
              <p:cNvSpPr/>
              <p:nvPr/>
            </p:nvSpPr>
            <p:spPr>
              <a:xfrm>
                <a:off x="2157401" y="5269356"/>
                <a:ext cx="8769099" cy="1001598"/>
              </a:xfrm>
              <a:prstGeom prst="rect">
                <a:avLst/>
              </a:prstGeom>
              <a:solidFill>
                <a:srgbClr val="F3F3F3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>
                  <a:spcBef>
                    <a:spcPts val="300"/>
                  </a:spcBef>
                </a:pPr>
                <a:endParaRPr lang="en-IN" sz="1400" dirty="0">
                  <a:latin typeface="Arial" panose="020B0604020202020204" pitchFamily="34" charset="0"/>
                </a:endParaRPr>
              </a:p>
              <a:p>
                <a:pPr>
                  <a:spcBef>
                    <a:spcPts val="300"/>
                  </a:spcBef>
                </a:pPr>
                <a:r>
                  <a:rPr lang="en-IN" sz="1400" dirty="0">
                    <a:latin typeface="Arial" panose="020B0604020202020204" pitchFamily="34" charset="0"/>
                  </a:rPr>
                  <a:t>E</a:t>
                </a:r>
                <a:r>
                  <a:rPr lang="en-IN" sz="1400" dirty="0">
                    <a:effectLst/>
                    <a:latin typeface="Arial" panose="020B0604020202020204" pitchFamily="34" charset="0"/>
                  </a:rPr>
                  <a:t>nsuring a policy and regulatory framework that encourages investment and fosters innovation. </a:t>
                </a:r>
              </a:p>
              <a:p>
                <a:pPr>
                  <a:spcBef>
                    <a:spcPts val="300"/>
                  </a:spcBef>
                </a:pPr>
                <a:r>
                  <a:rPr lang="en-IN" sz="1400" dirty="0">
                    <a:effectLst/>
                    <a:latin typeface="Arial" panose="020B0604020202020204" pitchFamily="34" charset="0"/>
                  </a:rPr>
                  <a:t>By establishing clear, consistent, and supportive policies, attract further investment and stimulate innovation in digital ecosystem. </a:t>
                </a:r>
              </a:p>
              <a:p>
                <a:pPr lvl="0">
                  <a:spcBef>
                    <a:spcPts val="300"/>
                  </a:spcBef>
                </a:pPr>
                <a:endParaRPr sz="1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Google Shape;3750;p339">
              <a:extLst>
                <a:ext uri="{FF2B5EF4-FFF2-40B4-BE49-F238E27FC236}">
                  <a16:creationId xmlns:a16="http://schemas.microsoft.com/office/drawing/2014/main" id="{34233BAD-7CFE-9DD6-227F-644CAFD4E7DA}"/>
                </a:ext>
              </a:extLst>
            </p:cNvPr>
            <p:cNvSpPr/>
            <p:nvPr/>
          </p:nvSpPr>
          <p:spPr>
            <a:xfrm>
              <a:off x="423395" y="3502918"/>
              <a:ext cx="530508" cy="8438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3750;p339">
              <a:extLst>
                <a:ext uri="{FF2B5EF4-FFF2-40B4-BE49-F238E27FC236}">
                  <a16:creationId xmlns:a16="http://schemas.microsoft.com/office/drawing/2014/main" id="{EB73C8D2-8E1E-DA89-3966-5730BC81E649}"/>
                </a:ext>
              </a:extLst>
            </p:cNvPr>
            <p:cNvSpPr/>
            <p:nvPr/>
          </p:nvSpPr>
          <p:spPr>
            <a:xfrm>
              <a:off x="410157" y="5337715"/>
              <a:ext cx="530508" cy="8438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3754;p339">
              <a:extLst>
                <a:ext uri="{FF2B5EF4-FFF2-40B4-BE49-F238E27FC236}">
                  <a16:creationId xmlns:a16="http://schemas.microsoft.com/office/drawing/2014/main" id="{6E927975-25E9-577C-813D-25ACD507E5EC}"/>
                </a:ext>
              </a:extLst>
            </p:cNvPr>
            <p:cNvSpPr/>
            <p:nvPr/>
          </p:nvSpPr>
          <p:spPr>
            <a:xfrm>
              <a:off x="1006731" y="6248653"/>
              <a:ext cx="2083629" cy="84389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91425" rIns="91425" bIns="91425" anchor="ctr" anchorCtr="0">
              <a:noAutofit/>
            </a:bodyPr>
            <a:lstStyle/>
            <a:p>
              <a:pPr algn="ctr"/>
              <a:r>
                <a:rPr lang="en-IN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Data and Cloud Policy </a:t>
              </a:r>
            </a:p>
          </p:txBody>
        </p:sp>
        <p:sp>
          <p:nvSpPr>
            <p:cNvPr id="3" name="Google Shape;3750;p339">
              <a:extLst>
                <a:ext uri="{FF2B5EF4-FFF2-40B4-BE49-F238E27FC236}">
                  <a16:creationId xmlns:a16="http://schemas.microsoft.com/office/drawing/2014/main" id="{9907117E-3EE3-1CEE-DB53-07516840804D}"/>
                </a:ext>
              </a:extLst>
            </p:cNvPr>
            <p:cNvSpPr/>
            <p:nvPr/>
          </p:nvSpPr>
          <p:spPr>
            <a:xfrm>
              <a:off x="418838" y="6255113"/>
              <a:ext cx="530508" cy="8438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3758;p339">
              <a:extLst>
                <a:ext uri="{FF2B5EF4-FFF2-40B4-BE49-F238E27FC236}">
                  <a16:creationId xmlns:a16="http://schemas.microsoft.com/office/drawing/2014/main" id="{6A978E2F-6EB5-EF0A-D157-D8793EBE6C75}"/>
                </a:ext>
              </a:extLst>
            </p:cNvPr>
            <p:cNvSpPr/>
            <p:nvPr/>
          </p:nvSpPr>
          <p:spPr>
            <a:xfrm>
              <a:off x="3151386" y="6245917"/>
              <a:ext cx="8064219" cy="843891"/>
            </a:xfrm>
            <a:prstGeom prst="rect">
              <a:avLst/>
            </a:prstGeom>
            <a:solidFill>
              <a:srgbClr val="F3F3F3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r>
                <a:rPr lang="en-IN" sz="1400" dirty="0">
                  <a:latin typeface="Arial" panose="020B0604020202020204" pitchFamily="34" charset="0"/>
                </a:rPr>
                <a:t> I</a:t>
              </a:r>
              <a:r>
                <a:rPr lang="en-IN" sz="1400" dirty="0">
                  <a:effectLst/>
                  <a:latin typeface="Arial" panose="020B0604020202020204" pitchFamily="34" charset="0"/>
                </a:rPr>
                <a:t>ncreasingly position South Africa as a hub for data centres and cloud computing</a:t>
              </a:r>
            </a:p>
          </p:txBody>
        </p:sp>
      </p:grpSp>
      <p:pic>
        <p:nvPicPr>
          <p:cNvPr id="25" name="Graphic 24" descr="Badge Tick1 with solid fill">
            <a:extLst>
              <a:ext uri="{FF2B5EF4-FFF2-40B4-BE49-F238E27FC236}">
                <a16:creationId xmlns:a16="http://schemas.microsoft.com/office/drawing/2014/main" id="{5ECDEBF9-2343-4AC8-FB5C-67377AB74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98" y="2238526"/>
            <a:ext cx="465675" cy="465675"/>
          </a:xfrm>
          <a:prstGeom prst="rect">
            <a:avLst/>
          </a:prstGeom>
        </p:spPr>
      </p:pic>
      <p:pic>
        <p:nvPicPr>
          <p:cNvPr id="28" name="Graphic 27" descr="Badge Tick1 with solid fill">
            <a:extLst>
              <a:ext uri="{FF2B5EF4-FFF2-40B4-BE49-F238E27FC236}">
                <a16:creationId xmlns:a16="http://schemas.microsoft.com/office/drawing/2014/main" id="{E294B5A6-1C19-9541-4607-B44263C54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45" y="3885527"/>
            <a:ext cx="459113" cy="459113"/>
          </a:xfrm>
          <a:prstGeom prst="rect">
            <a:avLst/>
          </a:prstGeom>
        </p:spPr>
      </p:pic>
      <p:pic>
        <p:nvPicPr>
          <p:cNvPr id="29" name="Graphic 28" descr="Badge Tick1 with solid fill">
            <a:extLst>
              <a:ext uri="{FF2B5EF4-FFF2-40B4-BE49-F238E27FC236}">
                <a16:creationId xmlns:a16="http://schemas.microsoft.com/office/drawing/2014/main" id="{D8BC7B06-4EB6-CE1C-22C7-7379D07B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97" y="5532220"/>
            <a:ext cx="459114" cy="459114"/>
          </a:xfrm>
          <a:prstGeom prst="rect">
            <a:avLst/>
          </a:prstGeom>
        </p:spPr>
      </p:pic>
      <p:sp>
        <p:nvSpPr>
          <p:cNvPr id="30" name="Graphic 23" descr="Badge Tick1 with solid fill">
            <a:extLst>
              <a:ext uri="{FF2B5EF4-FFF2-40B4-BE49-F238E27FC236}">
                <a16:creationId xmlns:a16="http://schemas.microsoft.com/office/drawing/2014/main" id="{B6A71432-8C67-DA6D-ADB6-010F85DD04DB}"/>
              </a:ext>
            </a:extLst>
          </p:cNvPr>
          <p:cNvSpPr/>
          <p:nvPr/>
        </p:nvSpPr>
        <p:spPr>
          <a:xfrm>
            <a:off x="190674" y="1427446"/>
            <a:ext cx="363367" cy="363367"/>
          </a:xfrm>
          <a:custGeom>
            <a:avLst/>
            <a:gdLst>
              <a:gd name="connsiteX0" fmla="*/ 181684 w 363367"/>
              <a:gd name="connsiteY0" fmla="*/ 0 h 363367"/>
              <a:gd name="connsiteX1" fmla="*/ 0 w 363367"/>
              <a:gd name="connsiteY1" fmla="*/ 181684 h 363367"/>
              <a:gd name="connsiteX2" fmla="*/ 181684 w 363367"/>
              <a:gd name="connsiteY2" fmla="*/ 363367 h 363367"/>
              <a:gd name="connsiteX3" fmla="*/ 363367 w 363367"/>
              <a:gd name="connsiteY3" fmla="*/ 181684 h 363367"/>
              <a:gd name="connsiteX4" fmla="*/ 363367 w 363367"/>
              <a:gd name="connsiteY4" fmla="*/ 181669 h 363367"/>
              <a:gd name="connsiteX5" fmla="*/ 181822 w 363367"/>
              <a:gd name="connsiteY5" fmla="*/ 0 h 363367"/>
              <a:gd name="connsiteX6" fmla="*/ 181684 w 363367"/>
              <a:gd name="connsiteY6" fmla="*/ 0 h 363367"/>
              <a:gd name="connsiteX7" fmla="*/ 225695 w 363367"/>
              <a:gd name="connsiteY7" fmla="*/ 190361 h 363367"/>
              <a:gd name="connsiteX8" fmla="*/ 145805 w 363367"/>
              <a:gd name="connsiteY8" fmla="*/ 270332 h 363367"/>
              <a:gd name="connsiteX9" fmla="*/ 77349 w 363367"/>
              <a:gd name="connsiteY9" fmla="*/ 201876 h 363367"/>
              <a:gd name="connsiteX10" fmla="*/ 100220 w 363367"/>
              <a:gd name="connsiteY10" fmla="*/ 179005 h 363367"/>
              <a:gd name="connsiteX11" fmla="*/ 145805 w 363367"/>
              <a:gd name="connsiteY11" fmla="*/ 224589 h 363367"/>
              <a:gd name="connsiteX12" fmla="*/ 211822 w 363367"/>
              <a:gd name="connsiteY12" fmla="*/ 157717 h 363367"/>
              <a:gd name="connsiteX13" fmla="*/ 268466 w 363367"/>
              <a:gd name="connsiteY13" fmla="*/ 101790 h 363367"/>
              <a:gd name="connsiteX14" fmla="*/ 270528 w 363367"/>
              <a:gd name="connsiteY14" fmla="*/ 99876 h 363367"/>
              <a:gd name="connsiteX15" fmla="*/ 272442 w 363367"/>
              <a:gd name="connsiteY15" fmla="*/ 97809 h 363367"/>
              <a:gd name="connsiteX16" fmla="*/ 295634 w 363367"/>
              <a:gd name="connsiteY16" fmla="*/ 120681 h 363367"/>
              <a:gd name="connsiteX17" fmla="*/ 225690 w 363367"/>
              <a:gd name="connsiteY17" fmla="*/ 190347 h 36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3367" h="363367">
                <a:moveTo>
                  <a:pt x="181684" y="0"/>
                </a:moveTo>
                <a:cubicBezTo>
                  <a:pt x="81343" y="0"/>
                  <a:pt x="0" y="81343"/>
                  <a:pt x="0" y="181684"/>
                </a:cubicBezTo>
                <a:cubicBezTo>
                  <a:pt x="0" y="282025"/>
                  <a:pt x="81343" y="363367"/>
                  <a:pt x="181684" y="363367"/>
                </a:cubicBezTo>
                <a:cubicBezTo>
                  <a:pt x="282025" y="363367"/>
                  <a:pt x="363367" y="282025"/>
                  <a:pt x="363367" y="181684"/>
                </a:cubicBezTo>
                <a:cubicBezTo>
                  <a:pt x="363367" y="181679"/>
                  <a:pt x="363367" y="181674"/>
                  <a:pt x="363367" y="181669"/>
                </a:cubicBezTo>
                <a:cubicBezTo>
                  <a:pt x="363402" y="81370"/>
                  <a:pt x="282121" y="34"/>
                  <a:pt x="181822" y="0"/>
                </a:cubicBezTo>
                <a:cubicBezTo>
                  <a:pt x="181776" y="0"/>
                  <a:pt x="181730" y="0"/>
                  <a:pt x="181684" y="0"/>
                </a:cubicBezTo>
                <a:close/>
                <a:moveTo>
                  <a:pt x="225695" y="190361"/>
                </a:moveTo>
                <a:cubicBezTo>
                  <a:pt x="199224" y="216784"/>
                  <a:pt x="172594" y="243441"/>
                  <a:pt x="145805" y="270332"/>
                </a:cubicBezTo>
                <a:cubicBezTo>
                  <a:pt x="123041" y="247459"/>
                  <a:pt x="100222" y="224641"/>
                  <a:pt x="77349" y="201876"/>
                </a:cubicBezTo>
                <a:lnTo>
                  <a:pt x="100220" y="179005"/>
                </a:lnTo>
                <a:lnTo>
                  <a:pt x="145805" y="224589"/>
                </a:lnTo>
                <a:cubicBezTo>
                  <a:pt x="167935" y="202141"/>
                  <a:pt x="189940" y="179850"/>
                  <a:pt x="211822" y="157717"/>
                </a:cubicBezTo>
                <a:cubicBezTo>
                  <a:pt x="233688" y="135587"/>
                  <a:pt x="245786" y="123709"/>
                  <a:pt x="268466" y="101790"/>
                </a:cubicBezTo>
                <a:cubicBezTo>
                  <a:pt x="269103" y="101153"/>
                  <a:pt x="269787" y="100522"/>
                  <a:pt x="270528" y="99876"/>
                </a:cubicBezTo>
                <a:cubicBezTo>
                  <a:pt x="271247" y="99267"/>
                  <a:pt x="271889" y="98573"/>
                  <a:pt x="272442" y="97809"/>
                </a:cubicBezTo>
                <a:lnTo>
                  <a:pt x="295634" y="120681"/>
                </a:lnTo>
                <a:cubicBezTo>
                  <a:pt x="268696" y="147470"/>
                  <a:pt x="252163" y="163926"/>
                  <a:pt x="225690" y="190347"/>
                </a:cubicBezTo>
                <a:close/>
              </a:path>
            </a:pathLst>
          </a:custGeom>
          <a:solidFill>
            <a:srgbClr val="002060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847C7C-6E0A-F04E-A2BF-170D9720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3" y="79799"/>
            <a:ext cx="11671300" cy="742950"/>
          </a:xfrm>
        </p:spPr>
        <p:txBody>
          <a:bodyPr/>
          <a:lstStyle/>
          <a:p>
            <a:pPr algn="l"/>
            <a:r>
              <a:rPr lang="en-US" sz="2000" dirty="0"/>
              <a:t>South Africa’s Digital Landscape - Suitable to promote its </a:t>
            </a:r>
            <a:r>
              <a:rPr lang="en-IN" sz="2000" dirty="0">
                <a:latin typeface="Tahoma" pitchFamily="34" charset="0"/>
                <a:cs typeface="Tahoma" pitchFamily="34" charset="0"/>
              </a:rPr>
              <a:t>Digital Technology Infrastructure Roadmap (2024 – 2029)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9BFD91-3A54-A9AA-827C-BBA6E23F83C7}"/>
              </a:ext>
            </a:extLst>
          </p:cNvPr>
          <p:cNvSpPr txBox="1"/>
          <p:nvPr/>
        </p:nvSpPr>
        <p:spPr>
          <a:xfrm>
            <a:off x="224194" y="954906"/>
            <a:ext cx="1088844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IN" sz="1400" b="1" dirty="0">
                <a:latin typeface="Arial" panose="020B0604020202020204" pitchFamily="34" charset="0"/>
                <a:cs typeface="Arial" panose="020B0604020202020204" pitchFamily="34" charset="0"/>
              </a:rPr>
              <a:t>South Africa’s Communications &amp; Digital Technology Infrastructure Roadmap, 2024 - 2029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27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ECA05-CA6D-6F45-BFFA-CAF018369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400" y="2128308"/>
            <a:ext cx="11531600" cy="1470025"/>
          </a:xfrm>
        </p:spPr>
        <p:txBody>
          <a:bodyPr/>
          <a:lstStyle/>
          <a:p>
            <a:r>
              <a:rPr lang="en-IN" sz="2000" b="0" dirty="0">
                <a:solidFill>
                  <a:srgbClr val="2B2B2B"/>
                </a:solidFill>
                <a:effectLst/>
              </a:rPr>
              <a:t> 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Enabling 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South Africa’s Communications &amp; Digital Technology Infrastructure Roadmap</a:t>
            </a:r>
            <a:r>
              <a:rPr lang="en-I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b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4E7D3746-02E9-AA43-27B1-8C6DCC0CF3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48" y="5623936"/>
            <a:ext cx="2072304" cy="972934"/>
          </a:xfrm>
          <a:prstGeom prst="rect">
            <a:avLst/>
          </a:prstGeom>
        </p:spPr>
      </p:pic>
      <p:pic>
        <p:nvPicPr>
          <p:cNvPr id="3" name="Picture 4" descr="Government of South Africa - Wikipedia">
            <a:extLst>
              <a:ext uri="{FF2B5EF4-FFF2-40B4-BE49-F238E27FC236}">
                <a16:creationId xmlns:a16="http://schemas.microsoft.com/office/drawing/2014/main" id="{D212247D-4397-5DF0-3EED-A8DDA76F1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885" y="261130"/>
            <a:ext cx="105623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433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BE38A-CBA2-C669-B25E-812001388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8BDC2-ACDC-4039-FD64-8EE8A596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82" y="0"/>
            <a:ext cx="11671300" cy="742950"/>
          </a:xfrm>
        </p:spPr>
        <p:txBody>
          <a:bodyPr/>
          <a:lstStyle/>
          <a:p>
            <a:pPr algn="l"/>
            <a:r>
              <a:rPr lang="en-US" sz="2000" dirty="0"/>
              <a:t>NISGs Partnership - South Africa’s Future Roadmap for Digital ID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2D3312-B2E5-B9D3-1122-AA5970D2F2E1}"/>
              </a:ext>
            </a:extLst>
          </p:cNvPr>
          <p:cNvGrpSpPr/>
          <p:nvPr/>
        </p:nvGrpSpPr>
        <p:grpSpPr>
          <a:xfrm>
            <a:off x="141982" y="758581"/>
            <a:ext cx="11007281" cy="772403"/>
            <a:chOff x="423395" y="1653712"/>
            <a:chExt cx="11007281" cy="858301"/>
          </a:xfrm>
        </p:grpSpPr>
        <p:sp>
          <p:nvSpPr>
            <p:cNvPr id="6" name="Google Shape;3750;p339">
              <a:extLst>
                <a:ext uri="{FF2B5EF4-FFF2-40B4-BE49-F238E27FC236}">
                  <a16:creationId xmlns:a16="http://schemas.microsoft.com/office/drawing/2014/main" id="{19E5BE1C-47C2-F7C0-FDA5-5AEE1F669EB7}"/>
                </a:ext>
              </a:extLst>
            </p:cNvPr>
            <p:cNvSpPr/>
            <p:nvPr/>
          </p:nvSpPr>
          <p:spPr>
            <a:xfrm>
              <a:off x="1006734" y="1653712"/>
              <a:ext cx="1637755" cy="84389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ID Collaboration</a:t>
              </a:r>
              <a:endParaRPr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Google Shape;3749;p339">
              <a:extLst>
                <a:ext uri="{FF2B5EF4-FFF2-40B4-BE49-F238E27FC236}">
                  <a16:creationId xmlns:a16="http://schemas.microsoft.com/office/drawing/2014/main" id="{90309EDB-5F98-23EF-53C0-C9A914F910AC}"/>
                </a:ext>
              </a:extLst>
            </p:cNvPr>
            <p:cNvSpPr/>
            <p:nvPr/>
          </p:nvSpPr>
          <p:spPr>
            <a:xfrm>
              <a:off x="2809615" y="1653712"/>
              <a:ext cx="8621061" cy="843892"/>
            </a:xfrm>
            <a:prstGeom prst="rect">
              <a:avLst/>
            </a:prstGeom>
            <a:solidFill>
              <a:srgbClr val="F3F3F3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algn="l"/>
              <a:endParaRPr lang="en-IN" sz="14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endParaRPr>
            </a:p>
            <a:p>
              <a:pPr algn="l"/>
              <a:r>
                <a:rPr lang="en-IN" sz="16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Implementation of the Digital ID by South </a:t>
              </a:r>
              <a:r>
                <a:rPr lang="en-IN" sz="16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IN" sz="16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frica</a:t>
              </a:r>
            </a:p>
            <a:p>
              <a:pPr lvl="0">
                <a:spcBef>
                  <a:spcPts val="300"/>
                </a:spcBef>
              </a:pP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3750;p339">
              <a:extLst>
                <a:ext uri="{FF2B5EF4-FFF2-40B4-BE49-F238E27FC236}">
                  <a16:creationId xmlns:a16="http://schemas.microsoft.com/office/drawing/2014/main" id="{409A65FB-88CF-9D82-8FDD-B8F91755F8CE}"/>
                </a:ext>
              </a:extLst>
            </p:cNvPr>
            <p:cNvSpPr/>
            <p:nvPr/>
          </p:nvSpPr>
          <p:spPr>
            <a:xfrm>
              <a:off x="423395" y="1668122"/>
              <a:ext cx="530508" cy="8438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Google Shape;3750;p339">
            <a:extLst>
              <a:ext uri="{FF2B5EF4-FFF2-40B4-BE49-F238E27FC236}">
                <a16:creationId xmlns:a16="http://schemas.microsoft.com/office/drawing/2014/main" id="{8DAD17B3-B216-39FE-CEE5-3B65B60AE5A4}"/>
              </a:ext>
            </a:extLst>
          </p:cNvPr>
          <p:cNvSpPr/>
          <p:nvPr/>
        </p:nvSpPr>
        <p:spPr>
          <a:xfrm>
            <a:off x="725321" y="1746612"/>
            <a:ext cx="1637755" cy="45545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ID Collaboration</a:t>
            </a:r>
            <a:endParaRPr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Google Shape;3749;p339">
            <a:extLst>
              <a:ext uri="{FF2B5EF4-FFF2-40B4-BE49-F238E27FC236}">
                <a16:creationId xmlns:a16="http://schemas.microsoft.com/office/drawing/2014/main" id="{E1217EDA-A865-8D9D-9437-E3F416DB7DAC}"/>
              </a:ext>
            </a:extLst>
          </p:cNvPr>
          <p:cNvSpPr/>
          <p:nvPr/>
        </p:nvSpPr>
        <p:spPr>
          <a:xfrm>
            <a:off x="2549131" y="1776988"/>
            <a:ext cx="8621061" cy="455458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86900" indent="-342900" algn="l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NISG, leveraging its extensive experience, can support the implementation of Digital ID in South Africa</a:t>
            </a:r>
          </a:p>
          <a:p>
            <a:pPr marL="486900" indent="-342900" algn="l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process includes the following steps: </a:t>
            </a:r>
          </a:p>
          <a:p>
            <a:pPr marL="850950" lvl="1" indent="-249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Conduct a strategy workshop to set clear objectives</a:t>
            </a:r>
          </a:p>
          <a:p>
            <a:pPr marL="850950" lvl="1" indent="-249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Prepare a comprehensive st</a:t>
            </a:r>
            <a:r>
              <a:rPr lang="en-IN" sz="16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rateg</a:t>
            </a: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y, roadmap and action plan for implementation</a:t>
            </a:r>
          </a:p>
          <a:p>
            <a:pPr marL="850950" lvl="1" indent="-249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Onboard an implementing agency to facilitate the rollout of Digital ID in South Africa</a:t>
            </a:r>
          </a:p>
          <a:p>
            <a:pPr marL="850950" lvl="1" indent="-249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Undertake a pilot on digital demonstrating end-to - end life cycle management</a:t>
            </a:r>
          </a:p>
          <a:p>
            <a:pPr marL="850950" lvl="1" indent="-249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Demonstrate use case on direct benefit tra</a:t>
            </a:r>
            <a:r>
              <a:rPr lang="en-IN" sz="16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nsfer</a:t>
            </a: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e-KYC</a:t>
            </a:r>
            <a:endParaRPr lang="en-IN" sz="1600" b="0" i="0" u="none" strike="noStrike" dirty="0">
              <a:solidFill>
                <a:srgbClr val="1C1C1C"/>
              </a:solidFill>
              <a:effectLst/>
              <a:latin typeface="Inter"/>
            </a:endParaRPr>
          </a:p>
          <a:p>
            <a:pPr marL="850950" lvl="1" indent="-249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and Program Management – overseeing implementation and roll - out</a:t>
            </a:r>
            <a:endParaRPr sz="1600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oogle Shape;3750;p339">
            <a:extLst>
              <a:ext uri="{FF2B5EF4-FFF2-40B4-BE49-F238E27FC236}">
                <a16:creationId xmlns:a16="http://schemas.microsoft.com/office/drawing/2014/main" id="{3BAD89F6-FCF2-BD02-DC6A-778E74206306}"/>
              </a:ext>
            </a:extLst>
          </p:cNvPr>
          <p:cNvSpPr/>
          <p:nvPr/>
        </p:nvSpPr>
        <p:spPr>
          <a:xfrm>
            <a:off x="141982" y="1759581"/>
            <a:ext cx="567140" cy="4554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4121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80832-FD71-B917-D850-4870ED08E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760D1-90F6-301D-662E-AD965872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82" y="9622"/>
            <a:ext cx="11671300" cy="742950"/>
          </a:xfrm>
        </p:spPr>
        <p:txBody>
          <a:bodyPr/>
          <a:lstStyle/>
          <a:p>
            <a:pPr algn="l"/>
            <a:r>
              <a:rPr lang="en-IN" sz="2000" dirty="0"/>
              <a:t>NISGs Partnership - Developing South Africa’s DPI</a:t>
            </a:r>
            <a:endParaRPr lang="en-US" sz="2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0C462C-3A26-8B82-2FBA-CC098FD20752}"/>
              </a:ext>
            </a:extLst>
          </p:cNvPr>
          <p:cNvGrpSpPr/>
          <p:nvPr/>
        </p:nvGrpSpPr>
        <p:grpSpPr>
          <a:xfrm>
            <a:off x="141982" y="1009441"/>
            <a:ext cx="11007281" cy="893756"/>
            <a:chOff x="423395" y="1653712"/>
            <a:chExt cx="11007281" cy="993150"/>
          </a:xfrm>
        </p:grpSpPr>
        <p:sp>
          <p:nvSpPr>
            <p:cNvPr id="6" name="Google Shape;3750;p339">
              <a:extLst>
                <a:ext uri="{FF2B5EF4-FFF2-40B4-BE49-F238E27FC236}">
                  <a16:creationId xmlns:a16="http://schemas.microsoft.com/office/drawing/2014/main" id="{FE02618F-5C06-D10C-8E38-42D460790838}"/>
                </a:ext>
              </a:extLst>
            </p:cNvPr>
            <p:cNvSpPr/>
            <p:nvPr/>
          </p:nvSpPr>
          <p:spPr>
            <a:xfrm>
              <a:off x="1006734" y="1653712"/>
              <a:ext cx="1637755" cy="84389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IN" sz="16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Public Infrastructure </a:t>
              </a:r>
            </a:p>
          </p:txBody>
        </p:sp>
        <p:sp>
          <p:nvSpPr>
            <p:cNvPr id="4" name="Google Shape;3749;p339">
              <a:extLst>
                <a:ext uri="{FF2B5EF4-FFF2-40B4-BE49-F238E27FC236}">
                  <a16:creationId xmlns:a16="http://schemas.microsoft.com/office/drawing/2014/main" id="{8CC7DA80-1D32-D947-D7FD-3FAA6B8EFB73}"/>
                </a:ext>
              </a:extLst>
            </p:cNvPr>
            <p:cNvSpPr/>
            <p:nvPr/>
          </p:nvSpPr>
          <p:spPr>
            <a:xfrm>
              <a:off x="2809615" y="1653712"/>
              <a:ext cx="8621061" cy="993150"/>
            </a:xfrm>
            <a:prstGeom prst="rect">
              <a:avLst/>
            </a:prstGeom>
            <a:solidFill>
              <a:srgbClr val="F3F3F3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algn="l"/>
              <a:endParaRPr lang="en-IN" sz="14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endParaRPr>
            </a:p>
            <a:p>
              <a:pPr>
                <a:lnSpc>
                  <a:spcPct val="115000"/>
                </a:lnSpc>
                <a:spcAft>
                  <a:spcPts val="800"/>
                </a:spcAft>
              </a:pPr>
              <a:endParaRPr lang="en-IN" sz="1600" dirty="0"/>
            </a:p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IN" sz="1600" dirty="0"/>
                <a:t>Develop a comprehensive strategy and implementation roadmap for South Africa’s digital public infrastructure, focusing on the three pillars of </a:t>
              </a:r>
              <a:r>
                <a:rPr lang="en-IN" sz="1600" b="1" dirty="0"/>
                <a:t>digital identity</a:t>
              </a:r>
              <a:r>
                <a:rPr lang="en-IN" sz="1600" dirty="0"/>
                <a:t>, </a:t>
              </a:r>
              <a:r>
                <a:rPr lang="en-IN" sz="1600" b="1" dirty="0"/>
                <a:t>digital payments </a:t>
              </a:r>
              <a:r>
                <a:rPr lang="en-IN" sz="1600" dirty="0"/>
                <a:t>and </a:t>
              </a:r>
              <a:r>
                <a:rPr lang="en-IN" sz="1600" b="1" dirty="0"/>
                <a:t>data exchange systems</a:t>
              </a:r>
              <a:br>
                <a:rPr lang="en-IN" sz="2000" dirty="0"/>
              </a:b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>
                <a:spcBef>
                  <a:spcPts val="300"/>
                </a:spcBef>
              </a:pP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3750;p339">
              <a:extLst>
                <a:ext uri="{FF2B5EF4-FFF2-40B4-BE49-F238E27FC236}">
                  <a16:creationId xmlns:a16="http://schemas.microsoft.com/office/drawing/2014/main" id="{89211D59-0233-5470-8C36-9D4B9230E19A}"/>
                </a:ext>
              </a:extLst>
            </p:cNvPr>
            <p:cNvSpPr/>
            <p:nvPr/>
          </p:nvSpPr>
          <p:spPr>
            <a:xfrm>
              <a:off x="423395" y="1668122"/>
              <a:ext cx="530508" cy="8438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Google Shape;3750;p339">
            <a:extLst>
              <a:ext uri="{FF2B5EF4-FFF2-40B4-BE49-F238E27FC236}">
                <a16:creationId xmlns:a16="http://schemas.microsoft.com/office/drawing/2014/main" id="{5C0AB4B1-C7F1-CA2C-277A-10D5CA634C20}"/>
              </a:ext>
            </a:extLst>
          </p:cNvPr>
          <p:cNvSpPr/>
          <p:nvPr/>
        </p:nvSpPr>
        <p:spPr>
          <a:xfrm>
            <a:off x="704392" y="2038712"/>
            <a:ext cx="1637755" cy="45545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Public Infrastructure</a:t>
            </a:r>
            <a:endParaRPr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Google Shape;3749;p339">
            <a:extLst>
              <a:ext uri="{FF2B5EF4-FFF2-40B4-BE49-F238E27FC236}">
                <a16:creationId xmlns:a16="http://schemas.microsoft.com/office/drawing/2014/main" id="{96B74476-056A-7BC3-06E7-00AA52BD60A5}"/>
              </a:ext>
            </a:extLst>
          </p:cNvPr>
          <p:cNvSpPr/>
          <p:nvPr/>
        </p:nvSpPr>
        <p:spPr>
          <a:xfrm>
            <a:off x="2528202" y="2069088"/>
            <a:ext cx="8621061" cy="455458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86900" indent="-342900" algn="l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NISG, in collaboration with India Stack Partners &amp; leveraging its extensive experience, can support the implementation of the Digital Payments system in South Africa. </a:t>
            </a:r>
          </a:p>
          <a:p>
            <a:pPr marL="486900" indent="-342900" algn="l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process includes the following steps: </a:t>
            </a:r>
          </a:p>
          <a:p>
            <a:pPr marL="944100" lvl="1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Feasibility and diagnostic study of As-Is situation</a:t>
            </a:r>
          </a:p>
          <a:p>
            <a:pPr marL="944100" lvl="1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Roadmap and technical design for to </a:t>
            </a:r>
            <a:r>
              <a:rPr lang="en-IN" sz="16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Payment </a:t>
            </a: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pPr marL="944100" lvl="1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Interoperability framework and data exchange </a:t>
            </a:r>
          </a:p>
          <a:p>
            <a:pPr marL="944100" lvl="1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Handloading, training  and programme management</a:t>
            </a:r>
            <a:endParaRPr lang="en-IN" sz="1600" b="0" i="0" u="none" strike="noStrike" dirty="0">
              <a:solidFill>
                <a:srgbClr val="1C1C1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oogle Shape;3750;p339">
            <a:extLst>
              <a:ext uri="{FF2B5EF4-FFF2-40B4-BE49-F238E27FC236}">
                <a16:creationId xmlns:a16="http://schemas.microsoft.com/office/drawing/2014/main" id="{F156C650-EA37-9516-2FEA-2B4C117F91D4}"/>
              </a:ext>
            </a:extLst>
          </p:cNvPr>
          <p:cNvSpPr/>
          <p:nvPr/>
        </p:nvSpPr>
        <p:spPr>
          <a:xfrm>
            <a:off x="121053" y="2051681"/>
            <a:ext cx="567140" cy="4554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60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D8B4D-9449-23B0-6A2D-1BCCCCADA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37F30-F8DA-E5E1-64A2-CBC76B347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3" y="15631"/>
            <a:ext cx="11671300" cy="742950"/>
          </a:xfrm>
        </p:spPr>
        <p:txBody>
          <a:bodyPr/>
          <a:lstStyle/>
          <a:p>
            <a:pPr algn="l"/>
            <a:r>
              <a:rPr lang="en-IN" sz="2000" dirty="0">
                <a:effectLst/>
                <a:latin typeface="Arial" panose="020B0604020202020204" pitchFamily="34" charset="0"/>
              </a:rPr>
              <a:t>South Africans have the skills to make full use of digital technologies. 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BF40FB-7E19-486A-B3E6-E9F861470EF5}"/>
              </a:ext>
            </a:extLst>
          </p:cNvPr>
          <p:cNvGrpSpPr/>
          <p:nvPr/>
        </p:nvGrpSpPr>
        <p:grpSpPr>
          <a:xfrm>
            <a:off x="141982" y="758581"/>
            <a:ext cx="11007281" cy="772403"/>
            <a:chOff x="423395" y="1653712"/>
            <a:chExt cx="11007281" cy="858301"/>
          </a:xfrm>
        </p:grpSpPr>
        <p:sp>
          <p:nvSpPr>
            <p:cNvPr id="6" name="Google Shape;3750;p339">
              <a:extLst>
                <a:ext uri="{FF2B5EF4-FFF2-40B4-BE49-F238E27FC236}">
                  <a16:creationId xmlns:a16="http://schemas.microsoft.com/office/drawing/2014/main" id="{3CB75537-364B-FFC7-82C8-7D7A0F157446}"/>
                </a:ext>
              </a:extLst>
            </p:cNvPr>
            <p:cNvSpPr/>
            <p:nvPr/>
          </p:nvSpPr>
          <p:spPr>
            <a:xfrm>
              <a:off x="1006734" y="1653712"/>
              <a:ext cx="1637755" cy="84389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IN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Digital Skills for a Digital Society </a:t>
              </a:r>
            </a:p>
          </p:txBody>
        </p:sp>
        <p:sp>
          <p:nvSpPr>
            <p:cNvPr id="4" name="Google Shape;3749;p339">
              <a:extLst>
                <a:ext uri="{FF2B5EF4-FFF2-40B4-BE49-F238E27FC236}">
                  <a16:creationId xmlns:a16="http://schemas.microsoft.com/office/drawing/2014/main" id="{0A93009C-CAC9-1D3E-8694-5A521E4C06AA}"/>
                </a:ext>
              </a:extLst>
            </p:cNvPr>
            <p:cNvSpPr/>
            <p:nvPr/>
          </p:nvSpPr>
          <p:spPr>
            <a:xfrm>
              <a:off x="2809615" y="1653712"/>
              <a:ext cx="8621061" cy="843892"/>
            </a:xfrm>
            <a:prstGeom prst="rect">
              <a:avLst/>
            </a:prstGeom>
            <a:solidFill>
              <a:srgbClr val="F3F3F3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endParaRPr lang="en-IN" sz="1600" dirty="0"/>
            </a:p>
            <a:p>
              <a:pPr>
                <a:lnSpc>
                  <a:spcPct val="115000"/>
                </a:lnSpc>
              </a:pPr>
              <a:r>
                <a:rPr lang="en-IN" sz="1600" dirty="0"/>
                <a:t>  </a:t>
              </a:r>
            </a:p>
            <a:p>
              <a:r>
                <a:rPr lang="en-IN" sz="1600" dirty="0">
                  <a:effectLst/>
                  <a:latin typeface="Arial" panose="020B0604020202020204" pitchFamily="34" charset="0"/>
                </a:rPr>
                <a:t> To ensure that all South Africans have the skills to make full use of digital technologies. </a:t>
              </a:r>
            </a:p>
            <a:p>
              <a:pPr lvl="0">
                <a:spcBef>
                  <a:spcPts val="300"/>
                </a:spcBef>
              </a:pP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3750;p339">
              <a:extLst>
                <a:ext uri="{FF2B5EF4-FFF2-40B4-BE49-F238E27FC236}">
                  <a16:creationId xmlns:a16="http://schemas.microsoft.com/office/drawing/2014/main" id="{83A24166-9653-B404-979E-BD97D6FBEAAF}"/>
                </a:ext>
              </a:extLst>
            </p:cNvPr>
            <p:cNvSpPr/>
            <p:nvPr/>
          </p:nvSpPr>
          <p:spPr>
            <a:xfrm>
              <a:off x="423395" y="1668122"/>
              <a:ext cx="530508" cy="8438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Google Shape;3750;p339">
            <a:extLst>
              <a:ext uri="{FF2B5EF4-FFF2-40B4-BE49-F238E27FC236}">
                <a16:creationId xmlns:a16="http://schemas.microsoft.com/office/drawing/2014/main" id="{0FBF995A-2153-DACF-7964-BB0D0EC3FFB1}"/>
              </a:ext>
            </a:extLst>
          </p:cNvPr>
          <p:cNvSpPr/>
          <p:nvPr/>
        </p:nvSpPr>
        <p:spPr>
          <a:xfrm>
            <a:off x="704392" y="2038712"/>
            <a:ext cx="1637755" cy="45545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skills and capacity building</a:t>
            </a:r>
            <a:endParaRPr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Google Shape;3749;p339">
            <a:extLst>
              <a:ext uri="{FF2B5EF4-FFF2-40B4-BE49-F238E27FC236}">
                <a16:creationId xmlns:a16="http://schemas.microsoft.com/office/drawing/2014/main" id="{39ADC537-FC31-F2DD-3FB9-A456042BD115}"/>
              </a:ext>
            </a:extLst>
          </p:cNvPr>
          <p:cNvSpPr/>
          <p:nvPr/>
        </p:nvSpPr>
        <p:spPr>
          <a:xfrm>
            <a:off x="2528202" y="2069088"/>
            <a:ext cx="8621061" cy="455458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93750" indent="-249750" algn="l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NISG, leveraging its extensive experience, supports the implementation of the Digital Payments system in South Africa. </a:t>
            </a:r>
          </a:p>
          <a:p>
            <a:pPr marL="486900" indent="-342900" algn="l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process includes the following steps: </a:t>
            </a:r>
          </a:p>
          <a:p>
            <a:pPr marL="850950" lvl="1" indent="-249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repare an annual training plan. </a:t>
            </a:r>
          </a:p>
          <a:p>
            <a:pPr marL="850950" lvl="1" indent="-249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Prepare Training content and action plan for implementation.</a:t>
            </a:r>
          </a:p>
          <a:p>
            <a:pPr marL="850950" lvl="1" indent="-249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 general and advanced training- on-site and in a virtual environment &amp; train the trainers</a:t>
            </a:r>
          </a:p>
          <a:p>
            <a:pPr marL="850950" lvl="1" indent="-249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 up a knowledge management portal</a:t>
            </a: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Inter"/>
              </a:rPr>
              <a:t>.</a:t>
            </a:r>
          </a:p>
          <a:p>
            <a:pPr marL="850950" lvl="1" indent="-249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Legal policy and framework in DPI domain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oogle Shape;3750;p339">
            <a:extLst>
              <a:ext uri="{FF2B5EF4-FFF2-40B4-BE49-F238E27FC236}">
                <a16:creationId xmlns:a16="http://schemas.microsoft.com/office/drawing/2014/main" id="{982B22FE-E4A0-1D21-E359-DA0828F78E84}"/>
              </a:ext>
            </a:extLst>
          </p:cNvPr>
          <p:cNvSpPr/>
          <p:nvPr/>
        </p:nvSpPr>
        <p:spPr>
          <a:xfrm>
            <a:off x="121053" y="2051681"/>
            <a:ext cx="567140" cy="4554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12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67C7C-F7BC-6051-D088-C1D66BA24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95FC-A40D-D18C-E0E2-7110ED2EF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3" y="15631"/>
            <a:ext cx="11671300" cy="742950"/>
          </a:xfrm>
        </p:spPr>
        <p:txBody>
          <a:bodyPr/>
          <a:lstStyle/>
          <a:p>
            <a:pPr algn="l"/>
            <a:r>
              <a:rPr lang="en-US" sz="2000" dirty="0"/>
              <a:t>South Africa’s Future Roadmap for Digital ID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E396B7-358A-4736-DD89-BE866434DC3C}"/>
              </a:ext>
            </a:extLst>
          </p:cNvPr>
          <p:cNvGrpSpPr/>
          <p:nvPr/>
        </p:nvGrpSpPr>
        <p:grpSpPr>
          <a:xfrm>
            <a:off x="141982" y="758581"/>
            <a:ext cx="11007281" cy="772403"/>
            <a:chOff x="423395" y="1653712"/>
            <a:chExt cx="11007281" cy="858301"/>
          </a:xfrm>
        </p:grpSpPr>
        <p:sp>
          <p:nvSpPr>
            <p:cNvPr id="6" name="Google Shape;3750;p339">
              <a:extLst>
                <a:ext uri="{FF2B5EF4-FFF2-40B4-BE49-F238E27FC236}">
                  <a16:creationId xmlns:a16="http://schemas.microsoft.com/office/drawing/2014/main" id="{24C65164-33A7-30DA-5120-CF4FD0F9100B}"/>
                </a:ext>
              </a:extLst>
            </p:cNvPr>
            <p:cNvSpPr/>
            <p:nvPr/>
          </p:nvSpPr>
          <p:spPr>
            <a:xfrm>
              <a:off x="1006734" y="1653712"/>
              <a:ext cx="1637755" cy="84389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IN" sz="16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Data and Cloud Policy </a:t>
              </a:r>
            </a:p>
          </p:txBody>
        </p:sp>
        <p:sp>
          <p:nvSpPr>
            <p:cNvPr id="4" name="Google Shape;3749;p339">
              <a:extLst>
                <a:ext uri="{FF2B5EF4-FFF2-40B4-BE49-F238E27FC236}">
                  <a16:creationId xmlns:a16="http://schemas.microsoft.com/office/drawing/2014/main" id="{9CE0A4DF-5C88-606E-55DA-2C98774CC19F}"/>
                </a:ext>
              </a:extLst>
            </p:cNvPr>
            <p:cNvSpPr/>
            <p:nvPr/>
          </p:nvSpPr>
          <p:spPr>
            <a:xfrm>
              <a:off x="2809615" y="1653712"/>
              <a:ext cx="8621061" cy="843892"/>
            </a:xfrm>
            <a:prstGeom prst="rect">
              <a:avLst/>
            </a:prstGeom>
            <a:solidFill>
              <a:srgbClr val="F3F3F3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algn="l"/>
              <a:endParaRPr lang="en-IN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IN" sz="1600" dirty="0">
                  <a:latin typeface="Arial" panose="020B0604020202020204" pitchFamily="34" charset="0"/>
                </a:rPr>
                <a:t>I</a:t>
              </a:r>
              <a:r>
                <a:rPr lang="en-IN" sz="1600" dirty="0">
                  <a:effectLst/>
                  <a:latin typeface="Arial" panose="020B0604020202020204" pitchFamily="34" charset="0"/>
                </a:rPr>
                <a:t>ncreasingly position of  South Africa as a hub for data centres and cloud computing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3750;p339">
              <a:extLst>
                <a:ext uri="{FF2B5EF4-FFF2-40B4-BE49-F238E27FC236}">
                  <a16:creationId xmlns:a16="http://schemas.microsoft.com/office/drawing/2014/main" id="{2F94601A-B77E-514A-3AB3-D34E5136A93A}"/>
                </a:ext>
              </a:extLst>
            </p:cNvPr>
            <p:cNvSpPr/>
            <p:nvPr/>
          </p:nvSpPr>
          <p:spPr>
            <a:xfrm>
              <a:off x="423395" y="1668122"/>
              <a:ext cx="530508" cy="8438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Google Shape;3750;p339">
            <a:extLst>
              <a:ext uri="{FF2B5EF4-FFF2-40B4-BE49-F238E27FC236}">
                <a16:creationId xmlns:a16="http://schemas.microsoft.com/office/drawing/2014/main" id="{95EA1F05-DCA1-F898-794E-1DAEC9E7A13E}"/>
              </a:ext>
            </a:extLst>
          </p:cNvPr>
          <p:cNvSpPr/>
          <p:nvPr/>
        </p:nvSpPr>
        <p:spPr>
          <a:xfrm>
            <a:off x="704392" y="2038712"/>
            <a:ext cx="1637755" cy="45545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and Cloud Policy</a:t>
            </a:r>
            <a:endParaRPr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Google Shape;3749;p339">
            <a:extLst>
              <a:ext uri="{FF2B5EF4-FFF2-40B4-BE49-F238E27FC236}">
                <a16:creationId xmlns:a16="http://schemas.microsoft.com/office/drawing/2014/main" id="{5B361584-D0F0-0CBF-9670-A25595845A3E}"/>
              </a:ext>
            </a:extLst>
          </p:cNvPr>
          <p:cNvSpPr/>
          <p:nvPr/>
        </p:nvSpPr>
        <p:spPr>
          <a:xfrm>
            <a:off x="2528202" y="2069088"/>
            <a:ext cx="8621061" cy="455458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93750" indent="-249750" algn="l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NISG, leveraging its extensive experience, supports implementing the Data Centre and Cloud Policy</a:t>
            </a:r>
          </a:p>
          <a:p>
            <a:pPr marL="486900" indent="-342900" algn="l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Inter"/>
              </a:rPr>
              <a:t>.</a:t>
            </a: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process includes the following steps: </a:t>
            </a:r>
          </a:p>
          <a:p>
            <a:pPr marL="850950" lvl="1" indent="-249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Conduct a strategy workshop to set clear objectives on Data Centre, Colocation and cloud policy</a:t>
            </a:r>
          </a:p>
          <a:p>
            <a:pPr marL="850950" lvl="1" indent="-249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Prepare a comprehensive strateg</a:t>
            </a:r>
            <a:r>
              <a:rPr lang="en-IN" sz="16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roadmap and action plan for Data Centre implementation</a:t>
            </a:r>
          </a:p>
          <a:p>
            <a:pPr marL="850950" lvl="1" indent="-249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Prepare a Technical Requirement Document for Data Centre construction. </a:t>
            </a:r>
          </a:p>
          <a:p>
            <a:pPr marL="850950" lvl="1" indent="-249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600" b="0" i="0" u="none" strike="noStrike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Onboard an implementing agency to facilitate the rollout of Data Centre construction for DPI / DPG Applications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oogle Shape;3750;p339">
            <a:extLst>
              <a:ext uri="{FF2B5EF4-FFF2-40B4-BE49-F238E27FC236}">
                <a16:creationId xmlns:a16="http://schemas.microsoft.com/office/drawing/2014/main" id="{411C10C7-8A07-0740-6B62-559C0C3ABD6F}"/>
              </a:ext>
            </a:extLst>
          </p:cNvPr>
          <p:cNvSpPr/>
          <p:nvPr/>
        </p:nvSpPr>
        <p:spPr>
          <a:xfrm>
            <a:off x="121053" y="2051681"/>
            <a:ext cx="567140" cy="4554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52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00E5-7FDE-A942-80EE-A409DD05A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17" y="151128"/>
            <a:ext cx="11531600" cy="8339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9796708-295D-354B-9D09-1BFAEC712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583868"/>
              </p:ext>
            </p:extLst>
          </p:nvPr>
        </p:nvGraphicFramePr>
        <p:xfrm>
          <a:off x="1093169" y="1894492"/>
          <a:ext cx="9110374" cy="3183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9065">
                  <a:extLst>
                    <a:ext uri="{9D8B030D-6E8A-4147-A177-3AD203B41FA5}">
                      <a16:colId xmlns:a16="http://schemas.microsoft.com/office/drawing/2014/main" val="1100871267"/>
                    </a:ext>
                  </a:extLst>
                </a:gridCol>
                <a:gridCol w="7094439">
                  <a:extLst>
                    <a:ext uri="{9D8B030D-6E8A-4147-A177-3AD203B41FA5}">
                      <a16:colId xmlns:a16="http://schemas.microsoft.com/office/drawing/2014/main" val="4193189738"/>
                    </a:ext>
                  </a:extLst>
                </a:gridCol>
                <a:gridCol w="1306870">
                  <a:extLst>
                    <a:ext uri="{9D8B030D-6E8A-4147-A177-3AD203B41FA5}">
                      <a16:colId xmlns:a16="http://schemas.microsoft.com/office/drawing/2014/main" val="1613050955"/>
                    </a:ext>
                  </a:extLst>
                </a:gridCol>
              </a:tblGrid>
              <a:tr h="58842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Slide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0810410"/>
                  </a:ext>
                </a:extLst>
              </a:tr>
              <a:tr h="5884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G20 and Digital Public Infrastructure</a:t>
                      </a:r>
                      <a:endParaRPr lang="en-US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101079"/>
                  </a:ext>
                </a:extLst>
              </a:tr>
              <a:tr h="5884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Enabling and  Enhancing South Africa's Digital Landscape ……NISG Experience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2232438"/>
                  </a:ext>
                </a:extLst>
              </a:tr>
              <a:tr h="4274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Africa’s Communications &amp; Digital Technology Infrastructure Roadmap</a:t>
                      </a:r>
                    </a:p>
                  </a:txBody>
                  <a:tcPr anchor="b">
                    <a:lnL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7350724"/>
                  </a:ext>
                </a:extLst>
              </a:tr>
              <a:tr h="3964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Enabling South Africa’s Communications &amp; Digital Technology Infrastructure Roadmap</a:t>
                      </a:r>
                    </a:p>
                  </a:txBody>
                  <a:tcPr>
                    <a:lnL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1073176"/>
                  </a:ext>
                </a:extLst>
              </a:tr>
              <a:tr h="5947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Way Forward ….. Proposal from NISG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3306299"/>
                  </a:ext>
                </a:extLst>
              </a:tr>
            </a:tbl>
          </a:graphicData>
        </a:graphic>
      </p:graphicFrame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0EB68948-10D7-FD87-C775-6859CDBEAB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82" y="5823411"/>
            <a:ext cx="1777201" cy="738665"/>
          </a:xfrm>
          <a:prstGeom prst="rect">
            <a:avLst/>
          </a:prstGeom>
        </p:spPr>
      </p:pic>
      <p:pic>
        <p:nvPicPr>
          <p:cNvPr id="4" name="Picture 4" descr="Government of South Africa - Wikipedia">
            <a:extLst>
              <a:ext uri="{FF2B5EF4-FFF2-40B4-BE49-F238E27FC236}">
                <a16:creationId xmlns:a16="http://schemas.microsoft.com/office/drawing/2014/main" id="{AD3CE8EC-6A3E-DB23-1907-1C4B82A3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493" y="261143"/>
            <a:ext cx="1285138" cy="120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08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ECA05-CA6D-6F45-BFFA-CAF018369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508" y="2419402"/>
            <a:ext cx="9991493" cy="738665"/>
          </a:xfrm>
        </p:spPr>
        <p:txBody>
          <a:bodyPr/>
          <a:lstStyle/>
          <a:p>
            <a:pPr fontAlgn="base"/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 Forward ….. Proposal from NISG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N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4E7D3746-02E9-AA43-27B1-8C6DCC0CF3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15" y="5402875"/>
            <a:ext cx="2072304" cy="972934"/>
          </a:xfrm>
          <a:prstGeom prst="rect">
            <a:avLst/>
          </a:prstGeom>
        </p:spPr>
      </p:pic>
      <p:pic>
        <p:nvPicPr>
          <p:cNvPr id="3" name="Picture 4" descr="Government of South Africa - Wikipedia">
            <a:extLst>
              <a:ext uri="{FF2B5EF4-FFF2-40B4-BE49-F238E27FC236}">
                <a16:creationId xmlns:a16="http://schemas.microsoft.com/office/drawing/2014/main" id="{6708E0C3-58E5-002C-8F3B-201A567EC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140" y="294996"/>
            <a:ext cx="105623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562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47C7C-6E0A-F04E-A2BF-170D9720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Way Forward …</a:t>
            </a:r>
          </a:p>
        </p:txBody>
      </p:sp>
      <p:sp>
        <p:nvSpPr>
          <p:cNvPr id="17" name="Google Shape;1884;p189">
            <a:extLst>
              <a:ext uri="{FF2B5EF4-FFF2-40B4-BE49-F238E27FC236}">
                <a16:creationId xmlns:a16="http://schemas.microsoft.com/office/drawing/2014/main" id="{98719DD7-8A2F-B544-912D-75C293A9744C}"/>
              </a:ext>
            </a:extLst>
          </p:cNvPr>
          <p:cNvSpPr/>
          <p:nvPr/>
        </p:nvSpPr>
        <p:spPr>
          <a:xfrm>
            <a:off x="288475" y="3076695"/>
            <a:ext cx="2747700" cy="337244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Google Shape;1887;p189">
            <a:extLst>
              <a:ext uri="{FF2B5EF4-FFF2-40B4-BE49-F238E27FC236}">
                <a16:creationId xmlns:a16="http://schemas.microsoft.com/office/drawing/2014/main" id="{F0ECEBA1-2B24-C34C-975F-F1102B798A0A}"/>
              </a:ext>
            </a:extLst>
          </p:cNvPr>
          <p:cNvSpPr/>
          <p:nvPr/>
        </p:nvSpPr>
        <p:spPr>
          <a:xfrm>
            <a:off x="288475" y="2052772"/>
            <a:ext cx="2747700" cy="5379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Teams Meeting</a:t>
            </a:r>
            <a:endParaRPr sz="1200" b="0" i="0" u="none" strike="noStrike" cap="none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Google Shape;1888;p189">
            <a:extLst>
              <a:ext uri="{FF2B5EF4-FFF2-40B4-BE49-F238E27FC236}">
                <a16:creationId xmlns:a16="http://schemas.microsoft.com/office/drawing/2014/main" id="{FF79672A-3BA4-FC45-A551-243B4835C100}"/>
              </a:ext>
            </a:extLst>
          </p:cNvPr>
          <p:cNvSpPr/>
          <p:nvPr/>
        </p:nvSpPr>
        <p:spPr>
          <a:xfrm>
            <a:off x="3125753" y="2052772"/>
            <a:ext cx="2747700" cy="537900"/>
          </a:xfrm>
          <a:prstGeom prst="rect">
            <a:avLst/>
          </a:prstGeom>
          <a:solidFill>
            <a:srgbClr val="4E81BD"/>
          </a:solidFill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Plan</a:t>
            </a:r>
            <a:endParaRPr sz="1200" b="0" i="0" u="none" strike="noStrike" cap="none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Google Shape;1889;p189">
            <a:extLst>
              <a:ext uri="{FF2B5EF4-FFF2-40B4-BE49-F238E27FC236}">
                <a16:creationId xmlns:a16="http://schemas.microsoft.com/office/drawing/2014/main" id="{471EC49D-BC84-0F41-A2D5-E3BCFD50B2C8}"/>
              </a:ext>
            </a:extLst>
          </p:cNvPr>
          <p:cNvSpPr/>
          <p:nvPr/>
        </p:nvSpPr>
        <p:spPr>
          <a:xfrm>
            <a:off x="5963031" y="2052772"/>
            <a:ext cx="2747700" cy="5379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Next Steps 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1890;p189">
            <a:extLst>
              <a:ext uri="{FF2B5EF4-FFF2-40B4-BE49-F238E27FC236}">
                <a16:creationId xmlns:a16="http://schemas.microsoft.com/office/drawing/2014/main" id="{6F5D0A6D-4C1D-4B47-8757-D5CFC3A564B0}"/>
              </a:ext>
            </a:extLst>
          </p:cNvPr>
          <p:cNvSpPr/>
          <p:nvPr/>
        </p:nvSpPr>
        <p:spPr>
          <a:xfrm>
            <a:off x="8785294" y="2005897"/>
            <a:ext cx="2747700" cy="5847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and advancement</a:t>
            </a:r>
            <a:endParaRPr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Google Shape;1909;p189">
            <a:extLst>
              <a:ext uri="{FF2B5EF4-FFF2-40B4-BE49-F238E27FC236}">
                <a16:creationId xmlns:a16="http://schemas.microsoft.com/office/drawing/2014/main" id="{4893528F-B11C-6144-8AA9-8B4B98A91DDD}"/>
              </a:ext>
            </a:extLst>
          </p:cNvPr>
          <p:cNvSpPr/>
          <p:nvPr/>
        </p:nvSpPr>
        <p:spPr>
          <a:xfrm>
            <a:off x="5963031" y="3076695"/>
            <a:ext cx="2747700" cy="337244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5" name="Google Shape;1910;p189">
            <a:extLst>
              <a:ext uri="{FF2B5EF4-FFF2-40B4-BE49-F238E27FC236}">
                <a16:creationId xmlns:a16="http://schemas.microsoft.com/office/drawing/2014/main" id="{E0D761D3-48B6-3642-B2FA-0DD53B364E80}"/>
              </a:ext>
            </a:extLst>
          </p:cNvPr>
          <p:cNvSpPr/>
          <p:nvPr/>
        </p:nvSpPr>
        <p:spPr>
          <a:xfrm>
            <a:off x="8785294" y="3076695"/>
            <a:ext cx="2747700" cy="337244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7" name="Google Shape;1912;p189">
            <a:extLst>
              <a:ext uri="{FF2B5EF4-FFF2-40B4-BE49-F238E27FC236}">
                <a16:creationId xmlns:a16="http://schemas.microsoft.com/office/drawing/2014/main" id="{BC249552-7BE4-DF4B-950B-513DAFF91EAC}"/>
              </a:ext>
            </a:extLst>
          </p:cNvPr>
          <p:cNvSpPr txBox="1"/>
          <p:nvPr/>
        </p:nvSpPr>
        <p:spPr>
          <a:xfrm>
            <a:off x="288475" y="2637547"/>
            <a:ext cx="2721430" cy="2997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15450" indent="-2434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meeting between NISG and South Africa teams for a better understanding of the requirements</a:t>
            </a:r>
          </a:p>
          <a:p>
            <a:pPr marL="315450" indent="-2434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Understand the as-is-ground situation</a:t>
            </a:r>
          </a:p>
          <a:p>
            <a:pPr marL="315450" indent="-2434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Preparation of a requirements document/report</a:t>
            </a:r>
          </a:p>
          <a:p>
            <a:pPr marL="315450" indent="-2434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Present the findings to the Management </a:t>
            </a:r>
          </a:p>
          <a:p>
            <a:pPr marL="315450" indent="-243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Google Shape;1913;p189">
            <a:extLst>
              <a:ext uri="{FF2B5EF4-FFF2-40B4-BE49-F238E27FC236}">
                <a16:creationId xmlns:a16="http://schemas.microsoft.com/office/drawing/2014/main" id="{4FD34F5F-A1FC-B644-8035-45029A388FD4}"/>
              </a:ext>
            </a:extLst>
          </p:cNvPr>
          <p:cNvSpPr txBox="1"/>
          <p:nvPr/>
        </p:nvSpPr>
        <p:spPr>
          <a:xfrm>
            <a:off x="341452" y="2134860"/>
            <a:ext cx="225788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1</a:t>
            </a:r>
            <a:endParaRPr sz="2000" b="1" i="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0" name="Google Shape;1915;p189">
            <a:extLst>
              <a:ext uri="{FF2B5EF4-FFF2-40B4-BE49-F238E27FC236}">
                <a16:creationId xmlns:a16="http://schemas.microsoft.com/office/drawing/2014/main" id="{AC67E91C-F75D-EE47-8ED2-C18B221CBFD2}"/>
              </a:ext>
            </a:extLst>
          </p:cNvPr>
          <p:cNvSpPr txBox="1"/>
          <p:nvPr/>
        </p:nvSpPr>
        <p:spPr>
          <a:xfrm>
            <a:off x="3236771" y="2134860"/>
            <a:ext cx="2772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</a:t>
            </a:r>
            <a:endParaRPr sz="2000" b="1" i="0" u="none" strike="noStrike" cap="none" dirty="0">
              <a:solidFill>
                <a:schemeClr val="bg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2" name="Google Shape;1917;p189">
            <a:extLst>
              <a:ext uri="{FF2B5EF4-FFF2-40B4-BE49-F238E27FC236}">
                <a16:creationId xmlns:a16="http://schemas.microsoft.com/office/drawing/2014/main" id="{80BFD7B9-465A-9940-ADE9-11BC580A92FC}"/>
              </a:ext>
            </a:extLst>
          </p:cNvPr>
          <p:cNvSpPr txBox="1"/>
          <p:nvPr/>
        </p:nvSpPr>
        <p:spPr>
          <a:xfrm>
            <a:off x="6067665" y="2134860"/>
            <a:ext cx="263708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3</a:t>
            </a:r>
            <a:endParaRPr sz="2000" b="1" i="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4" name="Google Shape;1919;p189">
            <a:extLst>
              <a:ext uri="{FF2B5EF4-FFF2-40B4-BE49-F238E27FC236}">
                <a16:creationId xmlns:a16="http://schemas.microsoft.com/office/drawing/2014/main" id="{F20377AF-F481-A74B-A22B-725C37891E30}"/>
              </a:ext>
            </a:extLst>
          </p:cNvPr>
          <p:cNvSpPr txBox="1"/>
          <p:nvPr/>
        </p:nvSpPr>
        <p:spPr>
          <a:xfrm>
            <a:off x="8917622" y="2165981"/>
            <a:ext cx="277200" cy="28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4</a:t>
            </a:r>
            <a:endParaRPr sz="2000" b="1" i="0" u="none" strike="noStrike" cap="none" dirty="0">
              <a:solidFill>
                <a:schemeClr val="bg2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BC6C86-AD1C-6040-8FD8-A21A24603C8E}"/>
              </a:ext>
            </a:extLst>
          </p:cNvPr>
          <p:cNvSpPr/>
          <p:nvPr/>
        </p:nvSpPr>
        <p:spPr>
          <a:xfrm>
            <a:off x="99124" y="983433"/>
            <a:ext cx="11503845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>
              <a:lnSpc>
                <a:spcPct val="115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254061"/>
                </a:solidFill>
                <a:latin typeface="Arial" panose="020B0604020202020204" pitchFamily="34" charset="0"/>
                <a:ea typeface="Tahoma" charset="0"/>
                <a:cs typeface="Arial" panose="020B0604020202020204" pitchFamily="34" charset="0"/>
              </a:rPr>
              <a:t>Enabling </a:t>
            </a:r>
            <a:r>
              <a:rPr lang="en-IN" sz="2000" b="1" dirty="0">
                <a:solidFill>
                  <a:srgbClr val="254061"/>
                </a:solidFill>
                <a:latin typeface="Arial" panose="020B0604020202020204" pitchFamily="34" charset="0"/>
                <a:ea typeface="Tahoma" charset="0"/>
                <a:cs typeface="Arial" panose="020B0604020202020204" pitchFamily="34" charset="0"/>
              </a:rPr>
              <a:t>South Africa’s Communications &amp; Digital Technology Infrastructure Roadmap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4815C4-E1A2-024E-8664-7F3627D4981A}"/>
              </a:ext>
            </a:extLst>
          </p:cNvPr>
          <p:cNvSpPr/>
          <p:nvPr/>
        </p:nvSpPr>
        <p:spPr>
          <a:xfrm>
            <a:off x="190501" y="1589617"/>
            <a:ext cx="3073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dirty="0">
                <a:solidFill>
                  <a:srgbClr val="4E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decisions for Action Plan</a:t>
            </a:r>
          </a:p>
        </p:txBody>
      </p:sp>
      <p:sp>
        <p:nvSpPr>
          <p:cNvPr id="3" name="Google Shape;1912;p189">
            <a:extLst>
              <a:ext uri="{FF2B5EF4-FFF2-40B4-BE49-F238E27FC236}">
                <a16:creationId xmlns:a16="http://schemas.microsoft.com/office/drawing/2014/main" id="{36B01032-3CB8-E12B-BE4C-B9C154E19DD2}"/>
              </a:ext>
            </a:extLst>
          </p:cNvPr>
          <p:cNvSpPr txBox="1"/>
          <p:nvPr/>
        </p:nvSpPr>
        <p:spPr>
          <a:xfrm>
            <a:off x="3129617" y="2637547"/>
            <a:ext cx="2721430" cy="2997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15450" indent="-2434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If the findings are approved, a plan for signing an Agreement / MOU can be considered</a:t>
            </a:r>
          </a:p>
          <a:p>
            <a:pPr marL="315450" indent="-2434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NISG can provide services such as Advisory, Consulting, Capacity Building, and program management</a:t>
            </a:r>
          </a:p>
          <a:p>
            <a:pPr marL="315450" indent="-2434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Pilot implementation of digital ID</a:t>
            </a:r>
          </a:p>
          <a:p>
            <a:pPr marL="315450" indent="-2434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will be Prepared, as will a Digital ID Strategy report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Google Shape;1912;p189">
            <a:extLst>
              <a:ext uri="{FF2B5EF4-FFF2-40B4-BE49-F238E27FC236}">
                <a16:creationId xmlns:a16="http://schemas.microsoft.com/office/drawing/2014/main" id="{1BA4E4D3-415E-A5A4-3122-E29B93522967}"/>
              </a:ext>
            </a:extLst>
          </p:cNvPr>
          <p:cNvSpPr txBox="1"/>
          <p:nvPr/>
        </p:nvSpPr>
        <p:spPr>
          <a:xfrm>
            <a:off x="5980589" y="2637547"/>
            <a:ext cx="2721430" cy="2997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15450" indent="-243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Appoint Implementation Agency</a:t>
            </a:r>
          </a:p>
          <a:p>
            <a:pPr marL="315450" indent="-243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Start working on Data Centre strategy, and capacity building and knowledge   </a:t>
            </a:r>
          </a:p>
        </p:txBody>
      </p:sp>
      <p:sp>
        <p:nvSpPr>
          <p:cNvPr id="7" name="Google Shape;1912;p189">
            <a:extLst>
              <a:ext uri="{FF2B5EF4-FFF2-40B4-BE49-F238E27FC236}">
                <a16:creationId xmlns:a16="http://schemas.microsoft.com/office/drawing/2014/main" id="{541CEBAF-4AAF-5ADA-BEFF-E76EEDAB88EC}"/>
              </a:ext>
            </a:extLst>
          </p:cNvPr>
          <p:cNvSpPr txBox="1"/>
          <p:nvPr/>
        </p:nvSpPr>
        <p:spPr>
          <a:xfrm>
            <a:off x="8798429" y="2637547"/>
            <a:ext cx="2721430" cy="2997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15450" indent="-243450">
              <a:lnSpc>
                <a:spcPct val="114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Build partnerships with other organizations, institutions and stakeholders to leverage additional resources and expertise.</a:t>
            </a:r>
          </a:p>
          <a:p>
            <a:pPr marL="315450" indent="-243450">
              <a:lnSpc>
                <a:spcPct val="114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Promote the activities through various communication channels to enhance visibility and attract further support.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07FE6CE-1C45-2A2D-F020-25ACFB0CC348}"/>
              </a:ext>
            </a:extLst>
          </p:cNvPr>
          <p:cNvSpPr/>
          <p:nvPr/>
        </p:nvSpPr>
        <p:spPr>
          <a:xfrm>
            <a:off x="288475" y="5715177"/>
            <a:ext cx="11573325" cy="672644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F4A689-7688-E888-3DFA-754ACDBB8728}"/>
              </a:ext>
            </a:extLst>
          </p:cNvPr>
          <p:cNvSpPr/>
          <p:nvPr/>
        </p:nvSpPr>
        <p:spPr>
          <a:xfrm>
            <a:off x="1460787" y="5970552"/>
            <a:ext cx="524109" cy="21053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8BAA53-E997-1E86-9D9F-938113920AC7}"/>
              </a:ext>
            </a:extLst>
          </p:cNvPr>
          <p:cNvSpPr/>
          <p:nvPr/>
        </p:nvSpPr>
        <p:spPr>
          <a:xfrm>
            <a:off x="4237548" y="5951564"/>
            <a:ext cx="524109" cy="21839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3BFAB4-2F19-A8B9-A93E-D15EBA012F10}"/>
              </a:ext>
            </a:extLst>
          </p:cNvPr>
          <p:cNvSpPr/>
          <p:nvPr/>
        </p:nvSpPr>
        <p:spPr>
          <a:xfrm>
            <a:off x="7230751" y="5970552"/>
            <a:ext cx="524109" cy="210536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CDC9BA-7C6E-C1B9-542E-C446F38D8E6C}"/>
              </a:ext>
            </a:extLst>
          </p:cNvPr>
          <p:cNvSpPr/>
          <p:nvPr/>
        </p:nvSpPr>
        <p:spPr>
          <a:xfrm>
            <a:off x="279764" y="6387821"/>
            <a:ext cx="2756412" cy="40886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 -Jan 2025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134BD5-2366-F087-6FBC-E0A3F34D58AA}"/>
              </a:ext>
            </a:extLst>
          </p:cNvPr>
          <p:cNvSpPr/>
          <p:nvPr/>
        </p:nvSpPr>
        <p:spPr>
          <a:xfrm>
            <a:off x="3169828" y="6368845"/>
            <a:ext cx="2703625" cy="40886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Feb - May 2025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509417-9B21-7FB6-A492-9E9BE0269E71}"/>
              </a:ext>
            </a:extLst>
          </p:cNvPr>
          <p:cNvSpPr/>
          <p:nvPr/>
        </p:nvSpPr>
        <p:spPr>
          <a:xfrm>
            <a:off x="5998394" y="6344364"/>
            <a:ext cx="2703625" cy="40886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June  2025 onwards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0C8027-939C-E51D-6926-D980CF8802BC}"/>
              </a:ext>
            </a:extLst>
          </p:cNvPr>
          <p:cNvSpPr/>
          <p:nvPr/>
        </p:nvSpPr>
        <p:spPr>
          <a:xfrm>
            <a:off x="8798429" y="6345005"/>
            <a:ext cx="2564789" cy="40886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2025-26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DC5BD2-9AB3-D420-8601-84CC2513FEE6}"/>
              </a:ext>
            </a:extLst>
          </p:cNvPr>
          <p:cNvSpPr/>
          <p:nvPr/>
        </p:nvSpPr>
        <p:spPr>
          <a:xfrm>
            <a:off x="9912105" y="5951564"/>
            <a:ext cx="524109" cy="2105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70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ECA05-CA6D-6F45-BFFA-CAF018369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7800" y="2619144"/>
            <a:ext cx="9991493" cy="738665"/>
          </a:xfrm>
        </p:spPr>
        <p:txBody>
          <a:bodyPr/>
          <a:lstStyle/>
          <a:p>
            <a:pPr fontAlgn="base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Thank You </a:t>
            </a:r>
            <a:endParaRPr lang="en-IN" sz="48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4E7D3746-02E9-AA43-27B1-8C6DCC0CF3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1" y="3903260"/>
            <a:ext cx="4094329" cy="148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ECA05-CA6D-6F45-BFFA-CAF018369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34" y="2370119"/>
            <a:ext cx="11531600" cy="1470025"/>
          </a:xfrm>
        </p:spPr>
        <p:txBody>
          <a:bodyPr/>
          <a:lstStyle/>
          <a:p>
            <a:pPr fontAlgn="base"/>
            <a:r>
              <a:rPr lang="en-IN" sz="2800" dirty="0">
                <a:solidFill>
                  <a:srgbClr val="002060"/>
                </a:solidFill>
                <a:effectLst/>
              </a:rPr>
              <a:t>G20 and Digital Public Infrastructure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4E7D3746-02E9-AA43-27B1-8C6DCC0CF3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82" y="5539270"/>
            <a:ext cx="2072304" cy="972934"/>
          </a:xfrm>
          <a:prstGeom prst="rect">
            <a:avLst/>
          </a:prstGeom>
        </p:spPr>
      </p:pic>
      <p:pic>
        <p:nvPicPr>
          <p:cNvPr id="3" name="Picture 4" descr="Government of South Africa - Wikipedia">
            <a:extLst>
              <a:ext uri="{FF2B5EF4-FFF2-40B4-BE49-F238E27FC236}">
                <a16:creationId xmlns:a16="http://schemas.microsoft.com/office/drawing/2014/main" id="{A541B6D4-B906-EF25-6FCF-786526634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83" y="345796"/>
            <a:ext cx="105623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05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47C7C-6E0A-F04E-A2BF-170D9720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1" y="31636"/>
            <a:ext cx="11671300" cy="742950"/>
          </a:xfrm>
        </p:spPr>
        <p:txBody>
          <a:bodyPr/>
          <a:lstStyle/>
          <a:p>
            <a:pPr algn="l"/>
            <a:r>
              <a:rPr lang="en-US" sz="2000" dirty="0"/>
              <a:t>Promoting DPI emerges as a Key objective of  G20 Conference of New Delhi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304FD-C2AB-7140-A14F-ADB17D3AF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350" y="1012549"/>
            <a:ext cx="11671300" cy="4638139"/>
          </a:xfrm>
        </p:spPr>
        <p:txBody>
          <a:bodyPr/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1600" kern="100" dirty="0">
                <a:effectLst/>
                <a:ea typeface="Calibri" panose="020F0502020204030204" pitchFamily="34" charset="0"/>
              </a:rPr>
              <a:t> In the G20 New Delhi Leaders Declaration in 2023, Digital Public Infrastructure (DPI) was recognised as a shared digital system that should be secure, interoperable, and built on open standards and specifications</a:t>
            </a:r>
            <a:r>
              <a:rPr lang="en-IN" sz="1600" dirty="0">
                <a:ea typeface="+mn-ea"/>
              </a:rPr>
              <a:t> 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1600" kern="100" dirty="0">
                <a:ea typeface="Calibri" panose="020F0502020204030204" pitchFamily="34" charset="0"/>
              </a:rPr>
              <a:t>India  has set up a Global DPI Repository (GDPIR) to work on research and development in DPI and Digital Public Goods (DPG) 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IN" sz="1600" dirty="0"/>
              <a:t>The government of India pledged an initial commitment of 25 million USD to Social Impact Fund (SIF)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600" spc="-45" dirty="0">
                <a:solidFill>
                  <a:srgbClr val="1516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India's G20 Task Force on Digital Public Infrastructure for Economic Transformation, Financial Inclusion and Development prepared a report ;</a:t>
            </a:r>
          </a:p>
          <a:p>
            <a:pPr lvl="1" algn="just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51616"/>
                </a:solidFill>
                <a:ea typeface="Arial" panose="020B0604020202020204" pitchFamily="34" charset="0"/>
              </a:rPr>
              <a:t>Supporting open and reusable technology framework</a:t>
            </a:r>
          </a:p>
          <a:p>
            <a:pPr lvl="1" algn="just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51616"/>
                </a:solidFill>
                <a:ea typeface="Arial" panose="020B0604020202020204" pitchFamily="34" charset="0"/>
              </a:rPr>
              <a:t>Creating dialogue and alignment amongst Global South countries</a:t>
            </a:r>
          </a:p>
          <a:p>
            <a:pPr lvl="1" algn="just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51616"/>
                </a:solidFill>
                <a:ea typeface="Arial" panose="020B0604020202020204" pitchFamily="34" charset="0"/>
              </a:rPr>
              <a:t>Multilateral efforts of engagement and partnership</a:t>
            </a:r>
          </a:p>
          <a:p>
            <a:pPr lvl="1" algn="just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51616"/>
                </a:solidFill>
                <a:ea typeface="Arial" panose="020B0604020202020204" pitchFamily="34" charset="0"/>
              </a:rPr>
              <a:t>Identifying a body to foster and harness the Indian DPI ecosystem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IN" sz="14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IN" sz="1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IN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ontserrat" pitchFamily="2" charset="77"/>
              </a:rPr>
              <a:t>.</a:t>
            </a:r>
            <a:br>
              <a:rPr lang="en-IN" sz="1400" dirty="0"/>
            </a:b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1E8DA-DE07-A090-35A6-C0461225E2FA}"/>
              </a:ext>
            </a:extLst>
          </p:cNvPr>
          <p:cNvSpPr txBox="1"/>
          <p:nvPr/>
        </p:nvSpPr>
        <p:spPr>
          <a:xfrm>
            <a:off x="384354" y="6176144"/>
            <a:ext cx="1128359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Reference : *  </a:t>
            </a:r>
            <a:r>
              <a:rPr lang="en-US" sz="1050" u="sng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www.dpi.global</a:t>
            </a:r>
            <a:r>
              <a:rPr lang="en-US" sz="105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05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5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92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47C7C-6E0A-F04E-A2BF-170D9720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7"/>
            <a:ext cx="11444891" cy="742950"/>
          </a:xfrm>
        </p:spPr>
        <p:txBody>
          <a:bodyPr/>
          <a:lstStyle/>
          <a:p>
            <a:pPr algn="l"/>
            <a:r>
              <a:rPr lang="en-US" sz="2000" dirty="0"/>
              <a:t>India Stack unveiled  in UN Conference DPI ; UNDPs adopts 50-in-5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304FD-C2AB-7140-A14F-ADB17D3AF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851693"/>
            <a:ext cx="11671300" cy="5154613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600" dirty="0">
                <a:ea typeface="Calibri" panose="020F0502020204030204" pitchFamily="34" charset="0"/>
              </a:rPr>
              <a:t>In April 2024, India hosted the inaugural Conference on DPI at the United Nations headquarters in New York* to present the  India Stack, a set of open APIs, as a building block of DPI Infrastructure</a:t>
            </a:r>
            <a:r>
              <a:rPr lang="en-US" sz="1600" dirty="0">
                <a:effectLst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IN" sz="1600" kern="100" dirty="0"/>
              <a:t>Simultaneously, UNDP has also promoted the approach of ‘50-in-5’ for sharing learnings, best practices, and built-for-purpose open technologies – including DPG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1600" kern="100" dirty="0"/>
              <a:t>The World Bank and UN are not only funding but are moving towards increased commitments to establish specialised teams and programmes focused on DPI. </a:t>
            </a:r>
            <a:endParaRPr lang="en-IN" sz="1600" kern="1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1600" kern="100" dirty="0">
                <a:effectLst/>
                <a:ea typeface="Calibri" panose="020F0502020204030204" pitchFamily="34" charset="0"/>
              </a:rPr>
              <a:t>Three </a:t>
            </a:r>
            <a:r>
              <a:rPr lang="en-GB" sz="1600" kern="100" dirty="0">
                <a:ea typeface="Calibri" panose="020F0502020204030204" pitchFamily="34" charset="0"/>
              </a:rPr>
              <a:t>developments</a:t>
            </a:r>
            <a:r>
              <a:rPr lang="en-GB" sz="1600" kern="100" dirty="0">
                <a:effectLst/>
                <a:ea typeface="Calibri" panose="020F0502020204030204" pitchFamily="34" charset="0"/>
              </a:rPr>
              <a:t> are predicted for DPI in 2024:</a:t>
            </a:r>
            <a:r>
              <a:rPr lang="en-IN" sz="1600" kern="100" dirty="0">
                <a:ea typeface="Calibri" panose="020F0502020204030204" pitchFamily="34" charset="0"/>
              </a:rPr>
              <a:t> </a:t>
            </a:r>
            <a:r>
              <a:rPr lang="en-GB" sz="1600" kern="100" dirty="0">
                <a:effectLst/>
                <a:ea typeface="Calibri" panose="020F0502020204030204" pitchFamily="34" charset="0"/>
              </a:rPr>
              <a:t>Governments, international development organi</a:t>
            </a:r>
            <a:r>
              <a:rPr lang="en-GB" sz="1600" kern="100" dirty="0">
                <a:ea typeface="Calibri" panose="020F0502020204030204" pitchFamily="34" charset="0"/>
              </a:rPr>
              <a:t>s</a:t>
            </a:r>
            <a:r>
              <a:rPr lang="en-GB" sz="1600" kern="100" dirty="0">
                <a:effectLst/>
                <a:ea typeface="Calibri" panose="020F0502020204030204" pitchFamily="34" charset="0"/>
              </a:rPr>
              <a:t>ations, and civil society organisations will concentrate on developing national DPI strategies.</a:t>
            </a:r>
            <a:endParaRPr lang="en-IN" sz="1600" kern="100" dirty="0"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1600" kern="100" dirty="0">
                <a:effectLst/>
                <a:ea typeface="Calibri" panose="020F0502020204030204" pitchFamily="34" charset="0"/>
              </a:rPr>
              <a:t>Reforms around governance and institutions will be essential to ensure the adoption of the DPI approach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ea typeface="Tahoma" charset="0"/>
                <a:cs typeface="Arial" panose="020B0604020202020204" pitchFamily="34" charset="0"/>
              </a:rPr>
              <a:t>Driving DPI success comes to South Africa with the G-20 Presidency</a:t>
            </a:r>
            <a:endParaRPr lang="en-GB" sz="1600" kern="1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IN" sz="140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.</a:t>
            </a:r>
            <a:br>
              <a:rPr lang="en-IN" sz="1400" dirty="0"/>
            </a:br>
            <a:endParaRPr lang="en-IN" sz="1400" dirty="0"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IN" sz="1400" kern="100" dirty="0"/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400" kern="100" dirty="0">
                <a:effectLst/>
                <a:ea typeface="Calibri" panose="020F0502020204030204" pitchFamily="34" charset="0"/>
              </a:rPr>
              <a:t> </a:t>
            </a:r>
            <a:endParaRPr lang="en-US" sz="1400" kern="1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IN" sz="140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.</a:t>
            </a:r>
            <a:br>
              <a:rPr lang="en-IN" sz="1400" dirty="0"/>
            </a:br>
            <a:endParaRPr lang="en-IN" sz="1400" dirty="0">
              <a:effectLst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C07DD0-AAF3-5EE0-E1C9-EBCFC69C2894}"/>
              </a:ext>
            </a:extLst>
          </p:cNvPr>
          <p:cNvSpPr txBox="1"/>
          <p:nvPr/>
        </p:nvSpPr>
        <p:spPr>
          <a:xfrm>
            <a:off x="203200" y="6106894"/>
            <a:ext cx="10779873" cy="41549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N" sz="105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IN" sz="105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N" sz="1050" dirty="0">
                <a:latin typeface="Arial" panose="020B0604020202020204" pitchFamily="34" charset="0"/>
                <a:cs typeface="Arial" panose="020B0604020202020204" pitchFamily="34" charset="0"/>
              </a:rPr>
              <a:t>www.citizenstack.world</a:t>
            </a:r>
          </a:p>
          <a:p>
            <a:r>
              <a:rPr lang="en-IN" sz="1050" dirty="0">
                <a:latin typeface="Arial" panose="020B0604020202020204" pitchFamily="34" charset="0"/>
                <a:cs typeface="Arial" panose="020B0604020202020204" pitchFamily="34" charset="0"/>
              </a:rPr>
              <a:t>**www.undp.org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6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F1305-1580-F3E4-86AB-4CEAF8F2A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E932E-21CA-F7F6-E3EC-FA24CF18D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901" y="2187941"/>
            <a:ext cx="11531600" cy="1470025"/>
          </a:xfrm>
        </p:spPr>
        <p:txBody>
          <a:bodyPr/>
          <a:lstStyle/>
          <a:p>
            <a:pPr fontAlgn="base"/>
            <a:r>
              <a:rPr lang="en-IN" sz="2000" dirty="0">
                <a:solidFill>
                  <a:srgbClr val="002060"/>
                </a:solidFill>
                <a:effectLst/>
              </a:rPr>
              <a:t>Enabling and  Enhancing South Africa's Digital Landscape… NISG Experience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184D638A-397E-2560-A0BA-C054D78F41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49" y="5573136"/>
            <a:ext cx="2072304" cy="972934"/>
          </a:xfrm>
          <a:prstGeom prst="rect">
            <a:avLst/>
          </a:prstGeom>
        </p:spPr>
      </p:pic>
      <p:pic>
        <p:nvPicPr>
          <p:cNvPr id="3" name="Picture 4" descr="Government of South Africa - Wikipedia">
            <a:extLst>
              <a:ext uri="{FF2B5EF4-FFF2-40B4-BE49-F238E27FC236}">
                <a16:creationId xmlns:a16="http://schemas.microsoft.com/office/drawing/2014/main" id="{72AC0941-919B-72FE-E6D3-E0E5A999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885" y="311930"/>
            <a:ext cx="105623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280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47C7C-6E0A-F04E-A2BF-170D9720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sz="2000" dirty="0"/>
              <a:t>National Institute for Smart Government</a:t>
            </a:r>
            <a:endParaRPr lang="en-US" sz="2000" dirty="0"/>
          </a:p>
        </p:txBody>
      </p:sp>
      <p:sp>
        <p:nvSpPr>
          <p:cNvPr id="6" name="Line 20">
            <a:extLst>
              <a:ext uri="{FF2B5EF4-FFF2-40B4-BE49-F238E27FC236}">
                <a16:creationId xmlns:a16="http://schemas.microsoft.com/office/drawing/2014/main" id="{C8923352-AEFF-374A-840B-02CB737371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997" y="1485901"/>
            <a:ext cx="0" cy="460655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lIns="46176" tIns="46176" rIns="46176" bIns="46176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23">
            <a:extLst>
              <a:ext uri="{FF2B5EF4-FFF2-40B4-BE49-F238E27FC236}">
                <a16:creationId xmlns:a16="http://schemas.microsoft.com/office/drawing/2014/main" id="{08B737AB-12A4-9144-8524-3587B2E2BBD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105658" y="-2699070"/>
            <a:ext cx="0" cy="112868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lIns="46176" tIns="46176" rIns="46176" bIns="46176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24">
            <a:extLst>
              <a:ext uri="{FF2B5EF4-FFF2-40B4-BE49-F238E27FC236}">
                <a16:creationId xmlns:a16="http://schemas.microsoft.com/office/drawing/2014/main" id="{60C9E6B0-BE4E-1E44-ABC1-CA90FCCE612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105658" y="-974738"/>
            <a:ext cx="0" cy="112868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lIns="46176" tIns="46176" rIns="46176" bIns="46176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34">
            <a:extLst>
              <a:ext uri="{FF2B5EF4-FFF2-40B4-BE49-F238E27FC236}">
                <a16:creationId xmlns:a16="http://schemas.microsoft.com/office/drawing/2014/main" id="{73B3E397-68D6-3F4D-8600-0315E1CAE3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31171" y="2066478"/>
            <a:ext cx="3571691" cy="3475063"/>
            <a:chOff x="3550" y="1553"/>
            <a:chExt cx="1967" cy="191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EFBE230-D966-5946-9385-30DEF05E91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21" y="2033"/>
              <a:ext cx="965" cy="956"/>
            </a:xfrm>
            <a:custGeom>
              <a:avLst/>
              <a:gdLst/>
              <a:ahLst/>
              <a:cxnLst>
                <a:cxn ang="0">
                  <a:pos x="150" y="173"/>
                </a:cxn>
                <a:cxn ang="0">
                  <a:pos x="174" y="87"/>
                </a:cxn>
                <a:cxn ang="0">
                  <a:pos x="150" y="0"/>
                </a:cxn>
                <a:cxn ang="0">
                  <a:pos x="0" y="87"/>
                </a:cxn>
                <a:cxn ang="0">
                  <a:pos x="150" y="173"/>
                </a:cxn>
              </a:cxnLst>
              <a:rect l="0" t="0" r="r" b="b"/>
              <a:pathLst>
                <a:path w="174" h="173">
                  <a:moveTo>
                    <a:pt x="150" y="173"/>
                  </a:moveTo>
                  <a:cubicBezTo>
                    <a:pt x="165" y="147"/>
                    <a:pt x="174" y="117"/>
                    <a:pt x="174" y="87"/>
                  </a:cubicBezTo>
                  <a:cubicBezTo>
                    <a:pt x="174" y="56"/>
                    <a:pt x="165" y="26"/>
                    <a:pt x="150" y="0"/>
                  </a:cubicBezTo>
                  <a:lnTo>
                    <a:pt x="0" y="87"/>
                  </a:lnTo>
                  <a:lnTo>
                    <a:pt x="150" y="173"/>
                  </a:lnTo>
                  <a:close/>
                </a:path>
              </a:pathLst>
            </a:custGeom>
            <a:solidFill>
              <a:schemeClr val="accent1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C15D4D5-B73D-7247-83DA-61786C2A39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21" y="1553"/>
              <a:ext cx="832" cy="961"/>
            </a:xfrm>
            <a:custGeom>
              <a:avLst/>
              <a:gdLst/>
              <a:ahLst/>
              <a:cxnLst>
                <a:cxn ang="0">
                  <a:pos x="150" y="87"/>
                </a:cxn>
                <a:cxn ang="0">
                  <a:pos x="0" y="0"/>
                </a:cxn>
                <a:cxn ang="0">
                  <a:pos x="0" y="174"/>
                </a:cxn>
                <a:cxn ang="0">
                  <a:pos x="150" y="87"/>
                </a:cxn>
              </a:cxnLst>
              <a:rect l="0" t="0" r="r" b="b"/>
              <a:pathLst>
                <a:path w="150" h="174">
                  <a:moveTo>
                    <a:pt x="150" y="87"/>
                  </a:moveTo>
                  <a:cubicBezTo>
                    <a:pt x="119" y="33"/>
                    <a:pt x="62" y="0"/>
                    <a:pt x="0" y="0"/>
                  </a:cubicBezTo>
                  <a:lnTo>
                    <a:pt x="0" y="174"/>
                  </a:lnTo>
                  <a:lnTo>
                    <a:pt x="150" y="87"/>
                  </a:lnTo>
                  <a:close/>
                </a:path>
              </a:pathLst>
            </a:custGeom>
            <a:solidFill>
              <a:schemeClr val="accent4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894B833-C5D0-6F45-B359-C623C30992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21" y="2514"/>
              <a:ext cx="832" cy="955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150" y="86"/>
                </a:cxn>
                <a:cxn ang="0">
                  <a:pos x="0" y="0"/>
                </a:cxn>
                <a:cxn ang="0">
                  <a:pos x="0" y="173"/>
                </a:cxn>
              </a:cxnLst>
              <a:rect l="0" t="0" r="r" b="b"/>
              <a:pathLst>
                <a:path w="150" h="173">
                  <a:moveTo>
                    <a:pt x="0" y="173"/>
                  </a:moveTo>
                  <a:cubicBezTo>
                    <a:pt x="62" y="173"/>
                    <a:pt x="119" y="140"/>
                    <a:pt x="150" y="86"/>
                  </a:cubicBez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chemeClr val="accent5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D561F5F-6BD4-914A-8E57-E7ADC7C42A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83" y="2514"/>
              <a:ext cx="838" cy="955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151" y="173"/>
                </a:cxn>
                <a:cxn ang="0">
                  <a:pos x="151" y="0"/>
                </a:cxn>
                <a:cxn ang="0">
                  <a:pos x="0" y="86"/>
                </a:cxn>
              </a:cxnLst>
              <a:rect l="0" t="0" r="r" b="b"/>
              <a:pathLst>
                <a:path w="151" h="173">
                  <a:moveTo>
                    <a:pt x="0" y="86"/>
                  </a:moveTo>
                  <a:cubicBezTo>
                    <a:pt x="31" y="140"/>
                    <a:pt x="88" y="173"/>
                    <a:pt x="151" y="173"/>
                  </a:cubicBezTo>
                  <a:lnTo>
                    <a:pt x="151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4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1779978-37B9-7E47-97BC-AB31F25651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0" y="2033"/>
              <a:ext cx="971" cy="95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" y="86"/>
                </a:cxn>
                <a:cxn ang="0">
                  <a:pos x="24" y="173"/>
                </a:cxn>
                <a:cxn ang="0">
                  <a:pos x="175" y="87"/>
                </a:cxn>
                <a:cxn ang="0">
                  <a:pos x="24" y="0"/>
                </a:cxn>
              </a:cxnLst>
              <a:rect l="0" t="0" r="r" b="b"/>
              <a:pathLst>
                <a:path w="175" h="173">
                  <a:moveTo>
                    <a:pt x="24" y="0"/>
                  </a:moveTo>
                  <a:cubicBezTo>
                    <a:pt x="9" y="26"/>
                    <a:pt x="1" y="56"/>
                    <a:pt x="1" y="86"/>
                  </a:cubicBezTo>
                  <a:cubicBezTo>
                    <a:pt x="0" y="117"/>
                    <a:pt x="9" y="147"/>
                    <a:pt x="24" y="173"/>
                  </a:cubicBezTo>
                  <a:lnTo>
                    <a:pt x="175" y="8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1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7D97190-65CB-CE46-AA6E-BD7ECB9526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83" y="1553"/>
              <a:ext cx="838" cy="961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0" y="87"/>
                </a:cxn>
                <a:cxn ang="0">
                  <a:pos x="151" y="174"/>
                </a:cxn>
                <a:cxn ang="0">
                  <a:pos x="150" y="0"/>
                </a:cxn>
              </a:cxnLst>
              <a:rect l="0" t="0" r="r" b="b"/>
              <a:pathLst>
                <a:path w="151" h="174">
                  <a:moveTo>
                    <a:pt x="150" y="0"/>
                  </a:moveTo>
                  <a:cubicBezTo>
                    <a:pt x="88" y="0"/>
                    <a:pt x="31" y="33"/>
                    <a:pt x="0" y="87"/>
                  </a:cubicBezTo>
                  <a:lnTo>
                    <a:pt x="151" y="17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accent5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22100FC-3064-E54F-977B-5DE3F12EC9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24" y="2118"/>
              <a:ext cx="788" cy="786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SzPct val="90000"/>
              </a:pPr>
              <a:r>
                <a:rPr lang="en-GB" sz="1400" b="1" dirty="0">
                  <a:solidFill>
                    <a:srgbClr val="003E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NISG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7F9721-D623-6145-B3B3-9ADCFA7F5D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91" y="1811"/>
              <a:ext cx="451" cy="20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SzPct val="90000"/>
              </a:pPr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Domain </a:t>
              </a:r>
            </a:p>
            <a:p>
              <a:pPr algn="ctr">
                <a:buSzPct val="90000"/>
              </a:pPr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Experience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33351BF-C3B4-ED4A-8EB0-BAF1380F93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41" y="1901"/>
              <a:ext cx="437" cy="10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SzPct val="90000"/>
              </a:pPr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PPP Model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4B5CA75-4D7C-8640-9582-4D4AE39786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00" y="2405"/>
              <a:ext cx="617" cy="20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SzPct val="90000"/>
              </a:pPr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</a:t>
              </a:r>
            </a:p>
            <a:p>
              <a:pPr algn="ctr">
                <a:buSzPct val="90000"/>
              </a:pPr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Transformation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F60233-C4F4-EF41-BC0F-782F517D13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07" y="2403"/>
              <a:ext cx="471" cy="20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SzPct val="90000"/>
              </a:pPr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Employees </a:t>
              </a:r>
            </a:p>
            <a:p>
              <a:pPr algn="ctr">
                <a:buSzPct val="90000"/>
              </a:pPr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27599C-C792-6B43-8BED-5C451FBA65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04" y="3015"/>
              <a:ext cx="568" cy="10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SzPct val="90000"/>
              </a:pPr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 for Profit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3D4CD2A-9889-DA43-B779-BC314903CC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29" y="2963"/>
              <a:ext cx="715" cy="20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SzPct val="90000"/>
              </a:pPr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Government Transformation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F9417DB5-1A99-A34A-AEB1-61D4DB452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937" y="1515120"/>
            <a:ext cx="4666063" cy="149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marR="5715" indent="-285750" defTabSz="9144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Passport Service Centre, Ministry of External Affairs,</a:t>
            </a:r>
          </a:p>
          <a:p>
            <a:pPr marL="285750" marR="5715" indent="-285750" defTabSz="9144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Aadhar ID, Government of India </a:t>
            </a:r>
          </a:p>
          <a:p>
            <a:pPr marL="285750" marR="5715" indent="-285750" defTabSz="914400" fontAlgn="auto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Direct Benefit Transfer, Govt. of India</a:t>
            </a:r>
          </a:p>
          <a:p>
            <a:pPr marL="285750" marR="5715" indent="-285750" defTabSz="914400" fontAlgn="auto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Setting up Digital Infrastructure for DBT Schemes</a:t>
            </a:r>
            <a:endParaRPr lang="en-US" sz="1400" dirty="0"/>
          </a:p>
          <a:p>
            <a:pPr marL="0" marR="5715" lvl="0" indent="0" algn="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-7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55B861-12EB-7E4B-810D-8D20A70A0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3" y="3016580"/>
            <a:ext cx="3708000" cy="135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marR="5080" lvl="0" indent="-285750" defTabSz="9144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400" b="0" i="0" u="none" strike="noStrike" kern="1200" cap="none" spc="9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kumimoji="0" lang="en-IN" sz="1400" b="0" i="0" u="none" strike="noStrike" kern="1200" cap="none" spc="-8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N" sz="1400" b="0" i="0" u="none" strike="noStrike" kern="1200" cap="none" spc="6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kumimoji="0" lang="en-IN" sz="1400" b="0" i="0" u="none" strike="noStrike" kern="1200" cap="none" spc="-9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spc="-9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kumimoji="0" lang="en-IN" sz="1400" b="0" i="0" u="none" strike="noStrike" kern="1200" cap="none" spc="-9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 +</a:t>
            </a:r>
            <a:r>
              <a:rPr kumimoji="0" lang="en-IN" sz="1400" b="0" i="0" u="none" strike="noStrike" kern="1200" cap="none" spc="-1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N" sz="1400" b="0" i="0" u="none" strike="noStrike" kern="1200" cap="none" spc="6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kumimoji="0" lang="en-IN" sz="14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N" sz="1400" b="0" i="0" u="none" strike="noStrike" kern="1200" cap="none" spc="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N" sz="1400" b="0" i="0" u="none" strike="noStrike" kern="1200" cap="none" spc="9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en-IN" sz="1400" b="0" i="0" u="none" strike="noStrike" kern="1200" cap="none" spc="-8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N" sz="1400" b="0" i="0" u="none" strike="noStrike" kern="1200" cap="none" spc="9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IN" sz="14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ate</a:t>
            </a:r>
          </a:p>
          <a:p>
            <a:pPr marL="285750" marR="5080" indent="-285750" defTabSz="914400" fontAlgn="auto">
              <a:spcBef>
                <a:spcPts val="48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N" sz="1400" spc="9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80 full-time consultants and  additional   consultants in various domains</a:t>
            </a:r>
          </a:p>
          <a:p>
            <a:pPr marR="5715" algn="r" defTabSz="914400" fontAlgn="auto">
              <a:spcBef>
                <a:spcPts val="48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C1A84F-5239-694F-9312-82AD51D65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50" y="4754213"/>
            <a:ext cx="3708000" cy="135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marR="5080" indent="-285750" algn="r" defTabSz="914400" fontAlgn="auto">
              <a:spcBef>
                <a:spcPts val="48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years old organization</a:t>
            </a:r>
            <a:endParaRPr lang="en-IN" sz="1400" spc="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5080" indent="-285750" algn="r" defTabSz="914400" fontAlgn="auto">
              <a:spcBef>
                <a:spcPts val="48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N" sz="1400" spc="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Not for Profit Company</a:t>
            </a: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3B54B2A-9F74-0344-9BF5-18404DD95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294" y="1500180"/>
            <a:ext cx="3708000" cy="10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98450" marR="5080" lvl="0" indent="-28575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400" i="0" u="none" strike="noStrike" kern="1200" cap="none" spc="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1st </a:t>
            </a:r>
            <a:r>
              <a:rPr kumimoji="0" lang="en-IN" sz="1400" i="0" u="none" strike="noStrike" kern="1200" cap="none" spc="6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kumimoji="0" lang="en-IN" sz="1400" i="0" u="none" strike="noStrike" kern="1200" cap="none" spc="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kumimoji="0" lang="en-IN" sz="1400" i="0" u="none" strike="noStrike" kern="1200" cap="none" spc="6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kind </a:t>
            </a:r>
            <a:r>
              <a:rPr kumimoji="0" lang="en-IN" sz="1400" i="0" u="none" strike="noStrike" kern="1200" cap="none" spc="7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PPP </a:t>
            </a:r>
            <a:r>
              <a:rPr kumimoji="0" lang="en-IN" sz="1400" i="0" u="none" strike="noStrike" kern="1200" cap="none" spc="9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kumimoji="0" lang="en-IN" sz="1400" i="0" u="none" strike="noStrike" kern="1200" cap="none" spc="-7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IN" sz="1400" i="0" u="none" strike="noStrike" kern="1200" cap="none" spc="-6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N" sz="1400" i="0" u="none" strike="noStrike" kern="1200" cap="none" spc="-6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51%</a:t>
            </a:r>
            <a:r>
              <a:rPr kumimoji="0" lang="en-IN" sz="1400" i="0" u="none" strike="noStrike" kern="1200" cap="none" spc="-9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N" sz="1400" i="0" u="none" strike="noStrike" kern="1200" cap="none" spc="5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IN" sz="1400" i="0" u="none" strike="noStrike" kern="1200" cap="none" spc="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0" lang="en-IN" sz="1400" i="0" u="none" strike="noStrike" kern="1200" cap="none" spc="7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kumimoji="0" lang="en-IN" sz="1400" i="0" u="none" strike="noStrike" kern="1200" cap="none" spc="9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IN" sz="1400" i="0" u="none" strike="noStrike" kern="1200" cap="none" spc="-8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N" sz="1400" i="0" u="none" strike="noStrike" kern="1200" cap="none" spc="6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IN" sz="1400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IN" sz="1400" i="0" u="none" strike="noStrike" kern="1200" cap="none" spc="-8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kumimoji="0" lang="en-IN" sz="1400" i="0" u="none" strike="noStrike" kern="1200" cap="none" spc="9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IN" sz="1400" i="0" u="none" strike="noStrike" kern="1200" cap="none" spc="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kumimoji="0" lang="en-IN" sz="1400" i="0" u="none" strike="noStrike" kern="1200" cap="none" spc="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en-IN" sz="140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kumimoji="0" lang="en-IN" sz="1400" i="0" u="none" strike="noStrike" kern="1200" cap="none" spc="4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IN" sz="140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N" sz="1400" i="0" u="none" strike="noStrike" kern="1200" cap="none" spc="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IN" sz="1400" i="0" u="none" strike="noStrike" kern="1200" cap="none" spc="4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ector </a:t>
            </a:r>
          </a:p>
          <a:p>
            <a:pPr marL="298450" marR="5080" lvl="0" indent="-28575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N" sz="1400" spc="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IN" sz="1400" i="0" u="none" strike="noStrike" kern="1200" cap="none" spc="4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Semi </a:t>
            </a:r>
            <a:r>
              <a:rPr kumimoji="0" lang="en-IN" sz="1400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0" lang="en-IN" sz="1400" i="0" u="none" strike="noStrike" kern="1200" cap="none" spc="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IN" sz="1400" i="0" u="none" strike="noStrike" kern="1200" cap="none" spc="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en-IN" sz="1400" i="0" u="none" strike="noStrike" kern="1200" cap="none" spc="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IN" sz="1400" i="0" u="none" strike="noStrike" kern="1200" cap="none" spc="8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rnme</a:t>
            </a:r>
            <a:r>
              <a:rPr kumimoji="0" lang="en-IN" sz="1400" i="0" u="none" strike="noStrike" kern="1200" cap="none" spc="5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nt  Company</a:t>
            </a:r>
            <a:endParaRPr kumimoji="0" lang="en-IN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996F96-EC91-7546-9A75-AF1589BC6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731" y="3019082"/>
            <a:ext cx="4124512" cy="14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98450" marR="5080" indent="-285750" defTabSz="914400" fontAlgn="auto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Cater to the emerging e- governance &amp; Digital  Transformation needs in Governments / Government- owned corporations.</a:t>
            </a:r>
          </a:p>
          <a:p>
            <a:pPr marL="298450" marR="5080" indent="-285750" defTabSz="914400" fontAlgn="auto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Complete Digital Transformation of Ministry of Corporate Affairs - Govt. of India</a:t>
            </a:r>
          </a:p>
          <a:p>
            <a:pPr marL="298450" marR="5080" indent="-285750" defTabSz="914400" fontAlgn="auto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298450" marR="5080" indent="-285750" defTabSz="914400" fontAlgn="auto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12700" marR="5080" defTabSz="914400" fontAlgn="auto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defRPr/>
            </a:pPr>
            <a:endParaRPr lang="en-US" sz="1400" spc="3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B4F7D5-D460-B842-B268-359F38F9E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4565" y="4897983"/>
            <a:ext cx="4124513" cy="135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Varied experiences in Government Transformational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200+ Consulting assignments for Government 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Domain experience in ERP implementation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en-US" sz="2800" dirty="0"/>
          </a:p>
          <a:p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74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96660E-8B81-79DF-3DDF-B85F88993A85}"/>
              </a:ext>
            </a:extLst>
          </p:cNvPr>
          <p:cNvSpPr/>
          <p:nvPr/>
        </p:nvSpPr>
        <p:spPr>
          <a:xfrm>
            <a:off x="5606015" y="2219876"/>
            <a:ext cx="2581456" cy="1143686"/>
          </a:xfrm>
          <a:prstGeom prst="rect">
            <a:avLst/>
          </a:prstGeom>
          <a:solidFill>
            <a:srgbClr val="4A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b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Capacity  building program for Cuba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847C7C-6E0A-F04E-A2BF-170D9720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80" y="-18757"/>
            <a:ext cx="11671300" cy="655513"/>
          </a:xfrm>
        </p:spPr>
        <p:txBody>
          <a:bodyPr anchor="b"/>
          <a:lstStyle/>
          <a:p>
            <a:pPr algn="l"/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ea typeface="Tahoma" panose="020B0604030504040204" pitchFamily="34" charset="0"/>
              </a:rPr>
              <a:t>Current Initiatives  of NISG on DPI &amp; Digital Identity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45B019-07FB-1047-ABBA-403D6E7AC6E7}"/>
              </a:ext>
            </a:extLst>
          </p:cNvPr>
          <p:cNvSpPr/>
          <p:nvPr/>
        </p:nvSpPr>
        <p:spPr>
          <a:xfrm>
            <a:off x="307770" y="5895650"/>
            <a:ext cx="11671298" cy="3844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FC5763-D69B-AE45-A91A-AC14DFC83FAD}"/>
              </a:ext>
            </a:extLst>
          </p:cNvPr>
          <p:cNvSpPr/>
          <p:nvPr/>
        </p:nvSpPr>
        <p:spPr>
          <a:xfrm>
            <a:off x="307770" y="1661987"/>
            <a:ext cx="11671299" cy="453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Appointed by MEA as a nodal agency and PMC for providing  management consultancy in  DPI and Identity solutions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2ECD6E-DA50-D04C-B1EC-E07F6D8E1F9A}"/>
              </a:ext>
            </a:extLst>
          </p:cNvPr>
          <p:cNvSpPr/>
          <p:nvPr/>
        </p:nvSpPr>
        <p:spPr>
          <a:xfrm>
            <a:off x="307771" y="1080564"/>
            <a:ext cx="11671299" cy="5429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knowledge in Information Technology Solutions and Strategy for Implementation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484ABD-BBA7-2549-A4F5-A3093500B195}"/>
              </a:ext>
            </a:extLst>
          </p:cNvPr>
          <p:cNvSpPr/>
          <p:nvPr/>
        </p:nvSpPr>
        <p:spPr>
          <a:xfrm>
            <a:off x="307770" y="2223303"/>
            <a:ext cx="2581456" cy="1139840"/>
          </a:xfrm>
          <a:prstGeom prst="rect">
            <a:avLst/>
          </a:prstGeom>
          <a:solidFill>
            <a:srgbClr val="4A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b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Pilots projects on Digital ID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F251AB-2478-5B42-9FD7-86A47BD17C54}"/>
              </a:ext>
            </a:extLst>
          </p:cNvPr>
          <p:cNvSpPr/>
          <p:nvPr/>
        </p:nvSpPr>
        <p:spPr>
          <a:xfrm>
            <a:off x="2957488" y="2223303"/>
            <a:ext cx="2581456" cy="1139840"/>
          </a:xfrm>
          <a:prstGeom prst="rect">
            <a:avLst/>
          </a:prstGeom>
          <a:solidFill>
            <a:srgbClr val="4A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b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Sri Lanka Digital ID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D380EC-5AD0-5148-BBDB-3FA6AD5067C6}"/>
              </a:ext>
            </a:extLst>
          </p:cNvPr>
          <p:cNvSpPr/>
          <p:nvPr/>
        </p:nvSpPr>
        <p:spPr>
          <a:xfrm>
            <a:off x="307770" y="3440722"/>
            <a:ext cx="2581456" cy="1139840"/>
          </a:xfrm>
          <a:prstGeom prst="rect">
            <a:avLst/>
          </a:prstGeom>
          <a:solidFill>
            <a:srgbClr val="4A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b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Maldives Legal Policy of National ID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89B753-EA77-1741-BCB0-6A2DDA5DCAD4}"/>
              </a:ext>
            </a:extLst>
          </p:cNvPr>
          <p:cNvSpPr/>
          <p:nvPr/>
        </p:nvSpPr>
        <p:spPr>
          <a:xfrm>
            <a:off x="2996104" y="3426506"/>
            <a:ext cx="2581456" cy="1139840"/>
          </a:xfrm>
          <a:prstGeom prst="rect">
            <a:avLst/>
          </a:prstGeom>
          <a:solidFill>
            <a:srgbClr val="4A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b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with Mozambique Civil ID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B77C92-FB61-6144-9D95-9712D52FBA72}"/>
              </a:ext>
            </a:extLst>
          </p:cNvPr>
          <p:cNvSpPr/>
          <p:nvPr/>
        </p:nvSpPr>
        <p:spPr>
          <a:xfrm>
            <a:off x="307770" y="4668186"/>
            <a:ext cx="2581456" cy="1139840"/>
          </a:xfrm>
          <a:prstGeom prst="rect">
            <a:avLst/>
          </a:prstGeom>
          <a:solidFill>
            <a:srgbClr val="4A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b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with ABIS providers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6D5AA1-FB6B-C741-8451-C7B05971CB3B}"/>
              </a:ext>
            </a:extLst>
          </p:cNvPr>
          <p:cNvSpPr/>
          <p:nvPr/>
        </p:nvSpPr>
        <p:spPr>
          <a:xfrm>
            <a:off x="2957488" y="4668186"/>
            <a:ext cx="2581456" cy="1139840"/>
          </a:xfrm>
          <a:prstGeom prst="rect">
            <a:avLst/>
          </a:prstGeom>
          <a:solidFill>
            <a:srgbClr val="4A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b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MOSIP engagement</a:t>
            </a:r>
          </a:p>
        </p:txBody>
      </p:sp>
      <p:pic>
        <p:nvPicPr>
          <p:cNvPr id="31" name="Graphic 30" descr="Scales of justice">
            <a:extLst>
              <a:ext uri="{FF2B5EF4-FFF2-40B4-BE49-F238E27FC236}">
                <a16:creationId xmlns:a16="http://schemas.microsoft.com/office/drawing/2014/main" id="{081C323E-7018-E040-8571-B3BE72481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0516" y="4767835"/>
            <a:ext cx="596383" cy="596383"/>
          </a:xfrm>
          <a:prstGeom prst="rect">
            <a:avLst/>
          </a:prstGeom>
        </p:spPr>
      </p:pic>
      <p:pic>
        <p:nvPicPr>
          <p:cNvPr id="33" name="Graphic 32" descr="Checklist">
            <a:extLst>
              <a:ext uri="{FF2B5EF4-FFF2-40B4-BE49-F238E27FC236}">
                <a16:creationId xmlns:a16="http://schemas.microsoft.com/office/drawing/2014/main" id="{EB793D8C-2931-6341-9454-45ECF75C3F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13133" y="4686555"/>
            <a:ext cx="596383" cy="596383"/>
          </a:xfrm>
          <a:prstGeom prst="rect">
            <a:avLst/>
          </a:prstGeom>
        </p:spPr>
      </p:pic>
      <p:pic>
        <p:nvPicPr>
          <p:cNvPr id="35" name="Graphic 34" descr="Gears">
            <a:extLst>
              <a:ext uri="{FF2B5EF4-FFF2-40B4-BE49-F238E27FC236}">
                <a16:creationId xmlns:a16="http://schemas.microsoft.com/office/drawing/2014/main" id="{A89E2696-1067-3C43-9851-B48EF2EE75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78871" y="2236567"/>
            <a:ext cx="596383" cy="596383"/>
          </a:xfrm>
          <a:prstGeom prst="rect">
            <a:avLst/>
          </a:prstGeom>
        </p:spPr>
      </p:pic>
      <p:pic>
        <p:nvPicPr>
          <p:cNvPr id="45" name="Graphic 44" descr="Playbook">
            <a:extLst>
              <a:ext uri="{FF2B5EF4-FFF2-40B4-BE49-F238E27FC236}">
                <a16:creationId xmlns:a16="http://schemas.microsoft.com/office/drawing/2014/main" id="{CE06F29C-A097-BC4D-812B-E3542DB8B5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75254" y="3506189"/>
            <a:ext cx="596383" cy="596383"/>
          </a:xfrm>
          <a:prstGeom prst="rect">
            <a:avLst/>
          </a:prstGeom>
        </p:spPr>
      </p:pic>
      <p:pic>
        <p:nvPicPr>
          <p:cNvPr id="49" name="Graphic 48" descr="Document">
            <a:extLst>
              <a:ext uri="{FF2B5EF4-FFF2-40B4-BE49-F238E27FC236}">
                <a16:creationId xmlns:a16="http://schemas.microsoft.com/office/drawing/2014/main" id="{E44A38BB-4C57-1446-967F-852EA89CD3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00516" y="2342194"/>
            <a:ext cx="596383" cy="5963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9AEF23-D71A-F9A5-D5CE-5D96B0D2EBB7}"/>
              </a:ext>
            </a:extLst>
          </p:cNvPr>
          <p:cNvSpPr txBox="1"/>
          <p:nvPr/>
        </p:nvSpPr>
        <p:spPr>
          <a:xfrm>
            <a:off x="1300515" y="5857152"/>
            <a:ext cx="93743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footprints in DPI and  Foundational identity domain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007996-3FF1-8B8C-EFC7-0DE5C958DBD7}"/>
              </a:ext>
            </a:extLst>
          </p:cNvPr>
          <p:cNvSpPr/>
          <p:nvPr/>
        </p:nvSpPr>
        <p:spPr>
          <a:xfrm>
            <a:off x="5616175" y="3449783"/>
            <a:ext cx="2581456" cy="1110878"/>
          </a:xfrm>
          <a:prstGeom prst="rect">
            <a:avLst/>
          </a:prstGeom>
          <a:solidFill>
            <a:srgbClr val="4A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b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Mauritius Law Enforcement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7BC6E4-E661-D4DF-172E-E35EE6892BB5}"/>
              </a:ext>
            </a:extLst>
          </p:cNvPr>
          <p:cNvSpPr/>
          <p:nvPr/>
        </p:nvSpPr>
        <p:spPr>
          <a:xfrm>
            <a:off x="5626335" y="4658445"/>
            <a:ext cx="2581456" cy="1139839"/>
          </a:xfrm>
          <a:prstGeom prst="rect">
            <a:avLst/>
          </a:prstGeom>
          <a:solidFill>
            <a:srgbClr val="4A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b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Partnership with System Integrators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17174D-5D30-501A-F4FA-D8AACC167E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0398" y="2236190"/>
            <a:ext cx="591363" cy="597460"/>
          </a:xfrm>
          <a:prstGeom prst="rect">
            <a:avLst/>
          </a:prstGeom>
        </p:spPr>
      </p:pic>
      <p:pic>
        <p:nvPicPr>
          <p:cNvPr id="15" name="Graphic 14" descr="Gears">
            <a:extLst>
              <a:ext uri="{FF2B5EF4-FFF2-40B4-BE49-F238E27FC236}">
                <a16:creationId xmlns:a16="http://schemas.microsoft.com/office/drawing/2014/main" id="{706DE09D-5942-F550-409A-B841DE641D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44871" y="3465927"/>
            <a:ext cx="596383" cy="596383"/>
          </a:xfrm>
          <a:prstGeom prst="rect">
            <a:avLst/>
          </a:prstGeom>
        </p:spPr>
      </p:pic>
      <p:pic>
        <p:nvPicPr>
          <p:cNvPr id="18" name="Graphic 17" descr="Scales of justice">
            <a:extLst>
              <a:ext uri="{FF2B5EF4-FFF2-40B4-BE49-F238E27FC236}">
                <a16:creationId xmlns:a16="http://schemas.microsoft.com/office/drawing/2014/main" id="{FD5ED720-960F-EEBA-B44B-5C2461DB4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04015" y="7441519"/>
            <a:ext cx="596383" cy="596383"/>
          </a:xfrm>
          <a:prstGeom prst="rect">
            <a:avLst/>
          </a:prstGeom>
        </p:spPr>
      </p:pic>
      <p:pic>
        <p:nvPicPr>
          <p:cNvPr id="22" name="Graphic 21" descr="Customer review outline">
            <a:extLst>
              <a:ext uri="{FF2B5EF4-FFF2-40B4-BE49-F238E27FC236}">
                <a16:creationId xmlns:a16="http://schemas.microsoft.com/office/drawing/2014/main" id="{32FDFDB2-1B05-2075-EEAD-8CF8451DCE7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23802" y="4636748"/>
            <a:ext cx="702502" cy="7025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766D07-F091-A5AF-013F-3C1751D83BF3}"/>
              </a:ext>
            </a:extLst>
          </p:cNvPr>
          <p:cNvSpPr/>
          <p:nvPr/>
        </p:nvSpPr>
        <p:spPr>
          <a:xfrm>
            <a:off x="8385182" y="2154135"/>
            <a:ext cx="3593886" cy="17082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received from MEA for Sri Lanka UID project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D2C556-5B9D-2AE0-C5EE-55949C11B5AB}"/>
              </a:ext>
            </a:extLst>
          </p:cNvPr>
          <p:cNvSpPr/>
          <p:nvPr/>
        </p:nvSpPr>
        <p:spPr>
          <a:xfrm>
            <a:off x="8412725" y="3982113"/>
            <a:ext cx="3593886" cy="17082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MEA for conducting  Digital ID  Pilots and engaging select countries </a:t>
            </a:r>
            <a:endParaRPr lang="en-IN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Graphic 23" descr="Research">
            <a:extLst>
              <a:ext uri="{FF2B5EF4-FFF2-40B4-BE49-F238E27FC236}">
                <a16:creationId xmlns:a16="http://schemas.microsoft.com/office/drawing/2014/main" id="{C80B182F-6D51-8499-BC4C-F26BA4A2313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521985" y="3576443"/>
            <a:ext cx="576038" cy="5760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6E5367-30F6-A230-CE27-823034A6268E}"/>
              </a:ext>
            </a:extLst>
          </p:cNvPr>
          <p:cNvPicPr>
            <a:picLocks noChangeAspect="1"/>
          </p:cNvPicPr>
          <p:nvPr/>
        </p:nvPicPr>
        <p:blipFill>
          <a:blip r:embed="rId20">
            <a:lum bright="70000" contrast="-70000"/>
          </a:blip>
          <a:stretch>
            <a:fillRect/>
          </a:stretch>
        </p:blipFill>
        <p:spPr>
          <a:xfrm>
            <a:off x="3925316" y="3438583"/>
            <a:ext cx="584200" cy="584200"/>
          </a:xfrm>
          <a:prstGeom prst="rect">
            <a:avLst/>
          </a:prstGeom>
          <a:solidFill>
            <a:srgbClr val="4AACC6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86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47C7C-6E0A-F04E-A2BF-170D9720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80" y="-18757"/>
            <a:ext cx="11671300" cy="655513"/>
          </a:xfrm>
        </p:spPr>
        <p:txBody>
          <a:bodyPr anchor="b"/>
          <a:lstStyle/>
          <a:p>
            <a:pPr algn="l"/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ea typeface="Tahoma" panose="020B0604030504040204" pitchFamily="34" charset="0"/>
              </a:rPr>
              <a:t>NISGs Initiatives and  Domain Experience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2ECD6E-DA50-D04C-B1EC-E07F6D8E1F9A}"/>
              </a:ext>
            </a:extLst>
          </p:cNvPr>
          <p:cNvSpPr/>
          <p:nvPr/>
        </p:nvSpPr>
        <p:spPr>
          <a:xfrm>
            <a:off x="307769" y="1067442"/>
            <a:ext cx="5669949" cy="5152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NISG Initiatives in DPI domain</a:t>
            </a:r>
            <a:endParaRPr lang="en-US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FC5763-D69B-AE45-A91A-AC14DFC83FAD}"/>
              </a:ext>
            </a:extLst>
          </p:cNvPr>
          <p:cNvSpPr/>
          <p:nvPr/>
        </p:nvSpPr>
        <p:spPr>
          <a:xfrm>
            <a:off x="298610" y="1743580"/>
            <a:ext cx="5658394" cy="4494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with leading DPI and Identity firms  Tech5, 4G </a:t>
            </a: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Identity, Idemia and Technoforte</a:t>
            </a:r>
          </a:p>
          <a:p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0D19C4-240F-7E49-B8FF-A37F25F6ED31}"/>
              </a:ext>
            </a:extLst>
          </p:cNvPr>
          <p:cNvSpPr/>
          <p:nvPr/>
        </p:nvSpPr>
        <p:spPr>
          <a:xfrm>
            <a:off x="298610" y="2286860"/>
            <a:ext cx="5658394" cy="5024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Appointed a leading legal firm to help in regulatory </a:t>
            </a: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for DPI solutions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C18BE7-F55E-6B48-BC8E-13683E55148C}"/>
              </a:ext>
            </a:extLst>
          </p:cNvPr>
          <p:cNvSpPr/>
          <p:nvPr/>
        </p:nvSpPr>
        <p:spPr>
          <a:xfrm>
            <a:off x="310164" y="3039031"/>
            <a:ext cx="5658394" cy="5024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Identity and DPI experts  part of  NISG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E77B6E-2B9F-2F47-ADCA-9C1965EDE57B}"/>
              </a:ext>
            </a:extLst>
          </p:cNvPr>
          <p:cNvSpPr/>
          <p:nvPr/>
        </p:nvSpPr>
        <p:spPr>
          <a:xfrm>
            <a:off x="307584" y="3732379"/>
            <a:ext cx="5658394" cy="5024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vertical  for DPI within NISG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AE6A2D-B51D-054D-AB49-D2865FFE2FB1}"/>
              </a:ext>
            </a:extLst>
          </p:cNvPr>
          <p:cNvSpPr/>
          <p:nvPr/>
        </p:nvSpPr>
        <p:spPr>
          <a:xfrm>
            <a:off x="278265" y="4422634"/>
            <a:ext cx="5700522" cy="557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in managing  ID projects like Passport, Aadhar 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DF1892-7B05-E34D-A1B1-52F6434FC164}"/>
              </a:ext>
            </a:extLst>
          </p:cNvPr>
          <p:cNvSpPr/>
          <p:nvPr/>
        </p:nvSpPr>
        <p:spPr>
          <a:xfrm>
            <a:off x="306700" y="5187833"/>
            <a:ext cx="5700521" cy="5963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of cyber security and data privacy</a:t>
            </a:r>
          </a:p>
        </p:txBody>
      </p:sp>
      <p:pic>
        <p:nvPicPr>
          <p:cNvPr id="31" name="Graphic 30" descr="Scales of justice">
            <a:extLst>
              <a:ext uri="{FF2B5EF4-FFF2-40B4-BE49-F238E27FC236}">
                <a16:creationId xmlns:a16="http://schemas.microsoft.com/office/drawing/2014/main" id="{081C323E-7018-E040-8571-B3BE72481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425" y="7466097"/>
            <a:ext cx="596383" cy="596383"/>
          </a:xfrm>
          <a:prstGeom prst="rect">
            <a:avLst/>
          </a:prstGeom>
        </p:spPr>
      </p:pic>
      <p:pic>
        <p:nvPicPr>
          <p:cNvPr id="35" name="Graphic 34" descr="Gears">
            <a:extLst>
              <a:ext uri="{FF2B5EF4-FFF2-40B4-BE49-F238E27FC236}">
                <a16:creationId xmlns:a16="http://schemas.microsoft.com/office/drawing/2014/main" id="{A89E2696-1067-3C43-9851-B48EF2EE75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56390" y="5244966"/>
            <a:ext cx="596383" cy="520180"/>
          </a:xfrm>
          <a:prstGeom prst="rect">
            <a:avLst/>
          </a:prstGeom>
        </p:spPr>
      </p:pic>
      <p:pic>
        <p:nvPicPr>
          <p:cNvPr id="49" name="Graphic 48" descr="Document">
            <a:extLst>
              <a:ext uri="{FF2B5EF4-FFF2-40B4-BE49-F238E27FC236}">
                <a16:creationId xmlns:a16="http://schemas.microsoft.com/office/drawing/2014/main" id="{E44A38BB-4C57-1446-967F-852EA89CD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42424" y="3064280"/>
            <a:ext cx="535295" cy="430194"/>
          </a:xfrm>
          <a:prstGeom prst="rect">
            <a:avLst/>
          </a:prstGeom>
        </p:spPr>
      </p:pic>
      <p:pic>
        <p:nvPicPr>
          <p:cNvPr id="51" name="Graphic 50" descr="Wireless router">
            <a:extLst>
              <a:ext uri="{FF2B5EF4-FFF2-40B4-BE49-F238E27FC236}">
                <a16:creationId xmlns:a16="http://schemas.microsoft.com/office/drawing/2014/main" id="{C9263037-6951-614E-A264-EC9206254E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85012" y="4481426"/>
            <a:ext cx="576038" cy="502434"/>
          </a:xfrm>
          <a:prstGeom prst="rect">
            <a:avLst/>
          </a:prstGeom>
        </p:spPr>
      </p:pic>
      <p:pic>
        <p:nvPicPr>
          <p:cNvPr id="53" name="Graphic 52" descr="Laptop">
            <a:extLst>
              <a:ext uri="{FF2B5EF4-FFF2-40B4-BE49-F238E27FC236}">
                <a16:creationId xmlns:a16="http://schemas.microsoft.com/office/drawing/2014/main" id="{F0608FF6-568A-F24C-BC1E-FB5E5B27A8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90125" y="1739865"/>
            <a:ext cx="576038" cy="502434"/>
          </a:xfrm>
          <a:prstGeom prst="rect">
            <a:avLst/>
          </a:prstGeom>
        </p:spPr>
      </p:pic>
      <p:pic>
        <p:nvPicPr>
          <p:cNvPr id="55" name="Graphic 54" descr="Research">
            <a:extLst>
              <a:ext uri="{FF2B5EF4-FFF2-40B4-BE49-F238E27FC236}">
                <a16:creationId xmlns:a16="http://schemas.microsoft.com/office/drawing/2014/main" id="{63619EFC-1C3B-B445-A02D-2C71318086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42424" y="2287907"/>
            <a:ext cx="510349" cy="502434"/>
          </a:xfrm>
          <a:prstGeom prst="rect">
            <a:avLst/>
          </a:prstGeom>
        </p:spPr>
      </p:pic>
      <p:pic>
        <p:nvPicPr>
          <p:cNvPr id="57" name="Graphic 56" descr="Network diagram">
            <a:extLst>
              <a:ext uri="{FF2B5EF4-FFF2-40B4-BE49-F238E27FC236}">
                <a16:creationId xmlns:a16="http://schemas.microsoft.com/office/drawing/2014/main" id="{D55F9575-5B8E-FF4B-8428-21A6EBB84C5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405712" y="3798188"/>
            <a:ext cx="569427" cy="502434"/>
          </a:xfrm>
          <a:prstGeom prst="rect">
            <a:avLst/>
          </a:prstGeom>
        </p:spPr>
      </p:pic>
      <p:pic>
        <p:nvPicPr>
          <p:cNvPr id="59" name="Graphic 58" descr="Eye">
            <a:extLst>
              <a:ext uri="{FF2B5EF4-FFF2-40B4-BE49-F238E27FC236}">
                <a16:creationId xmlns:a16="http://schemas.microsoft.com/office/drawing/2014/main" id="{96ECBF11-068D-8F4B-8899-9BA79F4FF4F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7770" y="1046524"/>
            <a:ext cx="576038" cy="5760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765756-430F-B6FF-875E-5F47B9763245}"/>
              </a:ext>
            </a:extLst>
          </p:cNvPr>
          <p:cNvSpPr/>
          <p:nvPr/>
        </p:nvSpPr>
        <p:spPr>
          <a:xfrm>
            <a:off x="6143256" y="1710748"/>
            <a:ext cx="5611137" cy="40734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8F63A6-0EE5-9C3D-AC66-5A09BB3ED4A7}"/>
              </a:ext>
            </a:extLst>
          </p:cNvPr>
          <p:cNvSpPr/>
          <p:nvPr/>
        </p:nvSpPr>
        <p:spPr>
          <a:xfrm>
            <a:off x="6096000" y="1067442"/>
            <a:ext cx="5658394" cy="5429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NISGs Value Proposition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B5D573-C6BB-F59B-7CAB-E47F0CAFD06C}"/>
              </a:ext>
            </a:extLst>
          </p:cNvPr>
          <p:cNvSpPr txBox="1"/>
          <p:nvPr/>
        </p:nvSpPr>
        <p:spPr>
          <a:xfrm>
            <a:off x="6321630" y="1878140"/>
            <a:ext cx="5254388" cy="35573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Experience in managing end-to-end DPI project lifecycle 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Domain knowledge in formulating implementation Strategy and  Action plan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Know how to finalise the DPI project's technical requirements </a:t>
            </a:r>
          </a:p>
          <a:p>
            <a:pPr marL="742950" lvl="1" indent="-285750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Digital Components</a:t>
            </a:r>
          </a:p>
          <a:p>
            <a:pPr marL="742950" lvl="1" indent="-285750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Digital Applications</a:t>
            </a:r>
          </a:p>
          <a:p>
            <a:pPr marL="742950" lvl="1" indent="-285750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Biometric solutions, Authentication solutions</a:t>
            </a:r>
          </a:p>
          <a:p>
            <a:pPr marL="742950" lvl="1" indent="-285750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Smart Cards, Mobile ID etc.,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Expertise in preparing ToRs and RFP for DPI projects  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Experience in Data Privacy legislation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Contract  / Project Management</a:t>
            </a:r>
          </a:p>
        </p:txBody>
      </p:sp>
      <p:pic>
        <p:nvPicPr>
          <p:cNvPr id="47" name="Graphic 46" descr="Cloud Computing">
            <a:extLst>
              <a:ext uri="{FF2B5EF4-FFF2-40B4-BE49-F238E27FC236}">
                <a16:creationId xmlns:a16="http://schemas.microsoft.com/office/drawing/2014/main" id="{FA2DF6F6-9FC1-5947-AB36-ABC78FA1C8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158011" y="1020301"/>
            <a:ext cx="596383" cy="59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356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b="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AA21BBED24D418C403E4486B8BDA9" ma:contentTypeVersion="13" ma:contentTypeDescription="Create a new document." ma:contentTypeScope="" ma:versionID="c845d700099c25addeaf71ace3ed8d02">
  <xsd:schema xmlns:xsd="http://www.w3.org/2001/XMLSchema" xmlns:xs="http://www.w3.org/2001/XMLSchema" xmlns:p="http://schemas.microsoft.com/office/2006/metadata/properties" xmlns:ns3="29d3027e-f64e-4c45-8365-50087435dd0d" xmlns:ns4="0b863967-ca5d-46d8-b645-91d6e920c049" targetNamespace="http://schemas.microsoft.com/office/2006/metadata/properties" ma:root="true" ma:fieldsID="9463179517a7aa8416418655564a24fb" ns3:_="" ns4:_="">
    <xsd:import namespace="29d3027e-f64e-4c45-8365-50087435dd0d"/>
    <xsd:import namespace="0b863967-ca5d-46d8-b645-91d6e920c04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3027e-f64e-4c45-8365-50087435d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63967-ca5d-46d8-b645-91d6e920c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438D39-F7F0-4D31-BB7B-4CB8AC4D7C42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347B20F9-F971-47E7-A455-ADDA53A1215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9d3027e-f64e-4c45-8365-50087435dd0d"/>
    <ds:schemaRef ds:uri="0b863967-ca5d-46d8-b645-91d6e920c049"/>
  </ds:schemaRefs>
</ds:datastoreItem>
</file>

<file path=customXml/itemProps3.xml><?xml version="1.0" encoding="utf-8"?>
<ds:datastoreItem xmlns:ds="http://schemas.openxmlformats.org/officeDocument/2006/customXml" ds:itemID="{89AC4C92-33AF-49BA-B415-D3F34DA4D4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102003</TotalTime>
  <Words>2104</Words>
  <Application>Microsoft Office PowerPoint</Application>
  <PresentationFormat>Widescreen</PresentationFormat>
  <Paragraphs>277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Custom Design</vt:lpstr>
      <vt:lpstr> Digital Public Infrastructure &amp; Digital Transformation</vt:lpstr>
      <vt:lpstr>Contents</vt:lpstr>
      <vt:lpstr>G20 and Digital Public Infrastructure</vt:lpstr>
      <vt:lpstr>Promoting DPI emerges as a Key objective of  G20 Conference of New Delhi  </vt:lpstr>
      <vt:lpstr>India Stack unveiled  in UN Conference DPI ; UNDPs adopts 50-in-5 approach</vt:lpstr>
      <vt:lpstr>Enabling and  Enhancing South Africa's Digital Landscape… NISG Experience</vt:lpstr>
      <vt:lpstr>National Institute for Smart Government</vt:lpstr>
      <vt:lpstr> Current Initiatives  of NISG on DPI &amp; Digital Identity </vt:lpstr>
      <vt:lpstr> NISGs Initiatives and  Domain Experience </vt:lpstr>
      <vt:lpstr>PowerPoint Presentation</vt:lpstr>
      <vt:lpstr>NISG’s Past Association with South Africa</vt:lpstr>
      <vt:lpstr>   South Africa’s Communications &amp; Digital Technology Infrastructure Roadmap  2024 - 2029  </vt:lpstr>
      <vt:lpstr> Existing Digital Landscape – South Africa</vt:lpstr>
      <vt:lpstr>South Africa’s Digital Landscape - Suitable to promote its Digital Technology Infrastructure Roadmap (2024 – 2029)</vt:lpstr>
      <vt:lpstr>    Enabling South Africa’s Communications &amp; Digital Technology Infrastructure Roadmap28 </vt:lpstr>
      <vt:lpstr>NISGs Partnership - South Africa’s Future Roadmap for Digital ID</vt:lpstr>
      <vt:lpstr>NISGs Partnership - Developing South Africa’s DPI</vt:lpstr>
      <vt:lpstr>South Africans have the skills to make full use of digital technologies. </vt:lpstr>
      <vt:lpstr>South Africa’s Future Roadmap for Digital ID</vt:lpstr>
      <vt:lpstr>Way Forward ….. Proposal from NISG </vt:lpstr>
      <vt:lpstr>Way Forward …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Elder Care PPP Project - ADB’s role as Transaction Advisor</dc:title>
  <dc:creator>Dionisio II D. Camangon</dc:creator>
  <cp:lastModifiedBy>Veerraju Naidu</cp:lastModifiedBy>
  <cp:revision>2165</cp:revision>
  <cp:lastPrinted>2020-12-03T07:18:36Z</cp:lastPrinted>
  <dcterms:created xsi:type="dcterms:W3CDTF">2018-08-07T06:18:20Z</dcterms:created>
  <dcterms:modified xsi:type="dcterms:W3CDTF">2024-12-02T04:38:38Z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0x010100AD7AA21BBED24D418C403E4486B8BDA9</vt:lpwstr>
  </property>
</Properties>
</file>