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6" r:id="rId2"/>
    <p:sldId id="1587" r:id="rId3"/>
    <p:sldId id="4174" r:id="rId4"/>
    <p:sldId id="4175" r:id="rId5"/>
    <p:sldId id="4176" r:id="rId6"/>
    <p:sldId id="1592" r:id="rId7"/>
    <p:sldId id="268" r:id="rId8"/>
    <p:sldId id="4177"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6082"/>
    <a:srgbClr val="336699"/>
    <a:srgbClr val="000000"/>
    <a:srgbClr val="D1D1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93447" autoAdjust="0"/>
  </p:normalViewPr>
  <p:slideViewPr>
    <p:cSldViewPr snapToGrid="0">
      <p:cViewPr varScale="1">
        <p:scale>
          <a:sx n="79" d="100"/>
          <a:sy n="79" d="100"/>
        </p:scale>
        <p:origin x="684" y="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7B9C6F-6EA9-4C81-8ACB-95B16A7A4835}" type="doc">
      <dgm:prSet loTypeId="urn:microsoft.com/office/officeart/2005/8/layout/radial4" loCatId="relationship" qsTypeId="urn:microsoft.com/office/officeart/2005/8/quickstyle/simple3" qsCatId="simple" csTypeId="urn:microsoft.com/office/officeart/2005/8/colors/colorful1" csCatId="colorful" phldr="1"/>
      <dgm:spPr/>
      <dgm:t>
        <a:bodyPr/>
        <a:lstStyle/>
        <a:p>
          <a:endParaRPr lang="en-US"/>
        </a:p>
      </dgm:t>
    </dgm:pt>
    <dgm:pt modelId="{9EEC078C-E6CE-46AE-87F0-6032548F7066}">
      <dgm:prSet phldrT="[Text]" custT="1"/>
      <dgm:spPr/>
      <dgm:t>
        <a:bodyPr/>
        <a:lstStyle/>
        <a:p>
          <a:r>
            <a:rPr lang="en-US" sz="2000" b="1" dirty="0"/>
            <a:t>A digitally transformed public sector</a:t>
          </a:r>
        </a:p>
      </dgm:t>
    </dgm:pt>
    <dgm:pt modelId="{11B29D9F-1F2F-48F4-B622-CBA71B33939A}" type="parTrans" cxnId="{8B91BD18-66FB-466A-88DF-3720F24E09CB}">
      <dgm:prSet/>
      <dgm:spPr/>
      <dgm:t>
        <a:bodyPr/>
        <a:lstStyle/>
        <a:p>
          <a:endParaRPr lang="en-US" sz="1600"/>
        </a:p>
      </dgm:t>
    </dgm:pt>
    <dgm:pt modelId="{4D009B1E-6CDE-498E-BFA9-293082A16BC4}" type="sibTrans" cxnId="{8B91BD18-66FB-466A-88DF-3720F24E09CB}">
      <dgm:prSet/>
      <dgm:spPr/>
      <dgm:t>
        <a:bodyPr/>
        <a:lstStyle/>
        <a:p>
          <a:endParaRPr lang="en-US" sz="1600"/>
        </a:p>
      </dgm:t>
    </dgm:pt>
    <dgm:pt modelId="{7D337F4F-6513-498C-B87C-C5DFBAFDA8B7}">
      <dgm:prSet phldrT="[Text]" custT="1"/>
      <dgm:spPr/>
      <dgm:t>
        <a:bodyPr/>
        <a:lstStyle/>
        <a:p>
          <a:r>
            <a:rPr lang="en-US" sz="1100" b="1" dirty="0"/>
            <a:t>Seamless Online Services</a:t>
          </a:r>
        </a:p>
      </dgm:t>
    </dgm:pt>
    <dgm:pt modelId="{BFB81D92-8D32-476A-B973-B98AEF686704}" type="parTrans" cxnId="{EC07FD69-D7C8-4DB6-9DE2-DD0995DD8FD8}">
      <dgm:prSet/>
      <dgm:spPr/>
      <dgm:t>
        <a:bodyPr/>
        <a:lstStyle/>
        <a:p>
          <a:endParaRPr lang="en-US" sz="1600"/>
        </a:p>
      </dgm:t>
    </dgm:pt>
    <dgm:pt modelId="{8A91F12F-931F-49FA-A060-258601D0D87A}" type="sibTrans" cxnId="{EC07FD69-D7C8-4DB6-9DE2-DD0995DD8FD8}">
      <dgm:prSet/>
      <dgm:spPr/>
      <dgm:t>
        <a:bodyPr/>
        <a:lstStyle/>
        <a:p>
          <a:endParaRPr lang="en-US" sz="1600"/>
        </a:p>
      </dgm:t>
    </dgm:pt>
    <dgm:pt modelId="{82A93D10-300F-4CCF-9D15-716F8DF400FF}">
      <dgm:prSet phldrT="[Text]" custT="1"/>
      <dgm:spPr/>
      <dgm:t>
        <a:bodyPr/>
        <a:lstStyle/>
        <a:p>
          <a:r>
            <a:rPr lang="en-US" sz="1100" b="1" dirty="0"/>
            <a:t>Shared Digital Public Infrastructure</a:t>
          </a:r>
        </a:p>
      </dgm:t>
    </dgm:pt>
    <dgm:pt modelId="{1B972086-9043-46E3-8C21-4CE00CBB68C7}" type="parTrans" cxnId="{BF1CE0E5-F462-47E3-9618-11EA16F83DF3}">
      <dgm:prSet/>
      <dgm:spPr/>
      <dgm:t>
        <a:bodyPr/>
        <a:lstStyle/>
        <a:p>
          <a:endParaRPr lang="en-US" sz="1600"/>
        </a:p>
      </dgm:t>
    </dgm:pt>
    <dgm:pt modelId="{3150809F-15EE-4364-A4F5-F183C00E3DA0}" type="sibTrans" cxnId="{BF1CE0E5-F462-47E3-9618-11EA16F83DF3}">
      <dgm:prSet/>
      <dgm:spPr/>
      <dgm:t>
        <a:bodyPr/>
        <a:lstStyle/>
        <a:p>
          <a:endParaRPr lang="en-US" sz="1600"/>
        </a:p>
      </dgm:t>
    </dgm:pt>
    <dgm:pt modelId="{D8B7B58B-7C1E-4470-B559-36398CAC42A4}">
      <dgm:prSet phldrT="[Text]" custT="1"/>
      <dgm:spPr/>
      <dgm:t>
        <a:bodyPr/>
        <a:lstStyle/>
        <a:p>
          <a:r>
            <a:rPr lang="en-US" sz="1100" b="1" dirty="0"/>
            <a:t>Integrated Systems &amp; Data Sharing</a:t>
          </a:r>
        </a:p>
      </dgm:t>
    </dgm:pt>
    <dgm:pt modelId="{01E0F1AC-58A4-496C-8922-A62E4C282ED6}" type="parTrans" cxnId="{38C8D21B-A1C9-4942-A3F1-3965EDBE64E2}">
      <dgm:prSet/>
      <dgm:spPr/>
      <dgm:t>
        <a:bodyPr/>
        <a:lstStyle/>
        <a:p>
          <a:endParaRPr lang="en-US" sz="1600"/>
        </a:p>
      </dgm:t>
    </dgm:pt>
    <dgm:pt modelId="{95B3E82F-DAF9-4BCF-9A5D-3834E1CF19F6}" type="sibTrans" cxnId="{38C8D21B-A1C9-4942-A3F1-3965EDBE64E2}">
      <dgm:prSet/>
      <dgm:spPr/>
      <dgm:t>
        <a:bodyPr/>
        <a:lstStyle/>
        <a:p>
          <a:endParaRPr lang="en-US" sz="1600"/>
        </a:p>
      </dgm:t>
    </dgm:pt>
    <dgm:pt modelId="{677AAF2F-05C8-4DAE-BEA3-B55089C085BD}">
      <dgm:prSet phldrT="[Text]" custT="1"/>
      <dgm:spPr/>
      <dgm:t>
        <a:bodyPr/>
        <a:lstStyle/>
        <a:p>
          <a:r>
            <a:rPr lang="en-US" sz="1100" b="1" dirty="0"/>
            <a:t>AI-Driven Decision Making</a:t>
          </a:r>
        </a:p>
      </dgm:t>
    </dgm:pt>
    <dgm:pt modelId="{433D1C42-CFBA-4313-8E2E-7336C985CF54}" type="parTrans" cxnId="{F66E036E-70F4-4C9E-B15E-410CB1102E3E}">
      <dgm:prSet/>
      <dgm:spPr/>
      <dgm:t>
        <a:bodyPr/>
        <a:lstStyle/>
        <a:p>
          <a:endParaRPr lang="en-US" sz="1600"/>
        </a:p>
      </dgm:t>
    </dgm:pt>
    <dgm:pt modelId="{3B6A3F0A-3EED-4ABC-978A-37547A3055F4}" type="sibTrans" cxnId="{F66E036E-70F4-4C9E-B15E-410CB1102E3E}">
      <dgm:prSet/>
      <dgm:spPr/>
      <dgm:t>
        <a:bodyPr/>
        <a:lstStyle/>
        <a:p>
          <a:endParaRPr lang="en-US" sz="1600"/>
        </a:p>
      </dgm:t>
    </dgm:pt>
    <dgm:pt modelId="{323B5466-5A68-435D-A9C9-29AC4D5E90D3}">
      <dgm:prSet phldrT="[Text]" custT="1"/>
      <dgm:spPr/>
      <dgm:t>
        <a:bodyPr/>
        <a:lstStyle/>
        <a:p>
          <a:r>
            <a:rPr lang="en-US" sz="1100" b="1" dirty="0"/>
            <a:t>Cloud Computing</a:t>
          </a:r>
        </a:p>
      </dgm:t>
    </dgm:pt>
    <dgm:pt modelId="{FCB03A78-78B9-41BE-8C5D-A348BE79D558}" type="parTrans" cxnId="{315E27B0-F35A-42A4-8E73-3DCCA11E54FA}">
      <dgm:prSet/>
      <dgm:spPr/>
      <dgm:t>
        <a:bodyPr/>
        <a:lstStyle/>
        <a:p>
          <a:endParaRPr lang="en-US" sz="1600"/>
        </a:p>
      </dgm:t>
    </dgm:pt>
    <dgm:pt modelId="{0A7F5443-556C-400A-B5FA-308B33DDC16B}" type="sibTrans" cxnId="{315E27B0-F35A-42A4-8E73-3DCCA11E54FA}">
      <dgm:prSet/>
      <dgm:spPr/>
      <dgm:t>
        <a:bodyPr/>
        <a:lstStyle/>
        <a:p>
          <a:endParaRPr lang="en-US" sz="1600"/>
        </a:p>
      </dgm:t>
    </dgm:pt>
    <dgm:pt modelId="{4A67B360-DDDE-4C0E-B230-DE077F1A4C5E}">
      <dgm:prSet phldrT="[Text]" custT="1"/>
      <dgm:spPr/>
      <dgm:t>
        <a:bodyPr/>
        <a:lstStyle/>
        <a:p>
          <a:r>
            <a:rPr lang="en-US" sz="1100" b="1" dirty="0"/>
            <a:t>Citizen Participation via Digital Platforms</a:t>
          </a:r>
        </a:p>
      </dgm:t>
    </dgm:pt>
    <dgm:pt modelId="{E54E9874-9A51-4412-9604-4F01A56A504F}" type="parTrans" cxnId="{40053C8B-C09B-4F46-A8DA-D53C2785F58E}">
      <dgm:prSet/>
      <dgm:spPr/>
      <dgm:t>
        <a:bodyPr/>
        <a:lstStyle/>
        <a:p>
          <a:endParaRPr lang="en-US" sz="1600"/>
        </a:p>
      </dgm:t>
    </dgm:pt>
    <dgm:pt modelId="{5F112795-BCF4-42DB-BFEF-DB3DFAE7D9A2}" type="sibTrans" cxnId="{40053C8B-C09B-4F46-A8DA-D53C2785F58E}">
      <dgm:prSet/>
      <dgm:spPr/>
      <dgm:t>
        <a:bodyPr/>
        <a:lstStyle/>
        <a:p>
          <a:endParaRPr lang="en-US" sz="1600"/>
        </a:p>
      </dgm:t>
    </dgm:pt>
    <dgm:pt modelId="{595CD8FE-CAA1-4DB0-B1A3-D60961BBA78F}">
      <dgm:prSet phldrT="[Text]" custT="1"/>
      <dgm:spPr/>
      <dgm:t>
        <a:bodyPr/>
        <a:lstStyle/>
        <a:p>
          <a:r>
            <a:rPr lang="en-US" sz="1100" b="1" dirty="0"/>
            <a:t>Paperless Government Workspaces</a:t>
          </a:r>
        </a:p>
      </dgm:t>
    </dgm:pt>
    <dgm:pt modelId="{4D32F126-E3E0-4280-A09B-5CB614875278}" type="parTrans" cxnId="{B171EB3D-7825-4589-A6B5-E8146129FE91}">
      <dgm:prSet/>
      <dgm:spPr/>
      <dgm:t>
        <a:bodyPr/>
        <a:lstStyle/>
        <a:p>
          <a:endParaRPr lang="en-US" sz="1600"/>
        </a:p>
      </dgm:t>
    </dgm:pt>
    <dgm:pt modelId="{4058FE11-4504-40A8-8B34-920BE7842BC0}" type="sibTrans" cxnId="{B171EB3D-7825-4589-A6B5-E8146129FE91}">
      <dgm:prSet/>
      <dgm:spPr/>
      <dgm:t>
        <a:bodyPr/>
        <a:lstStyle/>
        <a:p>
          <a:endParaRPr lang="en-US" sz="1600"/>
        </a:p>
      </dgm:t>
    </dgm:pt>
    <dgm:pt modelId="{62D49879-6D89-4BBE-8C9D-F0D6B4C3F9B3}">
      <dgm:prSet phldrT="[Text]" custT="1"/>
      <dgm:spPr/>
      <dgm:t>
        <a:bodyPr/>
        <a:lstStyle/>
        <a:p>
          <a:r>
            <a:rPr lang="en-US" sz="1100" b="1" dirty="0"/>
            <a:t>Robust Cybersecurity</a:t>
          </a:r>
        </a:p>
      </dgm:t>
    </dgm:pt>
    <dgm:pt modelId="{6F88D7D3-CFFF-4ECB-8728-D2F333A7FB25}" type="parTrans" cxnId="{50DDD757-DC25-4C90-8D89-6596D0901EC5}">
      <dgm:prSet/>
      <dgm:spPr/>
      <dgm:t>
        <a:bodyPr/>
        <a:lstStyle/>
        <a:p>
          <a:endParaRPr lang="en-US" sz="1600"/>
        </a:p>
      </dgm:t>
    </dgm:pt>
    <dgm:pt modelId="{3257642F-1F14-4EE5-9630-588EC133F93F}" type="sibTrans" cxnId="{50DDD757-DC25-4C90-8D89-6596D0901EC5}">
      <dgm:prSet/>
      <dgm:spPr/>
      <dgm:t>
        <a:bodyPr/>
        <a:lstStyle/>
        <a:p>
          <a:endParaRPr lang="en-US" sz="1600"/>
        </a:p>
      </dgm:t>
    </dgm:pt>
    <dgm:pt modelId="{A0B8BA0C-3CB1-414A-996F-70F54160C325}" type="pres">
      <dgm:prSet presAssocID="{677B9C6F-6EA9-4C81-8ACB-95B16A7A4835}" presName="cycle" presStyleCnt="0">
        <dgm:presLayoutVars>
          <dgm:chMax val="1"/>
          <dgm:dir/>
          <dgm:animLvl val="ctr"/>
          <dgm:resizeHandles val="exact"/>
        </dgm:presLayoutVars>
      </dgm:prSet>
      <dgm:spPr/>
    </dgm:pt>
    <dgm:pt modelId="{AB4EC09E-2284-4409-BC8B-47A3710A802D}" type="pres">
      <dgm:prSet presAssocID="{9EEC078C-E6CE-46AE-87F0-6032548F7066}" presName="centerShape" presStyleLbl="node0" presStyleIdx="0" presStyleCnt="1" custLinFactNeighborX="164" custLinFactNeighborY="-492"/>
      <dgm:spPr/>
    </dgm:pt>
    <dgm:pt modelId="{6575D4FB-C54D-48D2-BCCC-2EE8561A988D}" type="pres">
      <dgm:prSet presAssocID="{BFB81D92-8D32-476A-B973-B98AEF686704}" presName="parTrans" presStyleLbl="bgSibTrans2D1" presStyleIdx="0" presStyleCnt="8"/>
      <dgm:spPr/>
    </dgm:pt>
    <dgm:pt modelId="{6C9FC932-0D74-456F-9146-D0C3A517BAAD}" type="pres">
      <dgm:prSet presAssocID="{7D337F4F-6513-498C-B87C-C5DFBAFDA8B7}" presName="node" presStyleLbl="node1" presStyleIdx="0" presStyleCnt="8" custScaleX="109858" custScaleY="50714">
        <dgm:presLayoutVars>
          <dgm:bulletEnabled val="1"/>
        </dgm:presLayoutVars>
      </dgm:prSet>
      <dgm:spPr/>
    </dgm:pt>
    <dgm:pt modelId="{831C454B-F80C-4B26-B956-EA5F38563D5F}" type="pres">
      <dgm:prSet presAssocID="{1B972086-9043-46E3-8C21-4CE00CBB68C7}" presName="parTrans" presStyleLbl="bgSibTrans2D1" presStyleIdx="1" presStyleCnt="8"/>
      <dgm:spPr/>
    </dgm:pt>
    <dgm:pt modelId="{3737E22D-E739-4A05-A6F9-D95489ADC9E3}" type="pres">
      <dgm:prSet presAssocID="{82A93D10-300F-4CCF-9D15-716F8DF400FF}" presName="node" presStyleLbl="node1" presStyleIdx="1" presStyleCnt="8" custScaleX="110182" custScaleY="61128">
        <dgm:presLayoutVars>
          <dgm:bulletEnabled val="1"/>
        </dgm:presLayoutVars>
      </dgm:prSet>
      <dgm:spPr/>
    </dgm:pt>
    <dgm:pt modelId="{6F03933B-8AA9-47F9-B915-61CADF998617}" type="pres">
      <dgm:prSet presAssocID="{01E0F1AC-58A4-496C-8922-A62E4C282ED6}" presName="parTrans" presStyleLbl="bgSibTrans2D1" presStyleIdx="2" presStyleCnt="8"/>
      <dgm:spPr/>
    </dgm:pt>
    <dgm:pt modelId="{BEBCA326-AC37-4066-9CD3-BD1272464CCF}" type="pres">
      <dgm:prSet presAssocID="{D8B7B58B-7C1E-4470-B559-36398CAC42A4}" presName="node" presStyleLbl="node1" presStyleIdx="2" presStyleCnt="8" custScaleX="115910" custScaleY="64153" custRadScaleRad="104673" custRadScaleInc="-971">
        <dgm:presLayoutVars>
          <dgm:bulletEnabled val="1"/>
        </dgm:presLayoutVars>
      </dgm:prSet>
      <dgm:spPr/>
    </dgm:pt>
    <dgm:pt modelId="{65A5C687-5349-4DE6-8E25-F9156AFA6D2E}" type="pres">
      <dgm:prSet presAssocID="{433D1C42-CFBA-4313-8E2E-7336C985CF54}" presName="parTrans" presStyleLbl="bgSibTrans2D1" presStyleIdx="3" presStyleCnt="8"/>
      <dgm:spPr/>
    </dgm:pt>
    <dgm:pt modelId="{55150B65-E063-49EF-85CC-97F0CC1CCCF0}" type="pres">
      <dgm:prSet presAssocID="{677AAF2F-05C8-4DAE-BEA3-B55089C085BD}" presName="node" presStyleLbl="node1" presStyleIdx="3" presStyleCnt="8" custScaleY="63820">
        <dgm:presLayoutVars>
          <dgm:bulletEnabled val="1"/>
        </dgm:presLayoutVars>
      </dgm:prSet>
      <dgm:spPr/>
    </dgm:pt>
    <dgm:pt modelId="{21263681-632F-4844-AA88-691C341E6276}" type="pres">
      <dgm:prSet presAssocID="{FCB03A78-78B9-41BE-8C5D-A348BE79D558}" presName="parTrans" presStyleLbl="bgSibTrans2D1" presStyleIdx="4" presStyleCnt="8"/>
      <dgm:spPr/>
    </dgm:pt>
    <dgm:pt modelId="{D81D745B-84B7-4DFA-B453-66822B4950E6}" type="pres">
      <dgm:prSet presAssocID="{323B5466-5A68-435D-A9C9-29AC4D5E90D3}" presName="node" presStyleLbl="node1" presStyleIdx="4" presStyleCnt="8" custScaleY="63820">
        <dgm:presLayoutVars>
          <dgm:bulletEnabled val="1"/>
        </dgm:presLayoutVars>
      </dgm:prSet>
      <dgm:spPr/>
    </dgm:pt>
    <dgm:pt modelId="{1C1E4471-DD99-4660-A432-0A6D7898F75F}" type="pres">
      <dgm:prSet presAssocID="{E54E9874-9A51-4412-9604-4F01A56A504F}" presName="parTrans" presStyleLbl="bgSibTrans2D1" presStyleIdx="5" presStyleCnt="8"/>
      <dgm:spPr/>
    </dgm:pt>
    <dgm:pt modelId="{A56ADEBB-1F4D-4CA7-8D89-8144DD125B7B}" type="pres">
      <dgm:prSet presAssocID="{4A67B360-DDDE-4C0E-B230-DE077F1A4C5E}" presName="node" presStyleLbl="node1" presStyleIdx="5" presStyleCnt="8" custScaleY="92154">
        <dgm:presLayoutVars>
          <dgm:bulletEnabled val="1"/>
        </dgm:presLayoutVars>
      </dgm:prSet>
      <dgm:spPr/>
    </dgm:pt>
    <dgm:pt modelId="{4C06FCC6-10CC-4D56-B9F0-97EB604F08F8}" type="pres">
      <dgm:prSet presAssocID="{4D32F126-E3E0-4280-A09B-5CB614875278}" presName="parTrans" presStyleLbl="bgSibTrans2D1" presStyleIdx="6" presStyleCnt="8"/>
      <dgm:spPr/>
    </dgm:pt>
    <dgm:pt modelId="{E169AF1F-FF42-469E-ACAC-D26B420F1135}" type="pres">
      <dgm:prSet presAssocID="{595CD8FE-CAA1-4DB0-B1A3-D60961BBA78F}" presName="node" presStyleLbl="node1" presStyleIdx="6" presStyleCnt="8" custScaleY="79900">
        <dgm:presLayoutVars>
          <dgm:bulletEnabled val="1"/>
        </dgm:presLayoutVars>
      </dgm:prSet>
      <dgm:spPr/>
    </dgm:pt>
    <dgm:pt modelId="{4E39D1B1-76E9-4957-A7E7-0E147D7CA7B2}" type="pres">
      <dgm:prSet presAssocID="{6F88D7D3-CFFF-4ECB-8728-D2F333A7FB25}" presName="parTrans" presStyleLbl="bgSibTrans2D1" presStyleIdx="7" presStyleCnt="8"/>
      <dgm:spPr/>
    </dgm:pt>
    <dgm:pt modelId="{93A2F916-DBE1-4352-A64B-C961A404023E}" type="pres">
      <dgm:prSet presAssocID="{62D49879-6D89-4BBE-8C9D-F0D6B4C3F9B3}" presName="node" presStyleLbl="node1" presStyleIdx="7" presStyleCnt="8" custScaleX="105608" custScaleY="67909" custRadScaleRad="103982" custRadScaleInc="7237">
        <dgm:presLayoutVars>
          <dgm:bulletEnabled val="1"/>
        </dgm:presLayoutVars>
      </dgm:prSet>
      <dgm:spPr/>
    </dgm:pt>
  </dgm:ptLst>
  <dgm:cxnLst>
    <dgm:cxn modelId="{A3372D0A-E065-4DBE-9874-003F683F4EA5}" type="presOf" srcId="{433D1C42-CFBA-4313-8E2E-7336C985CF54}" destId="{65A5C687-5349-4DE6-8E25-F9156AFA6D2E}" srcOrd="0" destOrd="0" presId="urn:microsoft.com/office/officeart/2005/8/layout/radial4"/>
    <dgm:cxn modelId="{8B91BD18-66FB-466A-88DF-3720F24E09CB}" srcId="{677B9C6F-6EA9-4C81-8ACB-95B16A7A4835}" destId="{9EEC078C-E6CE-46AE-87F0-6032548F7066}" srcOrd="0" destOrd="0" parTransId="{11B29D9F-1F2F-48F4-B622-CBA71B33939A}" sibTransId="{4D009B1E-6CDE-498E-BFA9-293082A16BC4}"/>
    <dgm:cxn modelId="{F7A4D518-5513-40D8-9F42-31CF9F34898E}" type="presOf" srcId="{677B9C6F-6EA9-4C81-8ACB-95B16A7A4835}" destId="{A0B8BA0C-3CB1-414A-996F-70F54160C325}" srcOrd="0" destOrd="0" presId="urn:microsoft.com/office/officeart/2005/8/layout/radial4"/>
    <dgm:cxn modelId="{38C8D21B-A1C9-4942-A3F1-3965EDBE64E2}" srcId="{9EEC078C-E6CE-46AE-87F0-6032548F7066}" destId="{D8B7B58B-7C1E-4470-B559-36398CAC42A4}" srcOrd="2" destOrd="0" parTransId="{01E0F1AC-58A4-496C-8922-A62E4C282ED6}" sibTransId="{95B3E82F-DAF9-4BCF-9A5D-3834E1CF19F6}"/>
    <dgm:cxn modelId="{96885E2F-872B-4D29-898E-77A4B69C6512}" type="presOf" srcId="{D8B7B58B-7C1E-4470-B559-36398CAC42A4}" destId="{BEBCA326-AC37-4066-9CD3-BD1272464CCF}" srcOrd="0" destOrd="0" presId="urn:microsoft.com/office/officeart/2005/8/layout/radial4"/>
    <dgm:cxn modelId="{F0D2DB32-3B00-4F1A-AAB0-DD74E0FB8F31}" type="presOf" srcId="{9EEC078C-E6CE-46AE-87F0-6032548F7066}" destId="{AB4EC09E-2284-4409-BC8B-47A3710A802D}" srcOrd="0" destOrd="0" presId="urn:microsoft.com/office/officeart/2005/8/layout/radial4"/>
    <dgm:cxn modelId="{B171EB3D-7825-4589-A6B5-E8146129FE91}" srcId="{9EEC078C-E6CE-46AE-87F0-6032548F7066}" destId="{595CD8FE-CAA1-4DB0-B1A3-D60961BBA78F}" srcOrd="6" destOrd="0" parTransId="{4D32F126-E3E0-4280-A09B-5CB614875278}" sibTransId="{4058FE11-4504-40A8-8B34-920BE7842BC0}"/>
    <dgm:cxn modelId="{BFAE7B5D-1216-4499-9D72-61368D3540CE}" type="presOf" srcId="{4A67B360-DDDE-4C0E-B230-DE077F1A4C5E}" destId="{A56ADEBB-1F4D-4CA7-8D89-8144DD125B7B}" srcOrd="0" destOrd="0" presId="urn:microsoft.com/office/officeart/2005/8/layout/radial4"/>
    <dgm:cxn modelId="{9BD4F363-98F3-4E9E-BDA4-C0281059D3C6}" type="presOf" srcId="{4D32F126-E3E0-4280-A09B-5CB614875278}" destId="{4C06FCC6-10CC-4D56-B9F0-97EB604F08F8}" srcOrd="0" destOrd="0" presId="urn:microsoft.com/office/officeart/2005/8/layout/radial4"/>
    <dgm:cxn modelId="{57A81D49-C292-4525-BA43-54D3D35BABE0}" type="presOf" srcId="{01E0F1AC-58A4-496C-8922-A62E4C282ED6}" destId="{6F03933B-8AA9-47F9-B915-61CADF998617}" srcOrd="0" destOrd="0" presId="urn:microsoft.com/office/officeart/2005/8/layout/radial4"/>
    <dgm:cxn modelId="{EC07FD69-D7C8-4DB6-9DE2-DD0995DD8FD8}" srcId="{9EEC078C-E6CE-46AE-87F0-6032548F7066}" destId="{7D337F4F-6513-498C-B87C-C5DFBAFDA8B7}" srcOrd="0" destOrd="0" parTransId="{BFB81D92-8D32-476A-B973-B98AEF686704}" sibTransId="{8A91F12F-931F-49FA-A060-258601D0D87A}"/>
    <dgm:cxn modelId="{F66E036E-70F4-4C9E-B15E-410CB1102E3E}" srcId="{9EEC078C-E6CE-46AE-87F0-6032548F7066}" destId="{677AAF2F-05C8-4DAE-BEA3-B55089C085BD}" srcOrd="3" destOrd="0" parTransId="{433D1C42-CFBA-4313-8E2E-7336C985CF54}" sibTransId="{3B6A3F0A-3EED-4ABC-978A-37547A3055F4}"/>
    <dgm:cxn modelId="{A4CB5B52-A7D3-4015-A6B3-8E445D139974}" type="presOf" srcId="{595CD8FE-CAA1-4DB0-B1A3-D60961BBA78F}" destId="{E169AF1F-FF42-469E-ACAC-D26B420F1135}" srcOrd="0" destOrd="0" presId="urn:microsoft.com/office/officeart/2005/8/layout/radial4"/>
    <dgm:cxn modelId="{50DDD757-DC25-4C90-8D89-6596D0901EC5}" srcId="{9EEC078C-E6CE-46AE-87F0-6032548F7066}" destId="{62D49879-6D89-4BBE-8C9D-F0D6B4C3F9B3}" srcOrd="7" destOrd="0" parTransId="{6F88D7D3-CFFF-4ECB-8728-D2F333A7FB25}" sibTransId="{3257642F-1F14-4EE5-9630-588EC133F93F}"/>
    <dgm:cxn modelId="{E490588A-331A-42D4-9421-2D41D873324F}" type="presOf" srcId="{1B972086-9043-46E3-8C21-4CE00CBB68C7}" destId="{831C454B-F80C-4B26-B956-EA5F38563D5F}" srcOrd="0" destOrd="0" presId="urn:microsoft.com/office/officeart/2005/8/layout/radial4"/>
    <dgm:cxn modelId="{40053C8B-C09B-4F46-A8DA-D53C2785F58E}" srcId="{9EEC078C-E6CE-46AE-87F0-6032548F7066}" destId="{4A67B360-DDDE-4C0E-B230-DE077F1A4C5E}" srcOrd="5" destOrd="0" parTransId="{E54E9874-9A51-4412-9604-4F01A56A504F}" sibTransId="{5F112795-BCF4-42DB-BFEF-DB3DFAE7D9A2}"/>
    <dgm:cxn modelId="{79030B9C-68A1-444F-ADB3-767177138336}" type="presOf" srcId="{62D49879-6D89-4BBE-8C9D-F0D6B4C3F9B3}" destId="{93A2F916-DBE1-4352-A64B-C961A404023E}" srcOrd="0" destOrd="0" presId="urn:microsoft.com/office/officeart/2005/8/layout/radial4"/>
    <dgm:cxn modelId="{60AD2CA9-2659-4521-8FDE-1B9E480E6EC3}" type="presOf" srcId="{FCB03A78-78B9-41BE-8C5D-A348BE79D558}" destId="{21263681-632F-4844-AA88-691C341E6276}" srcOrd="0" destOrd="0" presId="urn:microsoft.com/office/officeart/2005/8/layout/radial4"/>
    <dgm:cxn modelId="{315E27B0-F35A-42A4-8E73-3DCCA11E54FA}" srcId="{9EEC078C-E6CE-46AE-87F0-6032548F7066}" destId="{323B5466-5A68-435D-A9C9-29AC4D5E90D3}" srcOrd="4" destOrd="0" parTransId="{FCB03A78-78B9-41BE-8C5D-A348BE79D558}" sibTransId="{0A7F5443-556C-400A-B5FA-308B33DDC16B}"/>
    <dgm:cxn modelId="{895540BB-B501-44C3-ADD5-EA780E7375D2}" type="presOf" srcId="{6F88D7D3-CFFF-4ECB-8728-D2F333A7FB25}" destId="{4E39D1B1-76E9-4957-A7E7-0E147D7CA7B2}" srcOrd="0" destOrd="0" presId="urn:microsoft.com/office/officeart/2005/8/layout/radial4"/>
    <dgm:cxn modelId="{74E160BD-3629-4DDD-B4B6-E4B6A5A6F5C3}" type="presOf" srcId="{E54E9874-9A51-4412-9604-4F01A56A504F}" destId="{1C1E4471-DD99-4660-A432-0A6D7898F75F}" srcOrd="0" destOrd="0" presId="urn:microsoft.com/office/officeart/2005/8/layout/radial4"/>
    <dgm:cxn modelId="{C2E4B1C3-B4F4-464B-A482-EAE74B47B27C}" type="presOf" srcId="{677AAF2F-05C8-4DAE-BEA3-B55089C085BD}" destId="{55150B65-E063-49EF-85CC-97F0CC1CCCF0}" srcOrd="0" destOrd="0" presId="urn:microsoft.com/office/officeart/2005/8/layout/radial4"/>
    <dgm:cxn modelId="{ABAF1AC5-E5BE-45DC-B408-414B74E817F7}" type="presOf" srcId="{BFB81D92-8D32-476A-B973-B98AEF686704}" destId="{6575D4FB-C54D-48D2-BCCC-2EE8561A988D}" srcOrd="0" destOrd="0" presId="urn:microsoft.com/office/officeart/2005/8/layout/radial4"/>
    <dgm:cxn modelId="{7FD3F5C7-587A-4D6A-A9E5-CD910593B8DE}" type="presOf" srcId="{7D337F4F-6513-498C-B87C-C5DFBAFDA8B7}" destId="{6C9FC932-0D74-456F-9146-D0C3A517BAAD}" srcOrd="0" destOrd="0" presId="urn:microsoft.com/office/officeart/2005/8/layout/radial4"/>
    <dgm:cxn modelId="{D0AA04D5-03D0-4A53-9C89-BD85DAAAED29}" type="presOf" srcId="{323B5466-5A68-435D-A9C9-29AC4D5E90D3}" destId="{D81D745B-84B7-4DFA-B453-66822B4950E6}" srcOrd="0" destOrd="0" presId="urn:microsoft.com/office/officeart/2005/8/layout/radial4"/>
    <dgm:cxn modelId="{BF1CE0E5-F462-47E3-9618-11EA16F83DF3}" srcId="{9EEC078C-E6CE-46AE-87F0-6032548F7066}" destId="{82A93D10-300F-4CCF-9D15-716F8DF400FF}" srcOrd="1" destOrd="0" parTransId="{1B972086-9043-46E3-8C21-4CE00CBB68C7}" sibTransId="{3150809F-15EE-4364-A4F5-F183C00E3DA0}"/>
    <dgm:cxn modelId="{5281B0F3-6CB8-4AFA-A410-701F166634C2}" type="presOf" srcId="{82A93D10-300F-4CCF-9D15-716F8DF400FF}" destId="{3737E22D-E739-4A05-A6F9-D95489ADC9E3}" srcOrd="0" destOrd="0" presId="urn:microsoft.com/office/officeart/2005/8/layout/radial4"/>
    <dgm:cxn modelId="{EE1C9C6A-AC70-4D7C-9B73-AED22C6BBEA9}" type="presParOf" srcId="{A0B8BA0C-3CB1-414A-996F-70F54160C325}" destId="{AB4EC09E-2284-4409-BC8B-47A3710A802D}" srcOrd="0" destOrd="0" presId="urn:microsoft.com/office/officeart/2005/8/layout/radial4"/>
    <dgm:cxn modelId="{4F126E51-D7E2-4276-B95E-DA893E1D2343}" type="presParOf" srcId="{A0B8BA0C-3CB1-414A-996F-70F54160C325}" destId="{6575D4FB-C54D-48D2-BCCC-2EE8561A988D}" srcOrd="1" destOrd="0" presId="urn:microsoft.com/office/officeart/2005/8/layout/radial4"/>
    <dgm:cxn modelId="{4107844B-19D6-4AC9-B748-990EFB97299B}" type="presParOf" srcId="{A0B8BA0C-3CB1-414A-996F-70F54160C325}" destId="{6C9FC932-0D74-456F-9146-D0C3A517BAAD}" srcOrd="2" destOrd="0" presId="urn:microsoft.com/office/officeart/2005/8/layout/radial4"/>
    <dgm:cxn modelId="{6663A7C9-6D74-4B79-A7C8-8E978BD82B02}" type="presParOf" srcId="{A0B8BA0C-3CB1-414A-996F-70F54160C325}" destId="{831C454B-F80C-4B26-B956-EA5F38563D5F}" srcOrd="3" destOrd="0" presId="urn:microsoft.com/office/officeart/2005/8/layout/radial4"/>
    <dgm:cxn modelId="{84CFD126-9C3A-474F-A4EB-2EBCDCFE226F}" type="presParOf" srcId="{A0B8BA0C-3CB1-414A-996F-70F54160C325}" destId="{3737E22D-E739-4A05-A6F9-D95489ADC9E3}" srcOrd="4" destOrd="0" presId="urn:microsoft.com/office/officeart/2005/8/layout/radial4"/>
    <dgm:cxn modelId="{72F1E353-7CB8-4386-A831-2F7D4B4856C5}" type="presParOf" srcId="{A0B8BA0C-3CB1-414A-996F-70F54160C325}" destId="{6F03933B-8AA9-47F9-B915-61CADF998617}" srcOrd="5" destOrd="0" presId="urn:microsoft.com/office/officeart/2005/8/layout/radial4"/>
    <dgm:cxn modelId="{22D5D02E-309B-439E-AEC5-B740793E5EE4}" type="presParOf" srcId="{A0B8BA0C-3CB1-414A-996F-70F54160C325}" destId="{BEBCA326-AC37-4066-9CD3-BD1272464CCF}" srcOrd="6" destOrd="0" presId="urn:microsoft.com/office/officeart/2005/8/layout/radial4"/>
    <dgm:cxn modelId="{FF730C89-C722-40FC-86F7-4051654E0F26}" type="presParOf" srcId="{A0B8BA0C-3CB1-414A-996F-70F54160C325}" destId="{65A5C687-5349-4DE6-8E25-F9156AFA6D2E}" srcOrd="7" destOrd="0" presId="urn:microsoft.com/office/officeart/2005/8/layout/radial4"/>
    <dgm:cxn modelId="{1C4CA34B-A0DA-43B2-BDAE-6489CFCC6F10}" type="presParOf" srcId="{A0B8BA0C-3CB1-414A-996F-70F54160C325}" destId="{55150B65-E063-49EF-85CC-97F0CC1CCCF0}" srcOrd="8" destOrd="0" presId="urn:microsoft.com/office/officeart/2005/8/layout/radial4"/>
    <dgm:cxn modelId="{56BBDA07-D3FB-4312-B8D5-223E90F93E0F}" type="presParOf" srcId="{A0B8BA0C-3CB1-414A-996F-70F54160C325}" destId="{21263681-632F-4844-AA88-691C341E6276}" srcOrd="9" destOrd="0" presId="urn:microsoft.com/office/officeart/2005/8/layout/radial4"/>
    <dgm:cxn modelId="{45AA7C5F-FBBE-4782-AD89-9F0B27CC580A}" type="presParOf" srcId="{A0B8BA0C-3CB1-414A-996F-70F54160C325}" destId="{D81D745B-84B7-4DFA-B453-66822B4950E6}" srcOrd="10" destOrd="0" presId="urn:microsoft.com/office/officeart/2005/8/layout/radial4"/>
    <dgm:cxn modelId="{B0B306AC-5E07-4C04-A790-40A9EB4DDA25}" type="presParOf" srcId="{A0B8BA0C-3CB1-414A-996F-70F54160C325}" destId="{1C1E4471-DD99-4660-A432-0A6D7898F75F}" srcOrd="11" destOrd="0" presId="urn:microsoft.com/office/officeart/2005/8/layout/radial4"/>
    <dgm:cxn modelId="{541EFB51-0224-4F1D-93E0-B3FBDFCD4D24}" type="presParOf" srcId="{A0B8BA0C-3CB1-414A-996F-70F54160C325}" destId="{A56ADEBB-1F4D-4CA7-8D89-8144DD125B7B}" srcOrd="12" destOrd="0" presId="urn:microsoft.com/office/officeart/2005/8/layout/radial4"/>
    <dgm:cxn modelId="{936655A1-D779-4644-88BF-6E99255E79C1}" type="presParOf" srcId="{A0B8BA0C-3CB1-414A-996F-70F54160C325}" destId="{4C06FCC6-10CC-4D56-B9F0-97EB604F08F8}" srcOrd="13" destOrd="0" presId="urn:microsoft.com/office/officeart/2005/8/layout/radial4"/>
    <dgm:cxn modelId="{1D613D0E-40C1-4243-A95A-77D1ACD99FAE}" type="presParOf" srcId="{A0B8BA0C-3CB1-414A-996F-70F54160C325}" destId="{E169AF1F-FF42-469E-ACAC-D26B420F1135}" srcOrd="14" destOrd="0" presId="urn:microsoft.com/office/officeart/2005/8/layout/radial4"/>
    <dgm:cxn modelId="{EA9B5238-9944-4F29-9CA9-8B4961089615}" type="presParOf" srcId="{A0B8BA0C-3CB1-414A-996F-70F54160C325}" destId="{4E39D1B1-76E9-4957-A7E7-0E147D7CA7B2}" srcOrd="15" destOrd="0" presId="urn:microsoft.com/office/officeart/2005/8/layout/radial4"/>
    <dgm:cxn modelId="{F5EE0FE7-67B2-4BC4-B934-F3923BDEF2EE}" type="presParOf" srcId="{A0B8BA0C-3CB1-414A-996F-70F54160C325}" destId="{93A2F916-DBE1-4352-A64B-C961A404023E}" srcOrd="1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4EC09E-2284-4409-BC8B-47A3710A802D}">
      <dsp:nvSpPr>
        <dsp:cNvPr id="0" name=""/>
        <dsp:cNvSpPr/>
      </dsp:nvSpPr>
      <dsp:spPr>
        <a:xfrm>
          <a:off x="4597201" y="2989767"/>
          <a:ext cx="1905002" cy="1905002"/>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t>A digitally transformed public sector</a:t>
          </a:r>
        </a:p>
      </dsp:txBody>
      <dsp:txXfrm>
        <a:off x="4876182" y="3268748"/>
        <a:ext cx="1347040" cy="1347040"/>
      </dsp:txXfrm>
    </dsp:sp>
    <dsp:sp modelId="{6575D4FB-C54D-48D2-BCCC-2EE8561A988D}">
      <dsp:nvSpPr>
        <dsp:cNvPr id="0" name=""/>
        <dsp:cNvSpPr/>
      </dsp:nvSpPr>
      <dsp:spPr>
        <a:xfrm rot="10766284">
          <a:off x="1905846" y="3694070"/>
          <a:ext cx="2543438" cy="542925"/>
        </a:xfrm>
        <a:prstGeom prst="leftArrow">
          <a:avLst>
            <a:gd name="adj1" fmla="val 60000"/>
            <a:gd name="adj2" fmla="val 5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6C9FC932-0D74-456F-9146-D0C3A517BAAD}">
      <dsp:nvSpPr>
        <dsp:cNvPr id="0" name=""/>
        <dsp:cNvSpPr/>
      </dsp:nvSpPr>
      <dsp:spPr>
        <a:xfrm>
          <a:off x="1173428" y="3707497"/>
          <a:ext cx="1464958" cy="541017"/>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20955" rIns="20955" bIns="20955" numCol="1" spcCol="1270" anchor="ctr" anchorCtr="0">
          <a:noAutofit/>
        </a:bodyPr>
        <a:lstStyle/>
        <a:p>
          <a:pPr marL="0" lvl="0" indent="0" algn="ctr" defTabSz="488950">
            <a:lnSpc>
              <a:spcPct val="90000"/>
            </a:lnSpc>
            <a:spcBef>
              <a:spcPct val="0"/>
            </a:spcBef>
            <a:spcAft>
              <a:spcPct val="35000"/>
            </a:spcAft>
            <a:buNone/>
          </a:pPr>
          <a:r>
            <a:rPr lang="en-US" sz="1100" b="1" kern="1200" dirty="0"/>
            <a:t>Seamless Online Services</a:t>
          </a:r>
        </a:p>
      </dsp:txBody>
      <dsp:txXfrm>
        <a:off x="1189274" y="3723343"/>
        <a:ext cx="1433266" cy="509325"/>
      </dsp:txXfrm>
    </dsp:sp>
    <dsp:sp modelId="{831C454B-F80C-4B26-B956-EA5F38563D5F}">
      <dsp:nvSpPr>
        <dsp:cNvPr id="0" name=""/>
        <dsp:cNvSpPr/>
      </dsp:nvSpPr>
      <dsp:spPr>
        <a:xfrm rot="12307442">
          <a:off x="2146005" y="2667329"/>
          <a:ext cx="2527686" cy="542925"/>
        </a:xfrm>
        <a:prstGeom prst="leftArrow">
          <a:avLst>
            <a:gd name="adj1" fmla="val 60000"/>
            <a:gd name="adj2" fmla="val 5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3737E22D-E739-4A05-A6F9-D95489ADC9E3}">
      <dsp:nvSpPr>
        <dsp:cNvPr id="0" name=""/>
        <dsp:cNvSpPr/>
      </dsp:nvSpPr>
      <dsp:spPr>
        <a:xfrm>
          <a:off x="1530937" y="2076134"/>
          <a:ext cx="1469278" cy="652114"/>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20955" rIns="20955" bIns="20955" numCol="1" spcCol="1270" anchor="ctr" anchorCtr="0">
          <a:noAutofit/>
        </a:bodyPr>
        <a:lstStyle/>
        <a:p>
          <a:pPr marL="0" lvl="0" indent="0" algn="ctr" defTabSz="488950">
            <a:lnSpc>
              <a:spcPct val="90000"/>
            </a:lnSpc>
            <a:spcBef>
              <a:spcPct val="0"/>
            </a:spcBef>
            <a:spcAft>
              <a:spcPct val="35000"/>
            </a:spcAft>
            <a:buNone/>
          </a:pPr>
          <a:r>
            <a:rPr lang="en-US" sz="1100" b="1" kern="1200" dirty="0"/>
            <a:t>Shared Digital Public Infrastructure</a:t>
          </a:r>
        </a:p>
      </dsp:txBody>
      <dsp:txXfrm>
        <a:off x="1550037" y="2095234"/>
        <a:ext cx="1431078" cy="613914"/>
      </dsp:txXfrm>
    </dsp:sp>
    <dsp:sp modelId="{6F03933B-8AA9-47F9-B915-61CADF998617}">
      <dsp:nvSpPr>
        <dsp:cNvPr id="0" name=""/>
        <dsp:cNvSpPr/>
      </dsp:nvSpPr>
      <dsp:spPr>
        <a:xfrm rot="13843810">
          <a:off x="2665637" y="1778172"/>
          <a:ext cx="2673252" cy="542925"/>
        </a:xfrm>
        <a:prstGeom prst="leftArrow">
          <a:avLst>
            <a:gd name="adj1" fmla="val 60000"/>
            <a:gd name="adj2" fmla="val 5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BEBCA326-AC37-4066-9CD3-BD1272464CCF}">
      <dsp:nvSpPr>
        <dsp:cNvPr id="0" name=""/>
        <dsp:cNvSpPr/>
      </dsp:nvSpPr>
      <dsp:spPr>
        <a:xfrm>
          <a:off x="2383384" y="672662"/>
          <a:ext cx="1545661" cy="684384"/>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20955" rIns="20955" bIns="20955" numCol="1" spcCol="1270" anchor="ctr" anchorCtr="0">
          <a:noAutofit/>
        </a:bodyPr>
        <a:lstStyle/>
        <a:p>
          <a:pPr marL="0" lvl="0" indent="0" algn="ctr" defTabSz="488950">
            <a:lnSpc>
              <a:spcPct val="90000"/>
            </a:lnSpc>
            <a:spcBef>
              <a:spcPct val="0"/>
            </a:spcBef>
            <a:spcAft>
              <a:spcPct val="35000"/>
            </a:spcAft>
            <a:buNone/>
          </a:pPr>
          <a:r>
            <a:rPr lang="en-US" sz="1100" b="1" kern="1200" dirty="0"/>
            <a:t>Integrated Systems &amp; Data Sharing</a:t>
          </a:r>
        </a:p>
      </dsp:txBody>
      <dsp:txXfrm>
        <a:off x="2403429" y="692707"/>
        <a:ext cx="1505571" cy="644294"/>
      </dsp:txXfrm>
    </dsp:sp>
    <dsp:sp modelId="{65A5C687-5349-4DE6-8E25-F9156AFA6D2E}">
      <dsp:nvSpPr>
        <dsp:cNvPr id="0" name=""/>
        <dsp:cNvSpPr/>
      </dsp:nvSpPr>
      <dsp:spPr>
        <a:xfrm rot="15409886">
          <a:off x="3763756" y="1383650"/>
          <a:ext cx="2501645" cy="542925"/>
        </a:xfrm>
        <a:prstGeom prst="leftArrow">
          <a:avLst>
            <a:gd name="adj1" fmla="val 60000"/>
            <a:gd name="adj2" fmla="val 5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55150B65-E063-49EF-85CC-97F0CC1CCCF0}">
      <dsp:nvSpPr>
        <dsp:cNvPr id="0" name=""/>
        <dsp:cNvSpPr/>
      </dsp:nvSpPr>
      <dsp:spPr>
        <a:xfrm>
          <a:off x="4062869" y="96766"/>
          <a:ext cx="1333501" cy="680832"/>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20955" rIns="20955" bIns="20955" numCol="1" spcCol="1270" anchor="ctr" anchorCtr="0">
          <a:noAutofit/>
        </a:bodyPr>
        <a:lstStyle/>
        <a:p>
          <a:pPr marL="0" lvl="0" indent="0" algn="ctr" defTabSz="488950">
            <a:lnSpc>
              <a:spcPct val="90000"/>
            </a:lnSpc>
            <a:spcBef>
              <a:spcPct val="0"/>
            </a:spcBef>
            <a:spcAft>
              <a:spcPct val="35000"/>
            </a:spcAft>
            <a:buNone/>
          </a:pPr>
          <a:r>
            <a:rPr lang="en-US" sz="1100" b="1" kern="1200" dirty="0"/>
            <a:t>AI-Driven Decision Making</a:t>
          </a:r>
        </a:p>
      </dsp:txBody>
      <dsp:txXfrm>
        <a:off x="4082810" y="116707"/>
        <a:ext cx="1293619" cy="640950"/>
      </dsp:txXfrm>
    </dsp:sp>
    <dsp:sp modelId="{21263681-632F-4844-AA88-691C341E6276}">
      <dsp:nvSpPr>
        <dsp:cNvPr id="0" name=""/>
        <dsp:cNvSpPr/>
      </dsp:nvSpPr>
      <dsp:spPr>
        <a:xfrm rot="16967927">
          <a:off x="4821134" y="1382997"/>
          <a:ext cx="2496586" cy="542925"/>
        </a:xfrm>
        <a:prstGeom prst="leftArrow">
          <a:avLst>
            <a:gd name="adj1" fmla="val 60000"/>
            <a:gd name="adj2" fmla="val 5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D81D745B-84B7-4DFA-B453-66822B4950E6}">
      <dsp:nvSpPr>
        <dsp:cNvPr id="0" name=""/>
        <dsp:cNvSpPr/>
      </dsp:nvSpPr>
      <dsp:spPr>
        <a:xfrm>
          <a:off x="5679209" y="96766"/>
          <a:ext cx="1333501" cy="680832"/>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20955" rIns="20955" bIns="20955" numCol="1" spcCol="1270" anchor="ctr" anchorCtr="0">
          <a:noAutofit/>
        </a:bodyPr>
        <a:lstStyle/>
        <a:p>
          <a:pPr marL="0" lvl="0" indent="0" algn="ctr" defTabSz="488950">
            <a:lnSpc>
              <a:spcPct val="90000"/>
            </a:lnSpc>
            <a:spcBef>
              <a:spcPct val="0"/>
            </a:spcBef>
            <a:spcAft>
              <a:spcPct val="35000"/>
            </a:spcAft>
            <a:buNone/>
          </a:pPr>
          <a:r>
            <a:rPr lang="en-US" sz="1100" b="1" kern="1200" dirty="0"/>
            <a:t>Cloud Computing</a:t>
          </a:r>
        </a:p>
      </dsp:txBody>
      <dsp:txXfrm>
        <a:off x="5699150" y="116707"/>
        <a:ext cx="1293619" cy="640950"/>
      </dsp:txXfrm>
    </dsp:sp>
    <dsp:sp modelId="{1C1E4471-DD99-4660-A432-0A6D7898F75F}">
      <dsp:nvSpPr>
        <dsp:cNvPr id="0" name=""/>
        <dsp:cNvSpPr/>
      </dsp:nvSpPr>
      <dsp:spPr>
        <a:xfrm rot="18526682">
          <a:off x="5770477" y="1840955"/>
          <a:ext cx="2498614" cy="542925"/>
        </a:xfrm>
        <a:prstGeom prst="leftArrow">
          <a:avLst>
            <a:gd name="adj1" fmla="val 60000"/>
            <a:gd name="adj2" fmla="val 5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A56ADEBB-1F4D-4CA7-8D89-8144DD125B7B}">
      <dsp:nvSpPr>
        <dsp:cNvPr id="0" name=""/>
        <dsp:cNvSpPr/>
      </dsp:nvSpPr>
      <dsp:spPr>
        <a:xfrm>
          <a:off x="7135480" y="646935"/>
          <a:ext cx="1333501" cy="983099"/>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20955" rIns="20955" bIns="20955" numCol="1" spcCol="1270" anchor="ctr" anchorCtr="0">
          <a:noAutofit/>
        </a:bodyPr>
        <a:lstStyle/>
        <a:p>
          <a:pPr marL="0" lvl="0" indent="0" algn="ctr" defTabSz="488950">
            <a:lnSpc>
              <a:spcPct val="90000"/>
            </a:lnSpc>
            <a:spcBef>
              <a:spcPct val="0"/>
            </a:spcBef>
            <a:spcAft>
              <a:spcPct val="35000"/>
            </a:spcAft>
            <a:buNone/>
          </a:pPr>
          <a:r>
            <a:rPr lang="en-US" sz="1100" b="1" kern="1200" dirty="0"/>
            <a:t>Citizen Participation via Digital Platforms</a:t>
          </a:r>
        </a:p>
      </dsp:txBody>
      <dsp:txXfrm>
        <a:off x="7164274" y="675729"/>
        <a:ext cx="1275913" cy="925511"/>
      </dsp:txXfrm>
    </dsp:sp>
    <dsp:sp modelId="{4C06FCC6-10CC-4D56-B9F0-97EB604F08F8}">
      <dsp:nvSpPr>
        <dsp:cNvPr id="0" name=""/>
        <dsp:cNvSpPr/>
      </dsp:nvSpPr>
      <dsp:spPr>
        <a:xfrm rot="20082914">
          <a:off x="6422792" y="2666187"/>
          <a:ext cx="2507315" cy="542925"/>
        </a:xfrm>
        <a:prstGeom prst="leftArrow">
          <a:avLst>
            <a:gd name="adj1" fmla="val 60000"/>
            <a:gd name="adj2" fmla="val 5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E169AF1F-FF42-469E-ACAC-D26B420F1135}">
      <dsp:nvSpPr>
        <dsp:cNvPr id="0" name=""/>
        <dsp:cNvSpPr/>
      </dsp:nvSpPr>
      <dsp:spPr>
        <a:xfrm>
          <a:off x="8143252" y="1976004"/>
          <a:ext cx="1333501" cy="852374"/>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20955" rIns="20955" bIns="20955" numCol="1" spcCol="1270" anchor="ctr" anchorCtr="0">
          <a:noAutofit/>
        </a:bodyPr>
        <a:lstStyle/>
        <a:p>
          <a:pPr marL="0" lvl="0" indent="0" algn="ctr" defTabSz="488950">
            <a:lnSpc>
              <a:spcPct val="90000"/>
            </a:lnSpc>
            <a:spcBef>
              <a:spcPct val="0"/>
            </a:spcBef>
            <a:spcAft>
              <a:spcPct val="35000"/>
            </a:spcAft>
            <a:buNone/>
          </a:pPr>
          <a:r>
            <a:rPr lang="en-US" sz="1100" b="1" kern="1200" dirty="0"/>
            <a:t>Paperless Government Workspaces</a:t>
          </a:r>
        </a:p>
      </dsp:txBody>
      <dsp:txXfrm>
        <a:off x="8168217" y="2000969"/>
        <a:ext cx="1283571" cy="802444"/>
      </dsp:txXfrm>
    </dsp:sp>
    <dsp:sp modelId="{4E39D1B1-76E9-4957-A7E7-0E147D7CA7B2}">
      <dsp:nvSpPr>
        <dsp:cNvPr id="0" name=""/>
        <dsp:cNvSpPr/>
      </dsp:nvSpPr>
      <dsp:spPr>
        <a:xfrm rot="130620">
          <a:off x="6655175" y="3763360"/>
          <a:ext cx="2658552" cy="542925"/>
        </a:xfrm>
        <a:prstGeom prst="leftArrow">
          <a:avLst>
            <a:gd name="adj1" fmla="val 60000"/>
            <a:gd name="adj2" fmla="val 5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93A2F916-DBE1-4352-A64B-C961A404023E}">
      <dsp:nvSpPr>
        <dsp:cNvPr id="0" name=""/>
        <dsp:cNvSpPr/>
      </dsp:nvSpPr>
      <dsp:spPr>
        <a:xfrm>
          <a:off x="8608626" y="3723091"/>
          <a:ext cx="1408284" cy="724454"/>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20955" rIns="20955" bIns="20955" numCol="1" spcCol="1270" anchor="ctr" anchorCtr="0">
          <a:noAutofit/>
        </a:bodyPr>
        <a:lstStyle/>
        <a:p>
          <a:pPr marL="0" lvl="0" indent="0" algn="ctr" defTabSz="488950">
            <a:lnSpc>
              <a:spcPct val="90000"/>
            </a:lnSpc>
            <a:spcBef>
              <a:spcPct val="0"/>
            </a:spcBef>
            <a:spcAft>
              <a:spcPct val="35000"/>
            </a:spcAft>
            <a:buNone/>
          </a:pPr>
          <a:r>
            <a:rPr lang="en-US" sz="1100" b="1" kern="1200" dirty="0"/>
            <a:t>Robust Cybersecurity</a:t>
          </a:r>
        </a:p>
      </dsp:txBody>
      <dsp:txXfrm>
        <a:off x="8629845" y="3744310"/>
        <a:ext cx="1365846" cy="682016"/>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DB35B-7068-4DFE-93A3-D31F84815AD9}" type="datetimeFigureOut">
              <a:rPr lang="en-US" smtClean="0"/>
              <a:t>12/4/2024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348E2C-594A-4503-AAA4-87A06555494A}" type="slidenum">
              <a:rPr lang="en-US" smtClean="0"/>
              <a:t>‹#›</a:t>
            </a:fld>
            <a:endParaRPr lang="en-US"/>
          </a:p>
        </p:txBody>
      </p:sp>
    </p:spTree>
    <p:extLst>
      <p:ext uri="{BB962C8B-B14F-4D97-AF65-F5344CB8AC3E}">
        <p14:creationId xmlns:p14="http://schemas.microsoft.com/office/powerpoint/2010/main" val="3995354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9"/>
        <p:cNvGrpSpPr/>
        <p:nvPr/>
      </p:nvGrpSpPr>
      <p:grpSpPr>
        <a:xfrm>
          <a:off x="0" y="0"/>
          <a:ext cx="0" cy="0"/>
          <a:chOff x="0" y="0"/>
          <a:chExt cx="0" cy="0"/>
        </a:xfrm>
      </p:grpSpPr>
      <p:sp>
        <p:nvSpPr>
          <p:cNvPr id="680" name="Google Shape;680;g314129c5b6c_2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81" name="Google Shape;681;g314129c5b6c_2_9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BE1501FE-A18F-41C3-A9C2-95DD74A07E99}" type="slidenum">
              <a:rPr lang="en-ZA" smtClean="0"/>
              <a:t>2</a:t>
            </a:fld>
            <a:endParaRPr lang="en-ZA" dirty="0"/>
          </a:p>
        </p:txBody>
      </p:sp>
    </p:spTree>
    <p:extLst>
      <p:ext uri="{BB962C8B-B14F-4D97-AF65-F5344CB8AC3E}">
        <p14:creationId xmlns:p14="http://schemas.microsoft.com/office/powerpoint/2010/main" val="3152436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BE1501FE-A18F-41C3-A9C2-95DD74A07E99}" type="slidenum">
              <a:rPr lang="en-ZA" smtClean="0"/>
              <a:t>3</a:t>
            </a:fld>
            <a:endParaRPr lang="en-ZA" dirty="0"/>
          </a:p>
        </p:txBody>
      </p:sp>
    </p:spTree>
    <p:extLst>
      <p:ext uri="{BB962C8B-B14F-4D97-AF65-F5344CB8AC3E}">
        <p14:creationId xmlns:p14="http://schemas.microsoft.com/office/powerpoint/2010/main" val="774680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BE1501FE-A18F-41C3-A9C2-95DD74A07E99}" type="slidenum">
              <a:rPr lang="en-ZA" smtClean="0"/>
              <a:t>6</a:t>
            </a:fld>
            <a:endParaRPr lang="en-ZA" dirty="0"/>
          </a:p>
        </p:txBody>
      </p:sp>
    </p:spTree>
    <p:extLst>
      <p:ext uri="{BB962C8B-B14F-4D97-AF65-F5344CB8AC3E}">
        <p14:creationId xmlns:p14="http://schemas.microsoft.com/office/powerpoint/2010/main" val="1048280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6FC08-FCF6-2E29-286A-DD89637560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B6D3A4-EF3D-CE8D-5E97-DA1BF60D4D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0B6749-6A0C-0672-7C1E-49BB3DF006B8}"/>
              </a:ext>
            </a:extLst>
          </p:cNvPr>
          <p:cNvSpPr>
            <a:spLocks noGrp="1"/>
          </p:cNvSpPr>
          <p:nvPr>
            <p:ph type="dt" sz="half" idx="10"/>
          </p:nvPr>
        </p:nvSpPr>
        <p:spPr/>
        <p:txBody>
          <a:bodyPr/>
          <a:lstStyle/>
          <a:p>
            <a:fld id="{14FA265D-308C-47D6-A1D1-E64EE4103EAF}" type="datetimeFigureOut">
              <a:rPr lang="en-US" smtClean="0"/>
              <a:t>12/4/2024</a:t>
            </a:fld>
            <a:endParaRPr lang="en-US"/>
          </a:p>
        </p:txBody>
      </p:sp>
      <p:sp>
        <p:nvSpPr>
          <p:cNvPr id="5" name="Footer Placeholder 4">
            <a:extLst>
              <a:ext uri="{FF2B5EF4-FFF2-40B4-BE49-F238E27FC236}">
                <a16:creationId xmlns:a16="http://schemas.microsoft.com/office/drawing/2014/main" id="{43AB6A51-312A-7B37-F00E-9272C52DC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C90FBE-908F-F979-0F30-9127743F5741}"/>
              </a:ext>
            </a:extLst>
          </p:cNvPr>
          <p:cNvSpPr>
            <a:spLocks noGrp="1"/>
          </p:cNvSpPr>
          <p:nvPr>
            <p:ph type="sldNum" sz="quarter" idx="12"/>
          </p:nvPr>
        </p:nvSpPr>
        <p:spPr/>
        <p:txBody>
          <a:bodyPr/>
          <a:lstStyle/>
          <a:p>
            <a:fld id="{1F5D7D6B-4798-479A-9C32-654058BA4D51}" type="slidenum">
              <a:rPr lang="en-US" smtClean="0"/>
              <a:t>‹#›</a:t>
            </a:fld>
            <a:endParaRPr lang="en-US"/>
          </a:p>
        </p:txBody>
      </p:sp>
    </p:spTree>
    <p:extLst>
      <p:ext uri="{BB962C8B-B14F-4D97-AF65-F5344CB8AC3E}">
        <p14:creationId xmlns:p14="http://schemas.microsoft.com/office/powerpoint/2010/main" val="421303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4D051-D6F2-440F-E67F-1D0C8AF0AD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3447B0-E333-12D2-2055-41ADBB22F1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FB6E77-EBE9-D122-FEF4-F179A786EE64}"/>
              </a:ext>
            </a:extLst>
          </p:cNvPr>
          <p:cNvSpPr>
            <a:spLocks noGrp="1"/>
          </p:cNvSpPr>
          <p:nvPr>
            <p:ph type="dt" sz="half" idx="10"/>
          </p:nvPr>
        </p:nvSpPr>
        <p:spPr/>
        <p:txBody>
          <a:bodyPr/>
          <a:lstStyle/>
          <a:p>
            <a:fld id="{14FA265D-308C-47D6-A1D1-E64EE4103EAF}" type="datetimeFigureOut">
              <a:rPr lang="en-US" smtClean="0"/>
              <a:t>12/4/2024</a:t>
            </a:fld>
            <a:endParaRPr lang="en-US"/>
          </a:p>
        </p:txBody>
      </p:sp>
      <p:sp>
        <p:nvSpPr>
          <p:cNvPr id="5" name="Footer Placeholder 4">
            <a:extLst>
              <a:ext uri="{FF2B5EF4-FFF2-40B4-BE49-F238E27FC236}">
                <a16:creationId xmlns:a16="http://schemas.microsoft.com/office/drawing/2014/main" id="{E43EA6BA-E2A1-30BE-8800-F3C863F550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EA2ED6-7214-83AB-AC54-530DBB1CC9B7}"/>
              </a:ext>
            </a:extLst>
          </p:cNvPr>
          <p:cNvSpPr>
            <a:spLocks noGrp="1"/>
          </p:cNvSpPr>
          <p:nvPr>
            <p:ph type="sldNum" sz="quarter" idx="12"/>
          </p:nvPr>
        </p:nvSpPr>
        <p:spPr/>
        <p:txBody>
          <a:bodyPr/>
          <a:lstStyle/>
          <a:p>
            <a:fld id="{1F5D7D6B-4798-479A-9C32-654058BA4D51}" type="slidenum">
              <a:rPr lang="en-US" smtClean="0"/>
              <a:t>‹#›</a:t>
            </a:fld>
            <a:endParaRPr lang="en-US"/>
          </a:p>
        </p:txBody>
      </p:sp>
    </p:spTree>
    <p:extLst>
      <p:ext uri="{BB962C8B-B14F-4D97-AF65-F5344CB8AC3E}">
        <p14:creationId xmlns:p14="http://schemas.microsoft.com/office/powerpoint/2010/main" val="1286327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F664A2-2720-C81C-2132-AC8976DEF7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BF4EE4-955F-240E-A80A-7F91B8626E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96A3A5-7338-CCBB-FE4C-A399F11B134B}"/>
              </a:ext>
            </a:extLst>
          </p:cNvPr>
          <p:cNvSpPr>
            <a:spLocks noGrp="1"/>
          </p:cNvSpPr>
          <p:nvPr>
            <p:ph type="dt" sz="half" idx="10"/>
          </p:nvPr>
        </p:nvSpPr>
        <p:spPr/>
        <p:txBody>
          <a:bodyPr/>
          <a:lstStyle/>
          <a:p>
            <a:fld id="{14FA265D-308C-47D6-A1D1-E64EE4103EAF}" type="datetimeFigureOut">
              <a:rPr lang="en-US" smtClean="0"/>
              <a:t>12/4/2024</a:t>
            </a:fld>
            <a:endParaRPr lang="en-US"/>
          </a:p>
        </p:txBody>
      </p:sp>
      <p:sp>
        <p:nvSpPr>
          <p:cNvPr id="5" name="Footer Placeholder 4">
            <a:extLst>
              <a:ext uri="{FF2B5EF4-FFF2-40B4-BE49-F238E27FC236}">
                <a16:creationId xmlns:a16="http://schemas.microsoft.com/office/drawing/2014/main" id="{B6AB120E-2671-3F2F-4BC0-98FCDF2C5F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D684DF-58FE-D41F-19B7-8FFC62206A8F}"/>
              </a:ext>
            </a:extLst>
          </p:cNvPr>
          <p:cNvSpPr>
            <a:spLocks noGrp="1"/>
          </p:cNvSpPr>
          <p:nvPr>
            <p:ph type="sldNum" sz="quarter" idx="12"/>
          </p:nvPr>
        </p:nvSpPr>
        <p:spPr/>
        <p:txBody>
          <a:bodyPr/>
          <a:lstStyle/>
          <a:p>
            <a:fld id="{1F5D7D6B-4798-479A-9C32-654058BA4D51}" type="slidenum">
              <a:rPr lang="en-US" smtClean="0"/>
              <a:t>‹#›</a:t>
            </a:fld>
            <a:endParaRPr lang="en-US"/>
          </a:p>
        </p:txBody>
      </p:sp>
    </p:spTree>
    <p:extLst>
      <p:ext uri="{BB962C8B-B14F-4D97-AF65-F5344CB8AC3E}">
        <p14:creationId xmlns:p14="http://schemas.microsoft.com/office/powerpoint/2010/main" val="786057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23248-C4C4-EBCF-2DE3-9B4DB26BC699}"/>
              </a:ext>
            </a:extLst>
          </p:cNvPr>
          <p:cNvSpPr>
            <a:spLocks noGrp="1"/>
          </p:cNvSpPr>
          <p:nvPr>
            <p:ph type="title"/>
          </p:nvPr>
        </p:nvSpPr>
        <p:spPr>
          <a:xfrm>
            <a:off x="662609" y="331397"/>
            <a:ext cx="10226496" cy="1325563"/>
          </a:xfrm>
          <a:ln>
            <a:noFill/>
          </a:ln>
        </p:spPr>
        <p:txBody>
          <a:bodyPr>
            <a:normAutofit/>
          </a:bodyPr>
          <a:lstStyle>
            <a:lvl1pPr>
              <a:defRPr sz="3600" b="1"/>
            </a:lvl1pPr>
          </a:lstStyle>
          <a:p>
            <a:r>
              <a:rPr lang="en-US"/>
              <a:t>Click to edit Master title style</a:t>
            </a:r>
          </a:p>
        </p:txBody>
      </p:sp>
      <p:sp>
        <p:nvSpPr>
          <p:cNvPr id="3" name="Content Placeholder 2">
            <a:extLst>
              <a:ext uri="{FF2B5EF4-FFF2-40B4-BE49-F238E27FC236}">
                <a16:creationId xmlns:a16="http://schemas.microsoft.com/office/drawing/2014/main" id="{D575ECA9-0C82-EA26-A617-03F9D6EAE4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28EDA0-252A-93E5-61D5-B15BB7E82790}"/>
              </a:ext>
            </a:extLst>
          </p:cNvPr>
          <p:cNvSpPr>
            <a:spLocks noGrp="1"/>
          </p:cNvSpPr>
          <p:nvPr>
            <p:ph type="dt" sz="half" idx="10"/>
          </p:nvPr>
        </p:nvSpPr>
        <p:spPr/>
        <p:txBody>
          <a:bodyPr/>
          <a:lstStyle/>
          <a:p>
            <a:fld id="{14FA265D-308C-47D6-A1D1-E64EE4103EAF}" type="datetimeFigureOut">
              <a:rPr lang="en-US" smtClean="0"/>
              <a:t>12/4/2024</a:t>
            </a:fld>
            <a:endParaRPr lang="en-US"/>
          </a:p>
        </p:txBody>
      </p:sp>
      <p:sp>
        <p:nvSpPr>
          <p:cNvPr id="5" name="Footer Placeholder 4">
            <a:extLst>
              <a:ext uri="{FF2B5EF4-FFF2-40B4-BE49-F238E27FC236}">
                <a16:creationId xmlns:a16="http://schemas.microsoft.com/office/drawing/2014/main" id="{649E4679-5B8B-F25C-91B6-5230DAB811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114A08-04C9-FE86-2E63-165A128D0DC5}"/>
              </a:ext>
            </a:extLst>
          </p:cNvPr>
          <p:cNvSpPr>
            <a:spLocks noGrp="1"/>
          </p:cNvSpPr>
          <p:nvPr>
            <p:ph type="sldNum" sz="quarter" idx="12"/>
          </p:nvPr>
        </p:nvSpPr>
        <p:spPr/>
        <p:txBody>
          <a:bodyPr/>
          <a:lstStyle/>
          <a:p>
            <a:fld id="{1F5D7D6B-4798-479A-9C32-654058BA4D51}" type="slidenum">
              <a:rPr lang="en-US" smtClean="0"/>
              <a:t>‹#›</a:t>
            </a:fld>
            <a:endParaRPr lang="en-US"/>
          </a:p>
        </p:txBody>
      </p:sp>
      <p:pic>
        <p:nvPicPr>
          <p:cNvPr id="3076" name="Picture 4" descr="Coat of arms of South Africa - Wikipedia">
            <a:extLst>
              <a:ext uri="{FF2B5EF4-FFF2-40B4-BE49-F238E27FC236}">
                <a16:creationId xmlns:a16="http://schemas.microsoft.com/office/drawing/2014/main" id="{A1546287-0BD0-3302-7AA5-4CA5851135E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81156" y="487075"/>
            <a:ext cx="903600" cy="1159163"/>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a:extLst>
              <a:ext uri="{FF2B5EF4-FFF2-40B4-BE49-F238E27FC236}">
                <a16:creationId xmlns:a16="http://schemas.microsoft.com/office/drawing/2014/main" id="{0BD86C39-0D64-3A3C-3DBE-8325C75BD229}"/>
              </a:ext>
            </a:extLst>
          </p:cNvPr>
          <p:cNvCxnSpPr>
            <a:cxnSpLocks/>
          </p:cNvCxnSpPr>
          <p:nvPr userDrawn="1"/>
        </p:nvCxnSpPr>
        <p:spPr>
          <a:xfrm>
            <a:off x="662609" y="596348"/>
            <a:ext cx="0" cy="742122"/>
          </a:xfrm>
          <a:prstGeom prst="line">
            <a:avLst/>
          </a:prstGeom>
          <a:ln w="57150">
            <a:solidFill>
              <a:srgbClr val="336699"/>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877311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0D21B-5B47-02EE-EFF3-D827804F21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269A8F-A457-482B-B8D0-BA2A2AF8088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87FA27-B70E-C6F0-9F0A-A9A2851DCEE8}"/>
              </a:ext>
            </a:extLst>
          </p:cNvPr>
          <p:cNvSpPr>
            <a:spLocks noGrp="1"/>
          </p:cNvSpPr>
          <p:nvPr>
            <p:ph type="dt" sz="half" idx="10"/>
          </p:nvPr>
        </p:nvSpPr>
        <p:spPr/>
        <p:txBody>
          <a:bodyPr/>
          <a:lstStyle/>
          <a:p>
            <a:fld id="{14FA265D-308C-47D6-A1D1-E64EE4103EAF}" type="datetimeFigureOut">
              <a:rPr lang="en-US" smtClean="0"/>
              <a:t>12/4/2024</a:t>
            </a:fld>
            <a:endParaRPr lang="en-US"/>
          </a:p>
        </p:txBody>
      </p:sp>
      <p:sp>
        <p:nvSpPr>
          <p:cNvPr id="5" name="Footer Placeholder 4">
            <a:extLst>
              <a:ext uri="{FF2B5EF4-FFF2-40B4-BE49-F238E27FC236}">
                <a16:creationId xmlns:a16="http://schemas.microsoft.com/office/drawing/2014/main" id="{3376FD38-25A3-18A7-E3BF-6551B2A4B4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C7BDE4-9624-E3C0-17EA-1FCE7A4CBF95}"/>
              </a:ext>
            </a:extLst>
          </p:cNvPr>
          <p:cNvSpPr>
            <a:spLocks noGrp="1"/>
          </p:cNvSpPr>
          <p:nvPr>
            <p:ph type="sldNum" sz="quarter" idx="12"/>
          </p:nvPr>
        </p:nvSpPr>
        <p:spPr/>
        <p:txBody>
          <a:bodyPr/>
          <a:lstStyle/>
          <a:p>
            <a:fld id="{1F5D7D6B-4798-479A-9C32-654058BA4D51}" type="slidenum">
              <a:rPr lang="en-US" smtClean="0"/>
              <a:t>‹#›</a:t>
            </a:fld>
            <a:endParaRPr lang="en-US"/>
          </a:p>
        </p:txBody>
      </p:sp>
    </p:spTree>
    <p:extLst>
      <p:ext uri="{BB962C8B-B14F-4D97-AF65-F5344CB8AC3E}">
        <p14:creationId xmlns:p14="http://schemas.microsoft.com/office/powerpoint/2010/main" val="198148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C1493-869C-480F-9BEF-7AF8118453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28C015-D1B1-0E95-D4AD-3019AF0339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DB7883-7E7E-BFA1-5C1D-7A454A02B58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F61714C-D5EF-B4A3-447C-40D35D0661B1}"/>
              </a:ext>
            </a:extLst>
          </p:cNvPr>
          <p:cNvSpPr>
            <a:spLocks noGrp="1"/>
          </p:cNvSpPr>
          <p:nvPr>
            <p:ph type="dt" sz="half" idx="10"/>
          </p:nvPr>
        </p:nvSpPr>
        <p:spPr/>
        <p:txBody>
          <a:bodyPr/>
          <a:lstStyle/>
          <a:p>
            <a:fld id="{14FA265D-308C-47D6-A1D1-E64EE4103EAF}" type="datetimeFigureOut">
              <a:rPr lang="en-US" smtClean="0"/>
              <a:t>12/4/2024</a:t>
            </a:fld>
            <a:endParaRPr lang="en-US"/>
          </a:p>
        </p:txBody>
      </p:sp>
      <p:sp>
        <p:nvSpPr>
          <p:cNvPr id="6" name="Footer Placeholder 5">
            <a:extLst>
              <a:ext uri="{FF2B5EF4-FFF2-40B4-BE49-F238E27FC236}">
                <a16:creationId xmlns:a16="http://schemas.microsoft.com/office/drawing/2014/main" id="{C803AF0B-CE87-3674-3616-4DB7F01168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C95951-CEA4-7516-C00C-8FC82D7F5858}"/>
              </a:ext>
            </a:extLst>
          </p:cNvPr>
          <p:cNvSpPr>
            <a:spLocks noGrp="1"/>
          </p:cNvSpPr>
          <p:nvPr>
            <p:ph type="sldNum" sz="quarter" idx="12"/>
          </p:nvPr>
        </p:nvSpPr>
        <p:spPr/>
        <p:txBody>
          <a:bodyPr/>
          <a:lstStyle/>
          <a:p>
            <a:fld id="{1F5D7D6B-4798-479A-9C32-654058BA4D51}" type="slidenum">
              <a:rPr lang="en-US" smtClean="0"/>
              <a:t>‹#›</a:t>
            </a:fld>
            <a:endParaRPr lang="en-US"/>
          </a:p>
        </p:txBody>
      </p:sp>
    </p:spTree>
    <p:extLst>
      <p:ext uri="{BB962C8B-B14F-4D97-AF65-F5344CB8AC3E}">
        <p14:creationId xmlns:p14="http://schemas.microsoft.com/office/powerpoint/2010/main" val="3084106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35856-39A6-E9A1-C040-E557E6C555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3B86E-FEC5-3349-37DA-2A19E6300D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FE8C5A-1D2C-FE85-3CD9-21D266DDC5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5E42993-A3DA-92F8-A3A1-2884E40DFD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C71B46-C9EC-463D-8E3B-FCA96ED930B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7857B6-C75B-A760-45C5-FAAD9848F3D3}"/>
              </a:ext>
            </a:extLst>
          </p:cNvPr>
          <p:cNvSpPr>
            <a:spLocks noGrp="1"/>
          </p:cNvSpPr>
          <p:nvPr>
            <p:ph type="dt" sz="half" idx="10"/>
          </p:nvPr>
        </p:nvSpPr>
        <p:spPr/>
        <p:txBody>
          <a:bodyPr/>
          <a:lstStyle/>
          <a:p>
            <a:fld id="{14FA265D-308C-47D6-A1D1-E64EE4103EAF}" type="datetimeFigureOut">
              <a:rPr lang="en-US" smtClean="0"/>
              <a:t>12/4/2024</a:t>
            </a:fld>
            <a:endParaRPr lang="en-US"/>
          </a:p>
        </p:txBody>
      </p:sp>
      <p:sp>
        <p:nvSpPr>
          <p:cNvPr id="8" name="Footer Placeholder 7">
            <a:extLst>
              <a:ext uri="{FF2B5EF4-FFF2-40B4-BE49-F238E27FC236}">
                <a16:creationId xmlns:a16="http://schemas.microsoft.com/office/drawing/2014/main" id="{73DAF2E2-A3E9-C121-85A5-44151AA303D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23DA76F-B05D-8BFD-87D3-E20467D8A591}"/>
              </a:ext>
            </a:extLst>
          </p:cNvPr>
          <p:cNvSpPr>
            <a:spLocks noGrp="1"/>
          </p:cNvSpPr>
          <p:nvPr>
            <p:ph type="sldNum" sz="quarter" idx="12"/>
          </p:nvPr>
        </p:nvSpPr>
        <p:spPr/>
        <p:txBody>
          <a:bodyPr/>
          <a:lstStyle/>
          <a:p>
            <a:fld id="{1F5D7D6B-4798-479A-9C32-654058BA4D51}" type="slidenum">
              <a:rPr lang="en-US" smtClean="0"/>
              <a:t>‹#›</a:t>
            </a:fld>
            <a:endParaRPr lang="en-US"/>
          </a:p>
        </p:txBody>
      </p:sp>
    </p:spTree>
    <p:extLst>
      <p:ext uri="{BB962C8B-B14F-4D97-AF65-F5344CB8AC3E}">
        <p14:creationId xmlns:p14="http://schemas.microsoft.com/office/powerpoint/2010/main" val="2288709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E29FD-3BEC-908B-0B11-045AC7CD2E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FC2F084-D351-F4D1-476F-2DF2E4A680C4}"/>
              </a:ext>
            </a:extLst>
          </p:cNvPr>
          <p:cNvSpPr>
            <a:spLocks noGrp="1"/>
          </p:cNvSpPr>
          <p:nvPr>
            <p:ph type="dt" sz="half" idx="10"/>
          </p:nvPr>
        </p:nvSpPr>
        <p:spPr/>
        <p:txBody>
          <a:bodyPr/>
          <a:lstStyle/>
          <a:p>
            <a:fld id="{14FA265D-308C-47D6-A1D1-E64EE4103EAF}" type="datetimeFigureOut">
              <a:rPr lang="en-US" smtClean="0"/>
              <a:t>12/4/2024</a:t>
            </a:fld>
            <a:endParaRPr lang="en-US"/>
          </a:p>
        </p:txBody>
      </p:sp>
      <p:sp>
        <p:nvSpPr>
          <p:cNvPr id="4" name="Footer Placeholder 3">
            <a:extLst>
              <a:ext uri="{FF2B5EF4-FFF2-40B4-BE49-F238E27FC236}">
                <a16:creationId xmlns:a16="http://schemas.microsoft.com/office/drawing/2014/main" id="{D83F169F-6F44-4246-64A2-ECFBCAB0E8C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24ECAEB-88CB-E02A-338E-B0F75AF0D630}"/>
              </a:ext>
            </a:extLst>
          </p:cNvPr>
          <p:cNvSpPr>
            <a:spLocks noGrp="1"/>
          </p:cNvSpPr>
          <p:nvPr>
            <p:ph type="sldNum" sz="quarter" idx="12"/>
          </p:nvPr>
        </p:nvSpPr>
        <p:spPr/>
        <p:txBody>
          <a:bodyPr/>
          <a:lstStyle/>
          <a:p>
            <a:fld id="{1F5D7D6B-4798-479A-9C32-654058BA4D51}" type="slidenum">
              <a:rPr lang="en-US" smtClean="0"/>
              <a:t>‹#›</a:t>
            </a:fld>
            <a:endParaRPr lang="en-US"/>
          </a:p>
        </p:txBody>
      </p:sp>
    </p:spTree>
    <p:extLst>
      <p:ext uri="{BB962C8B-B14F-4D97-AF65-F5344CB8AC3E}">
        <p14:creationId xmlns:p14="http://schemas.microsoft.com/office/powerpoint/2010/main" val="3502635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78A6EB-4948-CAAA-0EF4-765F452084C8}"/>
              </a:ext>
            </a:extLst>
          </p:cNvPr>
          <p:cNvSpPr>
            <a:spLocks noGrp="1"/>
          </p:cNvSpPr>
          <p:nvPr>
            <p:ph type="dt" sz="half" idx="10"/>
          </p:nvPr>
        </p:nvSpPr>
        <p:spPr/>
        <p:txBody>
          <a:bodyPr/>
          <a:lstStyle/>
          <a:p>
            <a:fld id="{14FA265D-308C-47D6-A1D1-E64EE4103EAF}" type="datetimeFigureOut">
              <a:rPr lang="en-US" smtClean="0"/>
              <a:t>12/4/2024</a:t>
            </a:fld>
            <a:endParaRPr lang="en-US"/>
          </a:p>
        </p:txBody>
      </p:sp>
      <p:sp>
        <p:nvSpPr>
          <p:cNvPr id="3" name="Footer Placeholder 2">
            <a:extLst>
              <a:ext uri="{FF2B5EF4-FFF2-40B4-BE49-F238E27FC236}">
                <a16:creationId xmlns:a16="http://schemas.microsoft.com/office/drawing/2014/main" id="{0670497F-E955-FE3A-F0A9-22C151A6202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50BB0B0-FAC4-EB7E-DB20-CFD235A07918}"/>
              </a:ext>
            </a:extLst>
          </p:cNvPr>
          <p:cNvSpPr>
            <a:spLocks noGrp="1"/>
          </p:cNvSpPr>
          <p:nvPr>
            <p:ph type="sldNum" sz="quarter" idx="12"/>
          </p:nvPr>
        </p:nvSpPr>
        <p:spPr/>
        <p:txBody>
          <a:bodyPr/>
          <a:lstStyle/>
          <a:p>
            <a:fld id="{1F5D7D6B-4798-479A-9C32-654058BA4D51}" type="slidenum">
              <a:rPr lang="en-US" smtClean="0"/>
              <a:t>‹#›</a:t>
            </a:fld>
            <a:endParaRPr lang="en-US"/>
          </a:p>
        </p:txBody>
      </p:sp>
    </p:spTree>
    <p:extLst>
      <p:ext uri="{BB962C8B-B14F-4D97-AF65-F5344CB8AC3E}">
        <p14:creationId xmlns:p14="http://schemas.microsoft.com/office/powerpoint/2010/main" val="383093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4EBB-A216-C49E-ED76-901CFA7A3C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EFE71C-6F3D-2A47-77C6-85FEF0D039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6C5074-4EB9-3457-1E84-62A0F007B0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7AD120-E2EE-1A78-F639-D71A0B585100}"/>
              </a:ext>
            </a:extLst>
          </p:cNvPr>
          <p:cNvSpPr>
            <a:spLocks noGrp="1"/>
          </p:cNvSpPr>
          <p:nvPr>
            <p:ph type="dt" sz="half" idx="10"/>
          </p:nvPr>
        </p:nvSpPr>
        <p:spPr/>
        <p:txBody>
          <a:bodyPr/>
          <a:lstStyle/>
          <a:p>
            <a:fld id="{14FA265D-308C-47D6-A1D1-E64EE4103EAF}" type="datetimeFigureOut">
              <a:rPr lang="en-US" smtClean="0"/>
              <a:t>12/4/2024</a:t>
            </a:fld>
            <a:endParaRPr lang="en-US"/>
          </a:p>
        </p:txBody>
      </p:sp>
      <p:sp>
        <p:nvSpPr>
          <p:cNvPr id="6" name="Footer Placeholder 5">
            <a:extLst>
              <a:ext uri="{FF2B5EF4-FFF2-40B4-BE49-F238E27FC236}">
                <a16:creationId xmlns:a16="http://schemas.microsoft.com/office/drawing/2014/main" id="{FD37F737-BC57-E31E-6F99-481D6304F4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69B00B-76C3-5063-1355-00450059074C}"/>
              </a:ext>
            </a:extLst>
          </p:cNvPr>
          <p:cNvSpPr>
            <a:spLocks noGrp="1"/>
          </p:cNvSpPr>
          <p:nvPr>
            <p:ph type="sldNum" sz="quarter" idx="12"/>
          </p:nvPr>
        </p:nvSpPr>
        <p:spPr/>
        <p:txBody>
          <a:bodyPr/>
          <a:lstStyle/>
          <a:p>
            <a:fld id="{1F5D7D6B-4798-479A-9C32-654058BA4D51}" type="slidenum">
              <a:rPr lang="en-US" smtClean="0"/>
              <a:t>‹#›</a:t>
            </a:fld>
            <a:endParaRPr lang="en-US"/>
          </a:p>
        </p:txBody>
      </p:sp>
    </p:spTree>
    <p:extLst>
      <p:ext uri="{BB962C8B-B14F-4D97-AF65-F5344CB8AC3E}">
        <p14:creationId xmlns:p14="http://schemas.microsoft.com/office/powerpoint/2010/main" val="544985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E1456-13E5-185C-64A3-4F8B8BEA51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9E379E-380E-E77D-9D86-57A5E77F82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B0AF48-4E69-ADC6-2E18-D3D69E2C21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C7A37E-D72D-EE4D-DF8D-55550DCA07A3}"/>
              </a:ext>
            </a:extLst>
          </p:cNvPr>
          <p:cNvSpPr>
            <a:spLocks noGrp="1"/>
          </p:cNvSpPr>
          <p:nvPr>
            <p:ph type="dt" sz="half" idx="10"/>
          </p:nvPr>
        </p:nvSpPr>
        <p:spPr/>
        <p:txBody>
          <a:bodyPr/>
          <a:lstStyle/>
          <a:p>
            <a:fld id="{14FA265D-308C-47D6-A1D1-E64EE4103EAF}" type="datetimeFigureOut">
              <a:rPr lang="en-US" smtClean="0"/>
              <a:t>12/4/2024</a:t>
            </a:fld>
            <a:endParaRPr lang="en-US"/>
          </a:p>
        </p:txBody>
      </p:sp>
      <p:sp>
        <p:nvSpPr>
          <p:cNvPr id="6" name="Footer Placeholder 5">
            <a:extLst>
              <a:ext uri="{FF2B5EF4-FFF2-40B4-BE49-F238E27FC236}">
                <a16:creationId xmlns:a16="http://schemas.microsoft.com/office/drawing/2014/main" id="{0E00E8CC-7FAD-6B0B-FF1D-D586EE42AD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DC2AC2-9A8C-3079-4317-CEF3FE014111}"/>
              </a:ext>
            </a:extLst>
          </p:cNvPr>
          <p:cNvSpPr>
            <a:spLocks noGrp="1"/>
          </p:cNvSpPr>
          <p:nvPr>
            <p:ph type="sldNum" sz="quarter" idx="12"/>
          </p:nvPr>
        </p:nvSpPr>
        <p:spPr/>
        <p:txBody>
          <a:bodyPr/>
          <a:lstStyle/>
          <a:p>
            <a:fld id="{1F5D7D6B-4798-479A-9C32-654058BA4D51}" type="slidenum">
              <a:rPr lang="en-US" smtClean="0"/>
              <a:t>‹#›</a:t>
            </a:fld>
            <a:endParaRPr lang="en-US"/>
          </a:p>
        </p:txBody>
      </p:sp>
    </p:spTree>
    <p:extLst>
      <p:ext uri="{BB962C8B-B14F-4D97-AF65-F5344CB8AC3E}">
        <p14:creationId xmlns:p14="http://schemas.microsoft.com/office/powerpoint/2010/main" val="323359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306E60-FF06-2FF5-75D1-027A8AC497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3D9FF9-DAA0-3486-F5FC-59371209DB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E4B5FF-7583-8B6B-D539-E9834B8E56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4FA265D-308C-47D6-A1D1-E64EE4103EAF}" type="datetimeFigureOut">
              <a:rPr lang="en-US" smtClean="0"/>
              <a:t>12/4/2024</a:t>
            </a:fld>
            <a:endParaRPr lang="en-US"/>
          </a:p>
        </p:txBody>
      </p:sp>
      <p:sp>
        <p:nvSpPr>
          <p:cNvPr id="5" name="Footer Placeholder 4">
            <a:extLst>
              <a:ext uri="{FF2B5EF4-FFF2-40B4-BE49-F238E27FC236}">
                <a16:creationId xmlns:a16="http://schemas.microsoft.com/office/drawing/2014/main" id="{B5365384-12BA-3CDC-73F8-7E868909D3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1A18A26-1604-D3A9-6CFE-110A53A313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F5D7D6B-4798-479A-9C32-654058BA4D51}" type="slidenum">
              <a:rPr lang="en-US" smtClean="0"/>
              <a:t>‹#›</a:t>
            </a:fld>
            <a:endParaRPr lang="en-US"/>
          </a:p>
        </p:txBody>
      </p:sp>
    </p:spTree>
    <p:extLst>
      <p:ext uri="{BB962C8B-B14F-4D97-AF65-F5344CB8AC3E}">
        <p14:creationId xmlns:p14="http://schemas.microsoft.com/office/powerpoint/2010/main" val="3619990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image" Target="../media/image11.pn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8.png"/><Relationship Id="rId9"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82"/>
        <p:cNvGrpSpPr/>
        <p:nvPr/>
      </p:nvGrpSpPr>
      <p:grpSpPr>
        <a:xfrm>
          <a:off x="0" y="0"/>
          <a:ext cx="0" cy="0"/>
          <a:chOff x="0" y="0"/>
          <a:chExt cx="0" cy="0"/>
        </a:xfrm>
      </p:grpSpPr>
      <p:pic>
        <p:nvPicPr>
          <p:cNvPr id="683" name="Google Shape;683;p123" descr="women-discussing-at-the-meeting-3810760.jpg"/>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684" name="Google Shape;684;p123"/>
          <p:cNvSpPr/>
          <p:nvPr/>
        </p:nvSpPr>
        <p:spPr>
          <a:xfrm>
            <a:off x="0" y="0"/>
            <a:ext cx="12192000" cy="6858000"/>
          </a:xfrm>
          <a:prstGeom prst="rect">
            <a:avLst/>
          </a:prstGeom>
          <a:solidFill>
            <a:srgbClr val="2C5462">
              <a:alpha val="60000"/>
            </a:srgbClr>
          </a:solidFill>
          <a:ln>
            <a:noFill/>
          </a:ln>
          <a:effectLst>
            <a:outerShdw blurRad="40000" dist="23000" dir="5400000" rotWithShape="0">
              <a:srgbClr val="000000">
                <a:alpha val="34901"/>
              </a:srgbClr>
            </a:outerShdw>
          </a:effectLst>
        </p:spPr>
        <p:txBody>
          <a:bodyPr spcFirstLastPara="1" wrap="square" lIns="91433" tIns="45700" rIns="91433" bIns="45700" anchor="ctr" anchorCtr="0">
            <a:noAutofit/>
          </a:bodyPr>
          <a:lstStyle/>
          <a:p>
            <a:pPr algn="ctr">
              <a:buClr>
                <a:schemeClr val="lt1"/>
              </a:buClr>
              <a:buSzPts val="1800"/>
            </a:pPr>
            <a:endParaRPr lang="en-US" sz="4400" dirty="0">
              <a:solidFill>
                <a:schemeClr val="bg1"/>
              </a:solidFill>
              <a:latin typeface="Calibri"/>
              <a:ea typeface="Calibri"/>
              <a:cs typeface="Calibri"/>
              <a:sym typeface="Calibri"/>
            </a:endParaRPr>
          </a:p>
        </p:txBody>
      </p:sp>
      <p:sp>
        <p:nvSpPr>
          <p:cNvPr id="685" name="Google Shape;685;p123"/>
          <p:cNvSpPr txBox="1">
            <a:spLocks noGrp="1"/>
          </p:cNvSpPr>
          <p:nvPr>
            <p:ph type="ctrTitle"/>
          </p:nvPr>
        </p:nvSpPr>
        <p:spPr>
          <a:prstGeom prst="rect">
            <a:avLst/>
          </a:prstGeom>
          <a:noFill/>
          <a:ln>
            <a:noFill/>
          </a:ln>
        </p:spPr>
        <p:txBody>
          <a:bodyPr spcFirstLastPara="1" wrap="square" lIns="91433" tIns="45700" rIns="91433" bIns="45700" anchor="b" anchorCtr="0">
            <a:noAutofit/>
          </a:bodyPr>
          <a:lstStyle/>
          <a:p>
            <a:pPr>
              <a:lnSpc>
                <a:spcPct val="100000"/>
              </a:lnSpc>
              <a:spcBef>
                <a:spcPts val="0"/>
              </a:spcBef>
              <a:buClr>
                <a:schemeClr val="dk1"/>
              </a:buClr>
              <a:buSzPts val="6000"/>
            </a:pPr>
            <a:r>
              <a:rPr lang="en-US" sz="5400" b="1" dirty="0">
                <a:solidFill>
                  <a:schemeClr val="bg1"/>
                </a:solidFill>
              </a:rPr>
              <a:t>Digital Public Infrastructure Learning Exchange</a:t>
            </a:r>
            <a:endParaRPr sz="2800" b="1" dirty="0">
              <a:solidFill>
                <a:schemeClr val="bg1"/>
              </a:solidFill>
              <a:latin typeface="Arial"/>
              <a:ea typeface="Arial"/>
              <a:cs typeface="Arial"/>
              <a:sym typeface="Arial"/>
            </a:endParaRPr>
          </a:p>
        </p:txBody>
      </p:sp>
      <p:sp>
        <p:nvSpPr>
          <p:cNvPr id="686" name="Google Shape;686;p123"/>
          <p:cNvSpPr txBox="1">
            <a:spLocks noGrp="1"/>
          </p:cNvSpPr>
          <p:nvPr>
            <p:ph type="subTitle" idx="1"/>
          </p:nvPr>
        </p:nvSpPr>
        <p:spPr>
          <a:prstGeom prst="rect">
            <a:avLst/>
          </a:prstGeom>
          <a:noFill/>
          <a:ln>
            <a:noFill/>
          </a:ln>
        </p:spPr>
        <p:txBody>
          <a:bodyPr spcFirstLastPara="1" vert="horz" wrap="square" lIns="91433" tIns="45700" rIns="91433" bIns="45700" rtlCol="0" anchor="ctr" anchorCtr="0">
            <a:noAutofit/>
          </a:bodyPr>
          <a:lstStyle/>
          <a:p>
            <a:r>
              <a:rPr lang="en-US" dirty="0">
                <a:solidFill>
                  <a:schemeClr val="bg1"/>
                </a:solidFill>
              </a:rPr>
              <a:t>South Africa’s Digital Transformation Journey:</a:t>
            </a:r>
          </a:p>
          <a:p>
            <a:r>
              <a:rPr lang="en-US" dirty="0">
                <a:solidFill>
                  <a:schemeClr val="bg1"/>
                </a:solidFill>
              </a:rPr>
              <a:t>Achievements, Challenges and Learning Expectations from India, </a:t>
            </a:r>
            <a:br>
              <a:rPr lang="en-US" dirty="0">
                <a:solidFill>
                  <a:schemeClr val="bg1"/>
                </a:solidFill>
              </a:rPr>
            </a:br>
            <a:endParaRPr lang="en-US" dirty="0">
              <a:solidFill>
                <a:schemeClr val="bg1"/>
              </a:solidFill>
            </a:endParaRPr>
          </a:p>
          <a:p>
            <a:r>
              <a:rPr lang="en-US" dirty="0">
                <a:solidFill>
                  <a:schemeClr val="bg1"/>
                </a:solidFill>
              </a:rPr>
              <a:t>04 December 2024</a:t>
            </a:r>
          </a:p>
        </p:txBody>
      </p:sp>
      <p:pic>
        <p:nvPicPr>
          <p:cNvPr id="687" name="Google Shape;687;p123"/>
          <p:cNvPicPr preferRelativeResize="0"/>
          <p:nvPr/>
        </p:nvPicPr>
        <p:blipFill rotWithShape="1">
          <a:blip r:embed="rId4">
            <a:alphaModFix/>
          </a:blip>
          <a:srcRect b="17835"/>
          <a:stretch/>
        </p:blipFill>
        <p:spPr>
          <a:xfrm>
            <a:off x="5086987" y="254608"/>
            <a:ext cx="2018027" cy="1766009"/>
          </a:xfrm>
          <a:prstGeom prst="rect">
            <a:avLst/>
          </a:prstGeom>
          <a:noFill/>
          <a:ln>
            <a:noFill/>
          </a:ln>
        </p:spPr>
      </p:pic>
      <p:sp>
        <p:nvSpPr>
          <p:cNvPr id="3" name="TextBox 2">
            <a:extLst>
              <a:ext uri="{FF2B5EF4-FFF2-40B4-BE49-F238E27FC236}">
                <a16:creationId xmlns:a16="http://schemas.microsoft.com/office/drawing/2014/main" id="{A2B8A453-A8E6-C0CD-F9C2-1C253BE064FB}"/>
              </a:ext>
            </a:extLst>
          </p:cNvPr>
          <p:cNvSpPr txBox="1"/>
          <p:nvPr/>
        </p:nvSpPr>
        <p:spPr>
          <a:xfrm>
            <a:off x="503583" y="5349875"/>
            <a:ext cx="6149008" cy="923330"/>
          </a:xfrm>
          <a:prstGeom prst="rect">
            <a:avLst/>
          </a:prstGeom>
          <a:noFill/>
        </p:spPr>
        <p:txBody>
          <a:bodyPr wrap="square">
            <a:spAutoFit/>
          </a:bodyPr>
          <a:lstStyle/>
          <a:p>
            <a:pPr algn="l"/>
            <a:r>
              <a:rPr lang="en-US" dirty="0" err="1">
                <a:solidFill>
                  <a:schemeClr val="bg1"/>
                </a:solidFill>
              </a:rPr>
              <a:t>Ms</a:t>
            </a:r>
            <a:r>
              <a:rPr lang="en-US" dirty="0">
                <a:solidFill>
                  <a:schemeClr val="bg1"/>
                </a:solidFill>
              </a:rPr>
              <a:t> Nonkqubela Jordan-</a:t>
            </a:r>
            <a:r>
              <a:rPr lang="en-US" dirty="0" err="1">
                <a:solidFill>
                  <a:schemeClr val="bg1"/>
                </a:solidFill>
              </a:rPr>
              <a:t>Dyani</a:t>
            </a:r>
            <a:endParaRPr lang="en-US" dirty="0">
              <a:solidFill>
                <a:schemeClr val="bg1"/>
              </a:solidFill>
            </a:endParaRPr>
          </a:p>
          <a:p>
            <a:pPr algn="l"/>
            <a:r>
              <a:rPr lang="en-US" dirty="0">
                <a:solidFill>
                  <a:schemeClr val="bg1"/>
                </a:solidFill>
              </a:rPr>
              <a:t>Head of Delegation, Director-General</a:t>
            </a:r>
          </a:p>
          <a:p>
            <a:pPr algn="l"/>
            <a:r>
              <a:rPr lang="en-US" dirty="0">
                <a:solidFill>
                  <a:schemeClr val="bg1"/>
                </a:solidFill>
              </a:rPr>
              <a:t>Department of Communications and Digital Technologies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4">
            <a:extLst>
              <a:ext uri="{FF2B5EF4-FFF2-40B4-BE49-F238E27FC236}">
                <a16:creationId xmlns:a16="http://schemas.microsoft.com/office/drawing/2014/main" id="{D1A66327-920B-4978-0919-E03C08B35E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6143"/>
            <a:ext cx="12192001" cy="6874143"/>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Shape 8">
            <a:extLst>
              <a:ext uri="{FF2B5EF4-FFF2-40B4-BE49-F238E27FC236}">
                <a16:creationId xmlns:a16="http://schemas.microsoft.com/office/drawing/2014/main" id="{ABEE9497-34B8-1BB0-81A4-74F833858A72}"/>
              </a:ext>
            </a:extLst>
          </p:cNvPr>
          <p:cNvSpPr/>
          <p:nvPr/>
        </p:nvSpPr>
        <p:spPr>
          <a:xfrm>
            <a:off x="565786" y="1940236"/>
            <a:ext cx="11060429" cy="835379"/>
          </a:xfrm>
          <a:custGeom>
            <a:avLst/>
            <a:gdLst>
              <a:gd name="connsiteX0" fmla="*/ 0 w 11060429"/>
              <a:gd name="connsiteY0" fmla="*/ 139233 h 835379"/>
              <a:gd name="connsiteX1" fmla="*/ 139233 w 11060429"/>
              <a:gd name="connsiteY1" fmla="*/ 0 h 835379"/>
              <a:gd name="connsiteX2" fmla="*/ 10921196 w 11060429"/>
              <a:gd name="connsiteY2" fmla="*/ 0 h 835379"/>
              <a:gd name="connsiteX3" fmla="*/ 11060429 w 11060429"/>
              <a:gd name="connsiteY3" fmla="*/ 139233 h 835379"/>
              <a:gd name="connsiteX4" fmla="*/ 11060429 w 11060429"/>
              <a:gd name="connsiteY4" fmla="*/ 696146 h 835379"/>
              <a:gd name="connsiteX5" fmla="*/ 10921196 w 11060429"/>
              <a:gd name="connsiteY5" fmla="*/ 835379 h 835379"/>
              <a:gd name="connsiteX6" fmla="*/ 139233 w 11060429"/>
              <a:gd name="connsiteY6" fmla="*/ 835379 h 835379"/>
              <a:gd name="connsiteX7" fmla="*/ 0 w 11060429"/>
              <a:gd name="connsiteY7" fmla="*/ 696146 h 835379"/>
              <a:gd name="connsiteX8" fmla="*/ 0 w 11060429"/>
              <a:gd name="connsiteY8" fmla="*/ 139233 h 835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60429" h="835379">
                <a:moveTo>
                  <a:pt x="0" y="139233"/>
                </a:moveTo>
                <a:cubicBezTo>
                  <a:pt x="0" y="62337"/>
                  <a:pt x="62337" y="0"/>
                  <a:pt x="139233" y="0"/>
                </a:cubicBezTo>
                <a:lnTo>
                  <a:pt x="10921196" y="0"/>
                </a:lnTo>
                <a:cubicBezTo>
                  <a:pt x="10998092" y="0"/>
                  <a:pt x="11060429" y="62337"/>
                  <a:pt x="11060429" y="139233"/>
                </a:cubicBezTo>
                <a:lnTo>
                  <a:pt x="11060429" y="696146"/>
                </a:lnTo>
                <a:cubicBezTo>
                  <a:pt x="11060429" y="773042"/>
                  <a:pt x="10998092" y="835379"/>
                  <a:pt x="10921196" y="835379"/>
                </a:cubicBezTo>
                <a:lnTo>
                  <a:pt x="139233" y="835379"/>
                </a:lnTo>
                <a:cubicBezTo>
                  <a:pt x="62337" y="835379"/>
                  <a:pt x="0" y="773042"/>
                  <a:pt x="0" y="696146"/>
                </a:cubicBezTo>
                <a:lnTo>
                  <a:pt x="0" y="139233"/>
                </a:lnTo>
                <a:close/>
              </a:path>
            </a:pathLst>
          </a:custGeom>
          <a:solidFill>
            <a:srgbClr val="156082">
              <a:alpha val="60000"/>
            </a:srgb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0790" tIns="120790" rIns="120790" bIns="120790" numCol="1" spcCol="1270" anchor="ctr" anchorCtr="0">
            <a:noAutofit/>
          </a:bodyPr>
          <a:lstStyle/>
          <a:p>
            <a:pPr marL="0" lvl="0" indent="0" algn="l" defTabSz="933450">
              <a:lnSpc>
                <a:spcPct val="90000"/>
              </a:lnSpc>
              <a:spcBef>
                <a:spcPct val="0"/>
              </a:spcBef>
              <a:spcAft>
                <a:spcPct val="35000"/>
              </a:spcAft>
              <a:buNone/>
            </a:pPr>
            <a:r>
              <a:rPr lang="en-US" sz="2100" kern="1200"/>
              <a:t>Governments worldwide are embarking on digital transformation initiatives to better respond to the evolving needs of their citizens.</a:t>
            </a:r>
          </a:p>
        </p:txBody>
      </p:sp>
      <p:sp>
        <p:nvSpPr>
          <p:cNvPr id="10" name="Freeform: Shape 9">
            <a:extLst>
              <a:ext uri="{FF2B5EF4-FFF2-40B4-BE49-F238E27FC236}">
                <a16:creationId xmlns:a16="http://schemas.microsoft.com/office/drawing/2014/main" id="{48C019A3-CEC7-EE55-ECF3-2912261FEFD2}"/>
              </a:ext>
            </a:extLst>
          </p:cNvPr>
          <p:cNvSpPr/>
          <p:nvPr/>
        </p:nvSpPr>
        <p:spPr>
          <a:xfrm>
            <a:off x="565785" y="3092769"/>
            <a:ext cx="11060429" cy="835379"/>
          </a:xfrm>
          <a:custGeom>
            <a:avLst/>
            <a:gdLst>
              <a:gd name="connsiteX0" fmla="*/ 0 w 11060429"/>
              <a:gd name="connsiteY0" fmla="*/ 139233 h 835379"/>
              <a:gd name="connsiteX1" fmla="*/ 139233 w 11060429"/>
              <a:gd name="connsiteY1" fmla="*/ 0 h 835379"/>
              <a:gd name="connsiteX2" fmla="*/ 10921196 w 11060429"/>
              <a:gd name="connsiteY2" fmla="*/ 0 h 835379"/>
              <a:gd name="connsiteX3" fmla="*/ 11060429 w 11060429"/>
              <a:gd name="connsiteY3" fmla="*/ 139233 h 835379"/>
              <a:gd name="connsiteX4" fmla="*/ 11060429 w 11060429"/>
              <a:gd name="connsiteY4" fmla="*/ 696146 h 835379"/>
              <a:gd name="connsiteX5" fmla="*/ 10921196 w 11060429"/>
              <a:gd name="connsiteY5" fmla="*/ 835379 h 835379"/>
              <a:gd name="connsiteX6" fmla="*/ 139233 w 11060429"/>
              <a:gd name="connsiteY6" fmla="*/ 835379 h 835379"/>
              <a:gd name="connsiteX7" fmla="*/ 0 w 11060429"/>
              <a:gd name="connsiteY7" fmla="*/ 696146 h 835379"/>
              <a:gd name="connsiteX8" fmla="*/ 0 w 11060429"/>
              <a:gd name="connsiteY8" fmla="*/ 139233 h 835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60429" h="835379">
                <a:moveTo>
                  <a:pt x="0" y="139233"/>
                </a:moveTo>
                <a:cubicBezTo>
                  <a:pt x="0" y="62337"/>
                  <a:pt x="62337" y="0"/>
                  <a:pt x="139233" y="0"/>
                </a:cubicBezTo>
                <a:lnTo>
                  <a:pt x="10921196" y="0"/>
                </a:lnTo>
                <a:cubicBezTo>
                  <a:pt x="10998092" y="0"/>
                  <a:pt x="11060429" y="62337"/>
                  <a:pt x="11060429" y="139233"/>
                </a:cubicBezTo>
                <a:lnTo>
                  <a:pt x="11060429" y="696146"/>
                </a:lnTo>
                <a:cubicBezTo>
                  <a:pt x="11060429" y="773042"/>
                  <a:pt x="10998092" y="835379"/>
                  <a:pt x="10921196" y="835379"/>
                </a:cubicBezTo>
                <a:lnTo>
                  <a:pt x="139233" y="835379"/>
                </a:lnTo>
                <a:cubicBezTo>
                  <a:pt x="62337" y="835379"/>
                  <a:pt x="0" y="773042"/>
                  <a:pt x="0" y="696146"/>
                </a:cubicBezTo>
                <a:lnTo>
                  <a:pt x="0" y="139233"/>
                </a:lnTo>
                <a:close/>
              </a:path>
            </a:pathLst>
          </a:custGeom>
          <a:solidFill>
            <a:srgbClr val="156082">
              <a:alpha val="60000"/>
            </a:srgb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0790" tIns="120790" rIns="120790" bIns="120790" numCol="1" spcCol="1270" anchor="ctr" anchorCtr="0">
            <a:noAutofit/>
          </a:bodyPr>
          <a:lstStyle/>
          <a:p>
            <a:pPr marL="0" lvl="0" indent="0" algn="l" defTabSz="933450">
              <a:lnSpc>
                <a:spcPct val="90000"/>
              </a:lnSpc>
              <a:spcBef>
                <a:spcPct val="0"/>
              </a:spcBef>
              <a:spcAft>
                <a:spcPct val="35000"/>
              </a:spcAft>
              <a:buNone/>
            </a:pPr>
            <a:r>
              <a:rPr lang="en-US" sz="2100" kern="1200"/>
              <a:t>Governments are appreciating the need to be digital by default and to continuously enhance citizen-centric focus, ultimately improving overall service delivery.</a:t>
            </a:r>
          </a:p>
        </p:txBody>
      </p:sp>
      <p:sp>
        <p:nvSpPr>
          <p:cNvPr id="11" name="Freeform: Shape 10">
            <a:extLst>
              <a:ext uri="{FF2B5EF4-FFF2-40B4-BE49-F238E27FC236}">
                <a16:creationId xmlns:a16="http://schemas.microsoft.com/office/drawing/2014/main" id="{F4BF9CD0-FE6A-31D6-AD90-EB7146A8AD58}"/>
              </a:ext>
            </a:extLst>
          </p:cNvPr>
          <p:cNvSpPr/>
          <p:nvPr/>
        </p:nvSpPr>
        <p:spPr>
          <a:xfrm>
            <a:off x="565785" y="4245302"/>
            <a:ext cx="11060429" cy="835379"/>
          </a:xfrm>
          <a:custGeom>
            <a:avLst/>
            <a:gdLst>
              <a:gd name="connsiteX0" fmla="*/ 0 w 11060429"/>
              <a:gd name="connsiteY0" fmla="*/ 139233 h 835379"/>
              <a:gd name="connsiteX1" fmla="*/ 139233 w 11060429"/>
              <a:gd name="connsiteY1" fmla="*/ 0 h 835379"/>
              <a:gd name="connsiteX2" fmla="*/ 10921196 w 11060429"/>
              <a:gd name="connsiteY2" fmla="*/ 0 h 835379"/>
              <a:gd name="connsiteX3" fmla="*/ 11060429 w 11060429"/>
              <a:gd name="connsiteY3" fmla="*/ 139233 h 835379"/>
              <a:gd name="connsiteX4" fmla="*/ 11060429 w 11060429"/>
              <a:gd name="connsiteY4" fmla="*/ 696146 h 835379"/>
              <a:gd name="connsiteX5" fmla="*/ 10921196 w 11060429"/>
              <a:gd name="connsiteY5" fmla="*/ 835379 h 835379"/>
              <a:gd name="connsiteX6" fmla="*/ 139233 w 11060429"/>
              <a:gd name="connsiteY6" fmla="*/ 835379 h 835379"/>
              <a:gd name="connsiteX7" fmla="*/ 0 w 11060429"/>
              <a:gd name="connsiteY7" fmla="*/ 696146 h 835379"/>
              <a:gd name="connsiteX8" fmla="*/ 0 w 11060429"/>
              <a:gd name="connsiteY8" fmla="*/ 139233 h 835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60429" h="835379">
                <a:moveTo>
                  <a:pt x="0" y="139233"/>
                </a:moveTo>
                <a:cubicBezTo>
                  <a:pt x="0" y="62337"/>
                  <a:pt x="62337" y="0"/>
                  <a:pt x="139233" y="0"/>
                </a:cubicBezTo>
                <a:lnTo>
                  <a:pt x="10921196" y="0"/>
                </a:lnTo>
                <a:cubicBezTo>
                  <a:pt x="10998092" y="0"/>
                  <a:pt x="11060429" y="62337"/>
                  <a:pt x="11060429" y="139233"/>
                </a:cubicBezTo>
                <a:lnTo>
                  <a:pt x="11060429" y="696146"/>
                </a:lnTo>
                <a:cubicBezTo>
                  <a:pt x="11060429" y="773042"/>
                  <a:pt x="10998092" y="835379"/>
                  <a:pt x="10921196" y="835379"/>
                </a:cubicBezTo>
                <a:lnTo>
                  <a:pt x="139233" y="835379"/>
                </a:lnTo>
                <a:cubicBezTo>
                  <a:pt x="62337" y="835379"/>
                  <a:pt x="0" y="773042"/>
                  <a:pt x="0" y="696146"/>
                </a:cubicBezTo>
                <a:lnTo>
                  <a:pt x="0" y="139233"/>
                </a:lnTo>
                <a:close/>
              </a:path>
            </a:pathLst>
          </a:custGeom>
          <a:solidFill>
            <a:srgbClr val="156082">
              <a:alpha val="60000"/>
            </a:srgb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0790" tIns="120790" rIns="120790" bIns="120790" numCol="1" spcCol="1270" anchor="ctr" anchorCtr="0">
            <a:noAutofit/>
          </a:bodyPr>
          <a:lstStyle/>
          <a:p>
            <a:pPr marL="0" lvl="0" indent="0" algn="l" defTabSz="933450">
              <a:lnSpc>
                <a:spcPct val="90000"/>
              </a:lnSpc>
              <a:spcBef>
                <a:spcPct val="0"/>
              </a:spcBef>
              <a:spcAft>
                <a:spcPct val="35000"/>
              </a:spcAft>
              <a:buNone/>
            </a:pPr>
            <a:r>
              <a:rPr lang="en-ZA" sz="2100" kern="1200" dirty="0"/>
              <a:t>As South Africa, there is an urgent need to strive to become a Digital Nation that is inclusive of all citizens with access to digital services, and inclusive participation in the digital ecosystem. </a:t>
            </a:r>
            <a:endParaRPr lang="en-US" sz="2100" kern="1200" dirty="0"/>
          </a:p>
        </p:txBody>
      </p:sp>
      <p:sp>
        <p:nvSpPr>
          <p:cNvPr id="12" name="Freeform: Shape 11">
            <a:extLst>
              <a:ext uri="{FF2B5EF4-FFF2-40B4-BE49-F238E27FC236}">
                <a16:creationId xmlns:a16="http://schemas.microsoft.com/office/drawing/2014/main" id="{277C8EA4-94FD-F5DC-CC36-C3A5B160AE88}"/>
              </a:ext>
            </a:extLst>
          </p:cNvPr>
          <p:cNvSpPr/>
          <p:nvPr/>
        </p:nvSpPr>
        <p:spPr>
          <a:xfrm>
            <a:off x="565785" y="5397835"/>
            <a:ext cx="11060429" cy="835379"/>
          </a:xfrm>
          <a:custGeom>
            <a:avLst/>
            <a:gdLst>
              <a:gd name="connsiteX0" fmla="*/ 0 w 11060429"/>
              <a:gd name="connsiteY0" fmla="*/ 139233 h 835379"/>
              <a:gd name="connsiteX1" fmla="*/ 139233 w 11060429"/>
              <a:gd name="connsiteY1" fmla="*/ 0 h 835379"/>
              <a:gd name="connsiteX2" fmla="*/ 10921196 w 11060429"/>
              <a:gd name="connsiteY2" fmla="*/ 0 h 835379"/>
              <a:gd name="connsiteX3" fmla="*/ 11060429 w 11060429"/>
              <a:gd name="connsiteY3" fmla="*/ 139233 h 835379"/>
              <a:gd name="connsiteX4" fmla="*/ 11060429 w 11060429"/>
              <a:gd name="connsiteY4" fmla="*/ 696146 h 835379"/>
              <a:gd name="connsiteX5" fmla="*/ 10921196 w 11060429"/>
              <a:gd name="connsiteY5" fmla="*/ 835379 h 835379"/>
              <a:gd name="connsiteX6" fmla="*/ 139233 w 11060429"/>
              <a:gd name="connsiteY6" fmla="*/ 835379 h 835379"/>
              <a:gd name="connsiteX7" fmla="*/ 0 w 11060429"/>
              <a:gd name="connsiteY7" fmla="*/ 696146 h 835379"/>
              <a:gd name="connsiteX8" fmla="*/ 0 w 11060429"/>
              <a:gd name="connsiteY8" fmla="*/ 139233 h 835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60429" h="835379">
                <a:moveTo>
                  <a:pt x="0" y="139233"/>
                </a:moveTo>
                <a:cubicBezTo>
                  <a:pt x="0" y="62337"/>
                  <a:pt x="62337" y="0"/>
                  <a:pt x="139233" y="0"/>
                </a:cubicBezTo>
                <a:lnTo>
                  <a:pt x="10921196" y="0"/>
                </a:lnTo>
                <a:cubicBezTo>
                  <a:pt x="10998092" y="0"/>
                  <a:pt x="11060429" y="62337"/>
                  <a:pt x="11060429" y="139233"/>
                </a:cubicBezTo>
                <a:lnTo>
                  <a:pt x="11060429" y="696146"/>
                </a:lnTo>
                <a:cubicBezTo>
                  <a:pt x="11060429" y="773042"/>
                  <a:pt x="10998092" y="835379"/>
                  <a:pt x="10921196" y="835379"/>
                </a:cubicBezTo>
                <a:lnTo>
                  <a:pt x="139233" y="835379"/>
                </a:lnTo>
                <a:cubicBezTo>
                  <a:pt x="62337" y="835379"/>
                  <a:pt x="0" y="773042"/>
                  <a:pt x="0" y="696146"/>
                </a:cubicBezTo>
                <a:lnTo>
                  <a:pt x="0" y="139233"/>
                </a:lnTo>
                <a:close/>
              </a:path>
            </a:pathLst>
          </a:custGeom>
          <a:solidFill>
            <a:srgbClr val="156082">
              <a:alpha val="60000"/>
            </a:srgb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0790" tIns="120790" rIns="120790" bIns="120790" numCol="1" spcCol="1270" anchor="ctr" anchorCtr="0">
            <a:noAutofit/>
          </a:bodyPr>
          <a:lstStyle/>
          <a:p>
            <a:pPr marL="0" lvl="0" indent="0" algn="l" defTabSz="933450">
              <a:lnSpc>
                <a:spcPct val="90000"/>
              </a:lnSpc>
              <a:spcBef>
                <a:spcPct val="0"/>
              </a:spcBef>
              <a:spcAft>
                <a:spcPct val="35000"/>
              </a:spcAft>
              <a:buNone/>
            </a:pPr>
            <a:r>
              <a:rPr lang="en-US" sz="2100" kern="1200"/>
              <a:t>Our vision is to become a leading Digital Nation in the world, driven by a Digital Government that is citizen-centric, responsive, adaptable and caters to the evolving needs of the citizens.</a:t>
            </a:r>
          </a:p>
        </p:txBody>
      </p:sp>
      <p:sp>
        <p:nvSpPr>
          <p:cNvPr id="5" name="Slide Number Placeholder 4"/>
          <p:cNvSpPr>
            <a:spLocks noGrp="1"/>
          </p:cNvSpPr>
          <p:nvPr>
            <p:ph type="sldNum" sz="quarter" idx="12"/>
          </p:nvPr>
        </p:nvSpPr>
        <p:spPr>
          <a:xfrm>
            <a:off x="8044504" y="7627621"/>
            <a:ext cx="2468880" cy="438150"/>
          </a:xfrm>
          <a:prstGeom prst="rect">
            <a:avLst/>
          </a:prstGeom>
        </p:spPr>
        <p:txBody>
          <a:bodyPr vert="horz" lIns="109728" tIns="54864" rIns="109728" bIns="54864" rtlCol="0" anchor="ctr"/>
          <a:lstStyle>
            <a:defPPr>
              <a:defRPr lang="en-US"/>
            </a:defPPr>
            <a:lvl1pPr marL="0" algn="r" defTabSz="548640" rtl="0" eaLnBrk="1" latinLnBrk="0" hangingPunct="1">
              <a:defRPr sz="1440" kern="1200">
                <a:solidFill>
                  <a:schemeClr val="tx1">
                    <a:tint val="75000"/>
                  </a:schemeClr>
                </a:solidFill>
                <a:latin typeface="+mn-lt"/>
                <a:ea typeface="+mn-ea"/>
                <a:cs typeface="+mn-cs"/>
              </a:defRPr>
            </a:lvl1pPr>
            <a:lvl2pPr marL="548640" algn="l" defTabSz="548640" rtl="0" eaLnBrk="1" latinLnBrk="0" hangingPunct="1">
              <a:defRPr sz="2160" kern="1200">
                <a:solidFill>
                  <a:schemeClr val="tx1"/>
                </a:solidFill>
                <a:latin typeface="+mn-lt"/>
                <a:ea typeface="+mn-ea"/>
                <a:cs typeface="+mn-cs"/>
              </a:defRPr>
            </a:lvl2pPr>
            <a:lvl3pPr marL="1097280" algn="l" defTabSz="548640" rtl="0" eaLnBrk="1" latinLnBrk="0" hangingPunct="1">
              <a:defRPr sz="2160" kern="1200">
                <a:solidFill>
                  <a:schemeClr val="tx1"/>
                </a:solidFill>
                <a:latin typeface="+mn-lt"/>
                <a:ea typeface="+mn-ea"/>
                <a:cs typeface="+mn-cs"/>
              </a:defRPr>
            </a:lvl3pPr>
            <a:lvl4pPr marL="1645920" algn="l" defTabSz="548640" rtl="0" eaLnBrk="1" latinLnBrk="0" hangingPunct="1">
              <a:defRPr sz="2160" kern="1200">
                <a:solidFill>
                  <a:schemeClr val="tx1"/>
                </a:solidFill>
                <a:latin typeface="+mn-lt"/>
                <a:ea typeface="+mn-ea"/>
                <a:cs typeface="+mn-cs"/>
              </a:defRPr>
            </a:lvl4pPr>
            <a:lvl5pPr marL="2194560" algn="l" defTabSz="548640" rtl="0" eaLnBrk="1" latinLnBrk="0" hangingPunct="1">
              <a:defRPr sz="2160" kern="1200">
                <a:solidFill>
                  <a:schemeClr val="tx1"/>
                </a:solidFill>
                <a:latin typeface="+mn-lt"/>
                <a:ea typeface="+mn-ea"/>
                <a:cs typeface="+mn-cs"/>
              </a:defRPr>
            </a:lvl5pPr>
            <a:lvl6pPr marL="2743200" algn="l" defTabSz="548640" rtl="0" eaLnBrk="1" latinLnBrk="0" hangingPunct="1">
              <a:defRPr sz="2160" kern="1200">
                <a:solidFill>
                  <a:schemeClr val="tx1"/>
                </a:solidFill>
                <a:latin typeface="+mn-lt"/>
                <a:ea typeface="+mn-ea"/>
                <a:cs typeface="+mn-cs"/>
              </a:defRPr>
            </a:lvl6pPr>
            <a:lvl7pPr marL="3291840" algn="l" defTabSz="548640" rtl="0" eaLnBrk="1" latinLnBrk="0" hangingPunct="1">
              <a:defRPr sz="2160" kern="1200">
                <a:solidFill>
                  <a:schemeClr val="tx1"/>
                </a:solidFill>
                <a:latin typeface="+mn-lt"/>
                <a:ea typeface="+mn-ea"/>
                <a:cs typeface="+mn-cs"/>
              </a:defRPr>
            </a:lvl7pPr>
            <a:lvl8pPr marL="3840480" algn="l" defTabSz="548640" rtl="0" eaLnBrk="1" latinLnBrk="0" hangingPunct="1">
              <a:defRPr sz="2160" kern="1200">
                <a:solidFill>
                  <a:schemeClr val="tx1"/>
                </a:solidFill>
                <a:latin typeface="+mn-lt"/>
                <a:ea typeface="+mn-ea"/>
                <a:cs typeface="+mn-cs"/>
              </a:defRPr>
            </a:lvl8pPr>
            <a:lvl9pPr marL="4389120" algn="l" defTabSz="548640" rtl="0" eaLnBrk="1" latinLnBrk="0" hangingPunct="1">
              <a:defRPr sz="2160" kern="1200">
                <a:solidFill>
                  <a:schemeClr val="tx1"/>
                </a:solidFill>
                <a:latin typeface="+mn-lt"/>
                <a:ea typeface="+mn-ea"/>
                <a:cs typeface="+mn-cs"/>
              </a:defRPr>
            </a:lvl9pPr>
          </a:lstStyle>
          <a:p>
            <a:fld id="{0EEB7D3C-0E4C-4373-9A34-E7674E85243A}" type="slidenum">
              <a:rPr lang="en-ZA" smtClean="0"/>
              <a:pPr/>
              <a:t>2</a:t>
            </a:fld>
            <a:endParaRPr lang="en-ZA" dirty="0"/>
          </a:p>
        </p:txBody>
      </p:sp>
      <p:sp>
        <p:nvSpPr>
          <p:cNvPr id="4" name="Title 3">
            <a:extLst>
              <a:ext uri="{FF2B5EF4-FFF2-40B4-BE49-F238E27FC236}">
                <a16:creationId xmlns:a16="http://schemas.microsoft.com/office/drawing/2014/main" id="{AC559051-3414-4AE0-3BA1-82604220DAFB}"/>
              </a:ext>
            </a:extLst>
          </p:cNvPr>
          <p:cNvSpPr>
            <a:spLocks noGrp="1"/>
          </p:cNvSpPr>
          <p:nvPr>
            <p:ph type="title"/>
          </p:nvPr>
        </p:nvSpPr>
        <p:spPr/>
        <p:txBody>
          <a:bodyPr/>
          <a:lstStyle/>
          <a:p>
            <a:r>
              <a:rPr lang="en-US" dirty="0">
                <a:solidFill>
                  <a:srgbClr val="336699"/>
                </a:solidFill>
              </a:rPr>
              <a:t> Introduction </a:t>
            </a:r>
          </a:p>
        </p:txBody>
      </p:sp>
      <p:pic>
        <p:nvPicPr>
          <p:cNvPr id="14" name="Google Shape;687;p123">
            <a:extLst>
              <a:ext uri="{FF2B5EF4-FFF2-40B4-BE49-F238E27FC236}">
                <a16:creationId xmlns:a16="http://schemas.microsoft.com/office/drawing/2014/main" id="{995ACF72-3F49-D58B-5812-92867BCFB8B3}"/>
              </a:ext>
            </a:extLst>
          </p:cNvPr>
          <p:cNvPicPr preferRelativeResize="0"/>
          <p:nvPr/>
        </p:nvPicPr>
        <p:blipFill rotWithShape="1">
          <a:blip r:embed="rId4">
            <a:alphaModFix/>
          </a:blip>
          <a:srcRect b="17835"/>
          <a:stretch/>
        </p:blipFill>
        <p:spPr>
          <a:xfrm>
            <a:off x="10565947" y="331396"/>
            <a:ext cx="1393326" cy="1325563"/>
          </a:xfrm>
          <a:prstGeom prst="rect">
            <a:avLst/>
          </a:prstGeom>
          <a:noFill/>
          <a:ln>
            <a:noFill/>
          </a:ln>
        </p:spPr>
      </p:pic>
      <p:cxnSp>
        <p:nvCxnSpPr>
          <p:cNvPr id="15" name="Straight Connector 14">
            <a:extLst>
              <a:ext uri="{FF2B5EF4-FFF2-40B4-BE49-F238E27FC236}">
                <a16:creationId xmlns:a16="http://schemas.microsoft.com/office/drawing/2014/main" id="{C3927714-656F-1DAC-5512-38A5E116E352}"/>
              </a:ext>
            </a:extLst>
          </p:cNvPr>
          <p:cNvCxnSpPr>
            <a:cxnSpLocks/>
          </p:cNvCxnSpPr>
          <p:nvPr/>
        </p:nvCxnSpPr>
        <p:spPr>
          <a:xfrm>
            <a:off x="662609" y="596348"/>
            <a:ext cx="0" cy="742122"/>
          </a:xfrm>
          <a:prstGeom prst="line">
            <a:avLst/>
          </a:prstGeom>
          <a:ln w="57150">
            <a:solidFill>
              <a:srgbClr val="156082"/>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640916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49515" y="572822"/>
            <a:ext cx="8273617" cy="864983"/>
          </a:xfrm>
        </p:spPr>
        <p:txBody>
          <a:bodyPr vert="horz" lIns="109728" tIns="54864" rIns="109728" bIns="54864" rtlCol="0" anchor="b">
            <a:noAutofit/>
          </a:bodyPr>
          <a:lstStyle/>
          <a:p>
            <a:r>
              <a:rPr lang="en-US" sz="2800" dirty="0">
                <a:solidFill>
                  <a:srgbClr val="336699"/>
                </a:solidFill>
              </a:rPr>
              <a:t>WHAT SHOULD A DIGITALLY TRANSFORMED PUBLIC SECTOR LOOK LIKE </a:t>
            </a:r>
            <a:endParaRPr lang="en-ZA" sz="2800" dirty="0">
              <a:solidFill>
                <a:srgbClr val="336699"/>
              </a:solidFill>
            </a:endParaRPr>
          </a:p>
        </p:txBody>
      </p:sp>
      <p:sp>
        <p:nvSpPr>
          <p:cNvPr id="5" name="Slide Number Placeholder 4"/>
          <p:cNvSpPr>
            <a:spLocks noGrp="1"/>
          </p:cNvSpPr>
          <p:nvPr>
            <p:ph type="sldNum" sz="quarter" idx="12"/>
          </p:nvPr>
        </p:nvSpPr>
        <p:spPr>
          <a:xfrm>
            <a:off x="8044504" y="7627621"/>
            <a:ext cx="2468880" cy="438151"/>
          </a:xfrm>
          <a:prstGeom prst="rect">
            <a:avLst/>
          </a:prstGeom>
        </p:spPr>
        <p:txBody>
          <a:bodyPr vert="horz" lIns="109728" tIns="54864" rIns="109728" bIns="54864" rtlCol="0" anchor="ctr"/>
          <a:lstStyle>
            <a:defPPr>
              <a:defRPr lang="en-US"/>
            </a:defPPr>
            <a:lvl1pPr marL="0" algn="r" defTabSz="548626" rtl="0" eaLnBrk="1" latinLnBrk="0" hangingPunct="1">
              <a:defRPr sz="1440" kern="1200">
                <a:solidFill>
                  <a:schemeClr val="tx1">
                    <a:tint val="75000"/>
                  </a:schemeClr>
                </a:solidFill>
                <a:latin typeface="+mn-lt"/>
                <a:ea typeface="+mn-ea"/>
                <a:cs typeface="+mn-cs"/>
              </a:defRPr>
            </a:lvl1pPr>
            <a:lvl2pPr marL="548626" algn="l" defTabSz="548626" rtl="0" eaLnBrk="1" latinLnBrk="0" hangingPunct="1">
              <a:defRPr sz="2160" kern="1200">
                <a:solidFill>
                  <a:schemeClr val="tx1"/>
                </a:solidFill>
                <a:latin typeface="+mn-lt"/>
                <a:ea typeface="+mn-ea"/>
                <a:cs typeface="+mn-cs"/>
              </a:defRPr>
            </a:lvl2pPr>
            <a:lvl3pPr marL="1097253" algn="l" defTabSz="548626" rtl="0" eaLnBrk="1" latinLnBrk="0" hangingPunct="1">
              <a:defRPr sz="2160" kern="1200">
                <a:solidFill>
                  <a:schemeClr val="tx1"/>
                </a:solidFill>
                <a:latin typeface="+mn-lt"/>
                <a:ea typeface="+mn-ea"/>
                <a:cs typeface="+mn-cs"/>
              </a:defRPr>
            </a:lvl3pPr>
            <a:lvl4pPr marL="1645879" algn="l" defTabSz="548626" rtl="0" eaLnBrk="1" latinLnBrk="0" hangingPunct="1">
              <a:defRPr sz="2160" kern="1200">
                <a:solidFill>
                  <a:schemeClr val="tx1"/>
                </a:solidFill>
                <a:latin typeface="+mn-lt"/>
                <a:ea typeface="+mn-ea"/>
                <a:cs typeface="+mn-cs"/>
              </a:defRPr>
            </a:lvl4pPr>
            <a:lvl5pPr marL="2194505" algn="l" defTabSz="548626" rtl="0" eaLnBrk="1" latinLnBrk="0" hangingPunct="1">
              <a:defRPr sz="2160" kern="1200">
                <a:solidFill>
                  <a:schemeClr val="tx1"/>
                </a:solidFill>
                <a:latin typeface="+mn-lt"/>
                <a:ea typeface="+mn-ea"/>
                <a:cs typeface="+mn-cs"/>
              </a:defRPr>
            </a:lvl5pPr>
            <a:lvl6pPr marL="2743131" algn="l" defTabSz="548626" rtl="0" eaLnBrk="1" latinLnBrk="0" hangingPunct="1">
              <a:defRPr sz="2160" kern="1200">
                <a:solidFill>
                  <a:schemeClr val="tx1"/>
                </a:solidFill>
                <a:latin typeface="+mn-lt"/>
                <a:ea typeface="+mn-ea"/>
                <a:cs typeface="+mn-cs"/>
              </a:defRPr>
            </a:lvl6pPr>
            <a:lvl7pPr marL="3291758" algn="l" defTabSz="548626" rtl="0" eaLnBrk="1" latinLnBrk="0" hangingPunct="1">
              <a:defRPr sz="2160" kern="1200">
                <a:solidFill>
                  <a:schemeClr val="tx1"/>
                </a:solidFill>
                <a:latin typeface="+mn-lt"/>
                <a:ea typeface="+mn-ea"/>
                <a:cs typeface="+mn-cs"/>
              </a:defRPr>
            </a:lvl7pPr>
            <a:lvl8pPr marL="3840384" algn="l" defTabSz="548626" rtl="0" eaLnBrk="1" latinLnBrk="0" hangingPunct="1">
              <a:defRPr sz="2160" kern="1200">
                <a:solidFill>
                  <a:schemeClr val="tx1"/>
                </a:solidFill>
                <a:latin typeface="+mn-lt"/>
                <a:ea typeface="+mn-ea"/>
                <a:cs typeface="+mn-cs"/>
              </a:defRPr>
            </a:lvl8pPr>
            <a:lvl9pPr marL="4389010" algn="l" defTabSz="548626" rtl="0" eaLnBrk="1" latinLnBrk="0" hangingPunct="1">
              <a:defRPr sz="2160" kern="1200">
                <a:solidFill>
                  <a:schemeClr val="tx1"/>
                </a:solidFill>
                <a:latin typeface="+mn-lt"/>
                <a:ea typeface="+mn-ea"/>
                <a:cs typeface="+mn-cs"/>
              </a:defRPr>
            </a:lvl9pPr>
          </a:lstStyle>
          <a:p>
            <a:fld id="{0EEB7D3C-0E4C-4373-9A34-E7674E85243A}" type="slidenum">
              <a:rPr lang="en-ZA" smtClean="0"/>
              <a:pPr/>
              <a:t>3</a:t>
            </a:fld>
            <a:endParaRPr lang="en-ZA" dirty="0"/>
          </a:p>
        </p:txBody>
      </p:sp>
      <p:graphicFrame>
        <p:nvGraphicFramePr>
          <p:cNvPr id="4" name="Content Placeholder 3">
            <a:extLst>
              <a:ext uri="{FF2B5EF4-FFF2-40B4-BE49-F238E27FC236}">
                <a16:creationId xmlns:a16="http://schemas.microsoft.com/office/drawing/2014/main" id="{C6938F01-93AE-43C4-9D07-CF48798008EF}"/>
              </a:ext>
            </a:extLst>
          </p:cNvPr>
          <p:cNvGraphicFramePr>
            <a:graphicFrameLocks noGrp="1"/>
          </p:cNvGraphicFramePr>
          <p:nvPr>
            <p:ph idx="1"/>
            <p:extLst>
              <p:ext uri="{D42A27DB-BD31-4B8C-83A1-F6EECF244321}">
                <p14:modId xmlns:p14="http://schemas.microsoft.com/office/powerpoint/2010/main" val="3843158580"/>
              </p:ext>
            </p:extLst>
          </p:nvPr>
        </p:nvGraphicFramePr>
        <p:xfrm>
          <a:off x="649515" y="1727199"/>
          <a:ext cx="11047243" cy="50272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34977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278617" y="6570066"/>
            <a:ext cx="89536" cy="151323"/>
          </a:xfrm>
          <a:prstGeom prst="rect">
            <a:avLst/>
          </a:prstGeom>
        </p:spPr>
        <p:txBody>
          <a:bodyPr vert="horz" wrap="square" lIns="0" tIns="12700" rIns="0" bIns="0" rtlCol="0">
            <a:spAutoFit/>
          </a:bodyPr>
          <a:lstStyle/>
          <a:p>
            <a:pPr marL="12700">
              <a:spcBef>
                <a:spcPts val="100"/>
              </a:spcBef>
            </a:pPr>
            <a:r>
              <a:rPr sz="900" spc="-51" dirty="0">
                <a:solidFill>
                  <a:srgbClr val="417A85"/>
                </a:solidFill>
              </a:rPr>
              <a:t>3</a:t>
            </a:r>
            <a:endParaRPr sz="900" dirty="0"/>
          </a:p>
        </p:txBody>
      </p:sp>
      <p:sp>
        <p:nvSpPr>
          <p:cNvPr id="3" name="object 3"/>
          <p:cNvSpPr txBox="1">
            <a:spLocks noGrp="1"/>
          </p:cNvSpPr>
          <p:nvPr>
            <p:ph type="title"/>
          </p:nvPr>
        </p:nvSpPr>
        <p:spPr>
          <a:xfrm>
            <a:off x="696686" y="603652"/>
            <a:ext cx="9512686" cy="828032"/>
          </a:xfrm>
          <a:prstGeom prst="rect">
            <a:avLst/>
          </a:prstGeom>
        </p:spPr>
        <p:txBody>
          <a:bodyPr vert="horz" lIns="109728" tIns="54864" rIns="109728" bIns="54864" rtlCol="0" anchor="b">
            <a:noAutofit/>
          </a:bodyPr>
          <a:lstStyle/>
          <a:p>
            <a:r>
              <a:rPr lang="en-US" sz="3200" dirty="0">
                <a:solidFill>
                  <a:srgbClr val="336699"/>
                </a:solidFill>
              </a:rPr>
              <a:t>DIGITAL TRANSFORMATION IN SOUTH AFRICA:</a:t>
            </a:r>
            <a:br>
              <a:rPr lang="en-US" sz="3200" dirty="0">
                <a:solidFill>
                  <a:srgbClr val="336699"/>
                </a:solidFill>
              </a:rPr>
            </a:br>
            <a:r>
              <a:rPr lang="en-US" sz="3200" dirty="0">
                <a:solidFill>
                  <a:srgbClr val="336699"/>
                </a:solidFill>
              </a:rPr>
              <a:t>POLICY INTERVENTIONS </a:t>
            </a:r>
          </a:p>
        </p:txBody>
      </p:sp>
      <p:graphicFrame>
        <p:nvGraphicFramePr>
          <p:cNvPr id="44" name="Table 43">
            <a:extLst>
              <a:ext uri="{FF2B5EF4-FFF2-40B4-BE49-F238E27FC236}">
                <a16:creationId xmlns:a16="http://schemas.microsoft.com/office/drawing/2014/main" id="{B1F8B912-5FF1-48EF-A7E1-BF665498BDDC}"/>
              </a:ext>
            </a:extLst>
          </p:cNvPr>
          <p:cNvGraphicFramePr>
            <a:graphicFrameLocks noGrp="1"/>
          </p:cNvGraphicFramePr>
          <p:nvPr>
            <p:extLst>
              <p:ext uri="{D42A27DB-BD31-4B8C-83A1-F6EECF244321}">
                <p14:modId xmlns:p14="http://schemas.microsoft.com/office/powerpoint/2010/main" val="3091959436"/>
              </p:ext>
            </p:extLst>
          </p:nvPr>
        </p:nvGraphicFramePr>
        <p:xfrm>
          <a:off x="117177" y="2335691"/>
          <a:ext cx="11806754" cy="4326769"/>
        </p:xfrm>
        <a:graphic>
          <a:graphicData uri="http://schemas.openxmlformats.org/drawingml/2006/table">
            <a:tbl>
              <a:tblPr firstRow="1" firstCol="1" bandRow="1">
                <a:tableStyleId>{1E171933-4619-4E11-9A3F-F7608DF75F80}</a:tableStyleId>
              </a:tblPr>
              <a:tblGrid>
                <a:gridCol w="3024675">
                  <a:extLst>
                    <a:ext uri="{9D8B030D-6E8A-4147-A177-3AD203B41FA5}">
                      <a16:colId xmlns:a16="http://schemas.microsoft.com/office/drawing/2014/main" val="2094583741"/>
                    </a:ext>
                  </a:extLst>
                </a:gridCol>
                <a:gridCol w="8782079">
                  <a:extLst>
                    <a:ext uri="{9D8B030D-6E8A-4147-A177-3AD203B41FA5}">
                      <a16:colId xmlns:a16="http://schemas.microsoft.com/office/drawing/2014/main" val="1536246228"/>
                    </a:ext>
                  </a:extLst>
                </a:gridCol>
              </a:tblGrid>
              <a:tr h="255424">
                <a:tc>
                  <a:txBody>
                    <a:bodyPr/>
                    <a:lstStyle/>
                    <a:p>
                      <a:pPr marL="0" marR="0" algn="just">
                        <a:spcBef>
                          <a:spcPts val="0"/>
                        </a:spcBef>
                        <a:spcAft>
                          <a:spcPts val="0"/>
                        </a:spcAft>
                      </a:pPr>
                      <a:r>
                        <a:rPr lang="en-ZA" sz="1400" dirty="0">
                          <a:effectLst/>
                          <a:latin typeface="Calibri" panose="020F0502020204030204" pitchFamily="34" charset="0"/>
                          <a:ea typeface="Calibri" panose="020F0502020204030204" pitchFamily="34" charset="0"/>
                          <a:cs typeface="Calibri" panose="020F0502020204030204" pitchFamily="34" charset="0"/>
                        </a:rPr>
                        <a:t>Policy/Strategy Initiatives </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40457" marR="40457" marT="0" marB="0"/>
                </a:tc>
                <a:tc>
                  <a:txBody>
                    <a:bodyPr/>
                    <a:lstStyle/>
                    <a:p>
                      <a:pPr marL="0" marR="0" algn="just">
                        <a:spcBef>
                          <a:spcPts val="0"/>
                        </a:spcBef>
                        <a:spcAft>
                          <a:spcPts val="0"/>
                        </a:spcAft>
                      </a:pPr>
                      <a:r>
                        <a:rPr lang="en-ZA" sz="1400" dirty="0">
                          <a:effectLst/>
                          <a:latin typeface="Calibri" panose="020F0502020204030204" pitchFamily="34" charset="0"/>
                          <a:ea typeface="Calibri" panose="020F0502020204030204" pitchFamily="34" charset="0"/>
                          <a:cs typeface="Calibri" panose="020F0502020204030204" pitchFamily="34" charset="0"/>
                        </a:rPr>
                        <a:t>Impact on Digital Inclusion</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40457" marR="40457" marT="0" marB="0"/>
                </a:tc>
                <a:extLst>
                  <a:ext uri="{0D108BD9-81ED-4DB2-BD59-A6C34878D82A}">
                    <a16:rowId xmlns:a16="http://schemas.microsoft.com/office/drawing/2014/main" val="1902930338"/>
                  </a:ext>
                </a:extLst>
              </a:tr>
              <a:tr h="476237">
                <a:tc>
                  <a:txBody>
                    <a:bodyPr/>
                    <a:lstStyle/>
                    <a:p>
                      <a:pPr marL="0" marR="0" algn="just">
                        <a:spcBef>
                          <a:spcPts val="0"/>
                        </a:spcBef>
                        <a:spcAft>
                          <a:spcPts val="0"/>
                        </a:spcAft>
                      </a:pPr>
                      <a:r>
                        <a:rPr lang="en-ZA" sz="1400" dirty="0">
                          <a:effectLst/>
                          <a:latin typeface="Calibri" panose="020F0502020204030204" pitchFamily="34" charset="0"/>
                          <a:ea typeface="Calibri" panose="020F0502020204030204" pitchFamily="34" charset="0"/>
                          <a:cs typeface="Calibri" panose="020F0502020204030204" pitchFamily="34" charset="0"/>
                        </a:rPr>
                        <a:t>National Broadband Policy</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40457" marR="40457" marT="0" marB="0"/>
                </a:tc>
                <a:tc>
                  <a:txBody>
                    <a:bodyPr/>
                    <a:lstStyle/>
                    <a:p>
                      <a:pPr marL="171450" marR="0" indent="-171450" algn="just">
                        <a:spcBef>
                          <a:spcPts val="0"/>
                        </a:spcBef>
                        <a:spcAft>
                          <a:spcPts val="0"/>
                        </a:spcAft>
                        <a:buFont typeface="Arial" panose="020B0604020202020204" pitchFamily="34" charset="0"/>
                        <a:buChar char="•"/>
                      </a:pPr>
                      <a:r>
                        <a:rPr lang="en-ZA" sz="1400" dirty="0">
                          <a:effectLst/>
                          <a:latin typeface="Calibri" panose="020F0502020204030204" pitchFamily="34" charset="0"/>
                          <a:ea typeface="Calibri" panose="020F0502020204030204" pitchFamily="34" charset="0"/>
                          <a:cs typeface="Calibri" panose="020F0502020204030204" pitchFamily="34" charset="0"/>
                        </a:rPr>
                        <a:t>Investments in expanding broadband infrastructure, especially in underserved rural and remote areas. </a:t>
                      </a:r>
                    </a:p>
                    <a:p>
                      <a:pPr marL="171450" marR="0" indent="-171450" algn="just">
                        <a:spcBef>
                          <a:spcPts val="0"/>
                        </a:spcBef>
                        <a:spcAft>
                          <a:spcPts val="0"/>
                        </a:spcAft>
                        <a:buFont typeface="Arial" panose="020B0604020202020204" pitchFamily="34" charset="0"/>
                        <a:buChar char="•"/>
                      </a:pPr>
                      <a:r>
                        <a:rPr lang="en-ZA" sz="1400" dirty="0">
                          <a:effectLst/>
                          <a:latin typeface="Calibri" panose="020F0502020204030204" pitchFamily="34" charset="0"/>
                          <a:ea typeface="Calibri" panose="020F0502020204030204" pitchFamily="34" charset="0"/>
                          <a:cs typeface="Calibri" panose="020F0502020204030204" pitchFamily="34" charset="0"/>
                        </a:rPr>
                        <a:t>The increase in internet access has contributed towards reducing the digital divide.</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40457" marR="40457" marT="0" marB="0"/>
                </a:tc>
                <a:extLst>
                  <a:ext uri="{0D108BD9-81ED-4DB2-BD59-A6C34878D82A}">
                    <a16:rowId xmlns:a16="http://schemas.microsoft.com/office/drawing/2014/main" val="2350247348"/>
                  </a:ext>
                </a:extLst>
              </a:tr>
              <a:tr h="627154">
                <a:tc>
                  <a:txBody>
                    <a:bodyPr/>
                    <a:lstStyle/>
                    <a:p>
                      <a:pPr marL="0" marR="0" algn="just">
                        <a:spcBef>
                          <a:spcPts val="0"/>
                        </a:spcBef>
                        <a:spcAft>
                          <a:spcPts val="0"/>
                        </a:spcAft>
                      </a:pPr>
                      <a:r>
                        <a:rPr lang="en-ZA" sz="1400" dirty="0">
                          <a:effectLst/>
                          <a:latin typeface="Calibri" panose="020F0502020204030204" pitchFamily="34" charset="0"/>
                          <a:ea typeface="Calibri" panose="020F0502020204030204" pitchFamily="34" charset="0"/>
                          <a:cs typeface="Calibri" panose="020F0502020204030204" pitchFamily="34" charset="0"/>
                        </a:rPr>
                        <a:t>National e-Government Strategy</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40457" marR="40457" marT="0" marB="0"/>
                </a:tc>
                <a:tc>
                  <a:txBody>
                    <a:bodyPr/>
                    <a:lstStyle/>
                    <a:p>
                      <a:pPr marL="171450" marR="0" indent="-171450" algn="just">
                        <a:spcBef>
                          <a:spcPts val="0"/>
                        </a:spcBef>
                        <a:spcAft>
                          <a:spcPts val="0"/>
                        </a:spcAft>
                        <a:buFont typeface="Arial" panose="020B0604020202020204" pitchFamily="34" charset="0"/>
                        <a:buChar char="•"/>
                      </a:pPr>
                      <a:r>
                        <a:rPr lang="en-US" sz="1400" dirty="0">
                          <a:effectLst/>
                          <a:latin typeface="Calibri" panose="020F0502020204030204" pitchFamily="34" charset="0"/>
                          <a:ea typeface="Calibri" panose="020F0502020204030204" pitchFamily="34" charset="0"/>
                          <a:cs typeface="Calibri" panose="020F0502020204030204" pitchFamily="34" charset="0"/>
                        </a:rPr>
                        <a:t>Aimed at creating an enabling environment for data and cloud technologies to enhance public service delivery, drive economic growth, and ensure data sovereignty</a:t>
                      </a:r>
                      <a:r>
                        <a:rPr lang="en-ZA" sz="1400" dirty="0">
                          <a:effectLst/>
                          <a:latin typeface="Calibri" panose="020F0502020204030204" pitchFamily="34" charset="0"/>
                          <a:ea typeface="Calibri" panose="020F0502020204030204" pitchFamily="34" charset="0"/>
                          <a:cs typeface="Calibri" panose="020F0502020204030204" pitchFamily="34" charset="0"/>
                        </a:rPr>
                        <a:t>.</a:t>
                      </a:r>
                    </a:p>
                    <a:p>
                      <a:pPr marL="171450" marR="0" indent="-171450" algn="just">
                        <a:spcBef>
                          <a:spcPts val="0"/>
                        </a:spcBef>
                        <a:spcAft>
                          <a:spcPts val="0"/>
                        </a:spcAft>
                        <a:buFont typeface="Arial" panose="020B0604020202020204" pitchFamily="34" charset="0"/>
                        <a:buChar char="•"/>
                      </a:pPr>
                      <a:r>
                        <a:rPr lang="en-ZA" sz="1400" dirty="0">
                          <a:effectLst/>
                          <a:latin typeface="Calibri" panose="020F0502020204030204" pitchFamily="34" charset="0"/>
                          <a:ea typeface="Calibri" panose="020F0502020204030204" pitchFamily="34" charset="0"/>
                          <a:cs typeface="Calibri" panose="020F0502020204030204" pitchFamily="34" charset="0"/>
                        </a:rPr>
                        <a:t>Support Research and Innovation</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40457" marR="40457" marT="0" marB="0"/>
                </a:tc>
                <a:extLst>
                  <a:ext uri="{0D108BD9-81ED-4DB2-BD59-A6C34878D82A}">
                    <a16:rowId xmlns:a16="http://schemas.microsoft.com/office/drawing/2014/main" val="3627929013"/>
                  </a:ext>
                </a:extLst>
              </a:tr>
              <a:tr h="582412">
                <a:tc>
                  <a:txBody>
                    <a:bodyPr/>
                    <a:lstStyle/>
                    <a:p>
                      <a:pPr marL="0" marR="0" algn="just">
                        <a:spcBef>
                          <a:spcPts val="0"/>
                        </a:spcBef>
                        <a:spcAft>
                          <a:spcPts val="0"/>
                        </a:spcAft>
                      </a:pPr>
                      <a:r>
                        <a:rPr lang="en-ZA" sz="1400" dirty="0">
                          <a:effectLst/>
                          <a:latin typeface="Calibri" panose="020F0502020204030204" pitchFamily="34" charset="0"/>
                          <a:ea typeface="Calibri" panose="020F0502020204030204" pitchFamily="34" charset="0"/>
                          <a:cs typeface="Calibri" panose="020F0502020204030204" pitchFamily="34" charset="0"/>
                        </a:rPr>
                        <a:t>National Policy on Cloud Computing</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40457" marR="40457" marT="0" marB="0"/>
                </a:tc>
                <a:tc>
                  <a:txBody>
                    <a:bodyPr/>
                    <a:lstStyle/>
                    <a:p>
                      <a:pPr marL="171450" marR="0" indent="-171450" algn="just">
                        <a:spcBef>
                          <a:spcPts val="0"/>
                        </a:spcBef>
                        <a:spcAft>
                          <a:spcPts val="0"/>
                        </a:spcAft>
                        <a:buFont typeface="Arial" panose="020B0604020202020204" pitchFamily="34" charset="0"/>
                        <a:buChar char="•"/>
                      </a:pPr>
                      <a:r>
                        <a:rPr lang="en-US" sz="1400" b="1" dirty="0">
                          <a:effectLst/>
                          <a:latin typeface="Calibri" panose="020F0502020204030204" pitchFamily="34" charset="0"/>
                          <a:ea typeface="Calibri" panose="020F0502020204030204" pitchFamily="34" charset="0"/>
                          <a:cs typeface="Calibri" panose="020F0502020204030204" pitchFamily="34" charset="0"/>
                        </a:rPr>
                        <a:t> </a:t>
                      </a:r>
                      <a:r>
                        <a:rPr lang="en-US" sz="1400" b="0" dirty="0">
                          <a:effectLst/>
                          <a:latin typeface="Calibri" panose="020F0502020204030204" pitchFamily="34" charset="0"/>
                          <a:ea typeface="Calibri" panose="020F0502020204030204" pitchFamily="34" charset="0"/>
                          <a:cs typeface="Calibri" panose="020F0502020204030204" pitchFamily="34" charset="0"/>
                        </a:rPr>
                        <a:t>The digital economy master plan provides a blueprint for the country toward digital empowerment with the main objectives being inclusive growth, job creation, and transformation. </a:t>
                      </a:r>
                    </a:p>
                  </a:txBody>
                  <a:tcPr marL="40457" marR="40457" marT="0" marB="0"/>
                </a:tc>
                <a:extLst>
                  <a:ext uri="{0D108BD9-81ED-4DB2-BD59-A6C34878D82A}">
                    <a16:rowId xmlns:a16="http://schemas.microsoft.com/office/drawing/2014/main" val="3309534754"/>
                  </a:ext>
                </a:extLst>
              </a:tr>
              <a:tr h="713149">
                <a:tc>
                  <a:txBody>
                    <a:bodyPr/>
                    <a:lstStyle/>
                    <a:p>
                      <a:pPr marL="0" marR="0" algn="just">
                        <a:spcBef>
                          <a:spcPts val="0"/>
                        </a:spcBef>
                        <a:spcAft>
                          <a:spcPts val="0"/>
                        </a:spcAft>
                      </a:pPr>
                      <a:r>
                        <a:rPr lang="en-ZA" sz="1400" dirty="0">
                          <a:effectLst/>
                          <a:latin typeface="Calibri" panose="020F0502020204030204" pitchFamily="34" charset="0"/>
                          <a:ea typeface="Calibri" panose="020F0502020204030204" pitchFamily="34" charset="0"/>
                          <a:cs typeface="Calibri" panose="020F0502020204030204" pitchFamily="34" charset="0"/>
                        </a:rPr>
                        <a:t>National Development Plan (NDP) 2030</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40457" marR="40457" marT="0" marB="0"/>
                </a:tc>
                <a:tc>
                  <a:txBody>
                    <a:bodyPr/>
                    <a:lstStyle/>
                    <a:p>
                      <a:pPr marL="171450" marR="0" indent="-171450" algn="just">
                        <a:spcBef>
                          <a:spcPts val="0"/>
                        </a:spcBef>
                        <a:spcAft>
                          <a:spcPts val="0"/>
                        </a:spcAft>
                        <a:buFont typeface="Arial" panose="020B0604020202020204" pitchFamily="34" charset="0"/>
                        <a:buChar char="•"/>
                      </a:pPr>
                      <a:r>
                        <a:rPr lang="en-ZA" sz="1400" dirty="0">
                          <a:effectLst/>
                          <a:latin typeface="Calibri" panose="020F0502020204030204" pitchFamily="34" charset="0"/>
                          <a:ea typeface="Calibri" panose="020F0502020204030204" pitchFamily="34" charset="0"/>
                          <a:cs typeface="Calibri" panose="020F0502020204030204" pitchFamily="34" charset="0"/>
                        </a:rPr>
                        <a:t>NDP is an action plan for South Africa aimed at securing the future of South Africans </a:t>
                      </a:r>
                    </a:p>
                    <a:p>
                      <a:pPr marL="171450" marR="0" indent="-171450" algn="just">
                        <a:spcBef>
                          <a:spcPts val="0"/>
                        </a:spcBef>
                        <a:spcAft>
                          <a:spcPts val="0"/>
                        </a:spcAft>
                        <a:buFont typeface="Arial" panose="020B0604020202020204" pitchFamily="34" charset="0"/>
                        <a:buChar char="•"/>
                      </a:pPr>
                      <a:r>
                        <a:rPr lang="en-ZA" sz="1400" dirty="0">
                          <a:effectLst/>
                          <a:latin typeface="Calibri" panose="020F0502020204030204" pitchFamily="34" charset="0"/>
                          <a:ea typeface="Calibri" panose="020F0502020204030204" pitchFamily="34" charset="0"/>
                          <a:cs typeface="Calibri" panose="020F0502020204030204" pitchFamily="34" charset="0"/>
                        </a:rPr>
                        <a:t>The NDP has guided various initiatives aimed at improving digital infrastructure</a:t>
                      </a:r>
                    </a:p>
                    <a:p>
                      <a:pPr marL="171450" marR="0" indent="-171450" algn="just">
                        <a:spcBef>
                          <a:spcPts val="0"/>
                        </a:spcBef>
                        <a:spcAft>
                          <a:spcPts val="0"/>
                        </a:spcAft>
                        <a:buFont typeface="Arial" panose="020B0604020202020204" pitchFamily="34" charset="0"/>
                        <a:buChar char="•"/>
                      </a:pPr>
                      <a:r>
                        <a:rPr lang="en-ZA" sz="1400" dirty="0">
                          <a:effectLst/>
                          <a:latin typeface="Calibri" panose="020F0502020204030204" pitchFamily="34" charset="0"/>
                          <a:ea typeface="Calibri" panose="020F0502020204030204" pitchFamily="34" charset="0"/>
                          <a:cs typeface="Calibri" panose="020F0502020204030204" pitchFamily="34" charset="0"/>
                        </a:rPr>
                        <a:t>The expansion of </a:t>
                      </a:r>
                      <a:r>
                        <a:rPr lang="en-ZA" sz="1400" b="0" dirty="0">
                          <a:effectLst/>
                          <a:latin typeface="Calibri" panose="020F0502020204030204" pitchFamily="34" charset="0"/>
                          <a:ea typeface="Calibri" panose="020F0502020204030204" pitchFamily="34" charset="0"/>
                          <a:cs typeface="Calibri" panose="020F0502020204030204" pitchFamily="34" charset="0"/>
                        </a:rPr>
                        <a:t>broadband access </a:t>
                      </a:r>
                      <a:r>
                        <a:rPr lang="en-ZA" sz="1400" dirty="0">
                          <a:effectLst/>
                          <a:latin typeface="Calibri" panose="020F0502020204030204" pitchFamily="34" charset="0"/>
                          <a:ea typeface="Calibri" panose="020F0502020204030204" pitchFamily="34" charset="0"/>
                          <a:cs typeface="Calibri" panose="020F0502020204030204" pitchFamily="34" charset="0"/>
                        </a:rPr>
                        <a:t>and integration of digital technologies in the provisioning of government services.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40457" marR="40457" marT="0" marB="0"/>
                </a:tc>
                <a:extLst>
                  <a:ext uri="{0D108BD9-81ED-4DB2-BD59-A6C34878D82A}">
                    <a16:rowId xmlns:a16="http://schemas.microsoft.com/office/drawing/2014/main" val="1755967352"/>
                  </a:ext>
                </a:extLst>
              </a:tr>
              <a:tr h="420915">
                <a:tc>
                  <a:txBody>
                    <a:bodyPr/>
                    <a:lstStyle/>
                    <a:p>
                      <a:pPr marL="0" marR="0" algn="just">
                        <a:spcBef>
                          <a:spcPts val="0"/>
                        </a:spcBef>
                        <a:spcAft>
                          <a:spcPts val="0"/>
                        </a:spcAft>
                      </a:pPr>
                      <a:r>
                        <a:rPr lang="en-ZA" sz="1400" dirty="0">
                          <a:effectLst/>
                        </a:rPr>
                        <a:t>Cybersecurity policy</a:t>
                      </a:r>
                      <a:endParaRPr lang="en-US" sz="14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30343" marR="30343" marT="0" marB="0"/>
                </a:tc>
                <a:tc>
                  <a:txBody>
                    <a:bodyPr/>
                    <a:lstStyle/>
                    <a:p>
                      <a:pPr marL="171450" marR="0" indent="-171450" algn="just">
                        <a:spcBef>
                          <a:spcPts val="0"/>
                        </a:spcBef>
                        <a:spcAft>
                          <a:spcPts val="0"/>
                        </a:spcAft>
                        <a:buFont typeface="Arial" panose="020B0604020202020204" pitchFamily="34" charset="0"/>
                        <a:buChar char="•"/>
                      </a:pPr>
                      <a:r>
                        <a:rPr lang="en-ZA" sz="1400" dirty="0">
                          <a:effectLst/>
                        </a:rPr>
                        <a:t>Promoting cybersecurity awareness educates and encourages citizens to engage safely in the digital world.</a:t>
                      </a:r>
                      <a:endParaRPr lang="en-US" sz="14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30343" marR="30343" marT="0" marB="0"/>
                </a:tc>
                <a:extLst>
                  <a:ext uri="{0D108BD9-81ED-4DB2-BD59-A6C34878D82A}">
                    <a16:rowId xmlns:a16="http://schemas.microsoft.com/office/drawing/2014/main" val="1173235946"/>
                  </a:ext>
                </a:extLst>
              </a:tr>
              <a:tr h="619276">
                <a:tc>
                  <a:txBody>
                    <a:bodyPr/>
                    <a:lstStyle/>
                    <a:p>
                      <a:pPr marL="0" marR="0" algn="just">
                        <a:spcBef>
                          <a:spcPts val="0"/>
                        </a:spcBef>
                        <a:spcAft>
                          <a:spcPts val="0"/>
                        </a:spcAft>
                      </a:pPr>
                      <a:r>
                        <a:rPr lang="en-ZA" sz="1400" dirty="0">
                          <a:effectLst/>
                        </a:rPr>
                        <a:t>National Digital and Future Skills Strategy</a:t>
                      </a:r>
                      <a:endParaRPr lang="en-US" sz="14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30343" marR="30343" marT="0" marB="0"/>
                </a:tc>
                <a:tc>
                  <a:txBody>
                    <a:bodyPr/>
                    <a:lstStyle/>
                    <a:p>
                      <a:pPr marL="171450" marR="0" indent="-171450" algn="just">
                        <a:spcBef>
                          <a:spcPts val="0"/>
                        </a:spcBef>
                        <a:spcAft>
                          <a:spcPts val="0"/>
                        </a:spcAft>
                        <a:buFont typeface="Arial" panose="020B0604020202020204" pitchFamily="34" charset="0"/>
                        <a:buChar char="•"/>
                      </a:pPr>
                      <a:r>
                        <a:rPr lang="en-ZA" sz="1400" dirty="0">
                          <a:effectLst/>
                        </a:rPr>
                        <a:t>Contributes toward the </a:t>
                      </a:r>
                      <a:r>
                        <a:rPr lang="en-ZA" sz="1400" b="0" dirty="0">
                          <a:effectLst/>
                        </a:rPr>
                        <a:t>creation of a digital skills workforce </a:t>
                      </a:r>
                      <a:r>
                        <a:rPr lang="en-ZA" sz="1400" dirty="0">
                          <a:effectLst/>
                        </a:rPr>
                        <a:t>and nation</a:t>
                      </a:r>
                    </a:p>
                    <a:p>
                      <a:pPr marL="171450" marR="0" indent="-171450" algn="just">
                        <a:spcBef>
                          <a:spcPts val="0"/>
                        </a:spcBef>
                        <a:spcAft>
                          <a:spcPts val="0"/>
                        </a:spcAft>
                        <a:buFont typeface="Arial" panose="020B0604020202020204" pitchFamily="34" charset="0"/>
                        <a:buChar char="•"/>
                      </a:pPr>
                      <a:r>
                        <a:rPr lang="en-ZA" sz="1400" dirty="0">
                          <a:effectLst/>
                        </a:rPr>
                        <a:t>Key critical focused areas such as coding, cloud computing, data science, etc.</a:t>
                      </a:r>
                      <a:endParaRPr lang="en-US" sz="14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30343" marR="30343" marT="0" marB="0"/>
                </a:tc>
                <a:extLst>
                  <a:ext uri="{0D108BD9-81ED-4DB2-BD59-A6C34878D82A}">
                    <a16:rowId xmlns:a16="http://schemas.microsoft.com/office/drawing/2014/main" val="663852476"/>
                  </a:ext>
                </a:extLst>
              </a:tr>
              <a:tr h="619276">
                <a:tc>
                  <a:txBody>
                    <a:bodyPr/>
                    <a:lstStyle/>
                    <a:p>
                      <a:pPr marL="0" marR="0" algn="just">
                        <a:spcBef>
                          <a:spcPts val="0"/>
                        </a:spcBef>
                        <a:spcAft>
                          <a:spcPts val="0"/>
                        </a:spcAft>
                      </a:pPr>
                      <a:r>
                        <a:rPr lang="en-ZA" sz="1400" dirty="0">
                          <a:effectLst/>
                        </a:rPr>
                        <a:t>Protection of Personal Information Act (POPIA)</a:t>
                      </a:r>
                      <a:endParaRPr lang="en-US" sz="14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30343" marR="30343" marT="0" marB="0"/>
                </a:tc>
                <a:tc>
                  <a:txBody>
                    <a:bodyPr/>
                    <a:lstStyle/>
                    <a:p>
                      <a:pPr marL="171450" marR="0" indent="-171450" algn="just">
                        <a:spcBef>
                          <a:spcPts val="0"/>
                        </a:spcBef>
                        <a:spcAft>
                          <a:spcPts val="0"/>
                        </a:spcAft>
                        <a:buFont typeface="Arial" panose="020B0604020202020204" pitchFamily="34" charset="0"/>
                        <a:buChar char="•"/>
                      </a:pPr>
                      <a:r>
                        <a:rPr lang="en-ZA" sz="1400" b="0" dirty="0">
                          <a:effectLst/>
                        </a:rPr>
                        <a:t>Having a data privacy regulatory framework has helped safeguard personal data </a:t>
                      </a:r>
                    </a:p>
                    <a:p>
                      <a:pPr marL="171450" marR="0" indent="-171450" algn="just">
                        <a:spcBef>
                          <a:spcPts val="0"/>
                        </a:spcBef>
                        <a:spcAft>
                          <a:spcPts val="0"/>
                        </a:spcAft>
                        <a:buFont typeface="Arial" panose="020B0604020202020204" pitchFamily="34" charset="0"/>
                        <a:buChar char="•"/>
                      </a:pPr>
                      <a:r>
                        <a:rPr lang="en-ZA" sz="1400" b="0" dirty="0">
                          <a:effectLst/>
                        </a:rPr>
                        <a:t>Improved trust in the use of digital platforms, encouraging citizen engagement and promoting digital inclusion</a:t>
                      </a:r>
                      <a:r>
                        <a:rPr lang="en-ZA" sz="1400" dirty="0">
                          <a:effectLst/>
                        </a:rPr>
                        <a:t>.</a:t>
                      </a:r>
                      <a:endParaRPr lang="en-US" sz="1400" dirty="0">
                        <a:effectLst/>
                        <a:latin typeface="Calibri Light" panose="020F0302020204030204" pitchFamily="34" charset="0"/>
                        <a:ea typeface="Calibri" panose="020F0502020204030204" pitchFamily="34" charset="0"/>
                        <a:cs typeface="Times New Roman" panose="02020603050405020304" pitchFamily="18" charset="0"/>
                      </a:endParaRPr>
                    </a:p>
                  </a:txBody>
                  <a:tcPr marL="30343" marR="30343" marT="0" marB="0"/>
                </a:tc>
                <a:extLst>
                  <a:ext uri="{0D108BD9-81ED-4DB2-BD59-A6C34878D82A}">
                    <a16:rowId xmlns:a16="http://schemas.microsoft.com/office/drawing/2014/main" val="252852103"/>
                  </a:ext>
                </a:extLst>
              </a:tr>
            </a:tbl>
          </a:graphicData>
        </a:graphic>
      </p:graphicFrame>
      <p:sp>
        <p:nvSpPr>
          <p:cNvPr id="45" name="TextBox 44">
            <a:extLst>
              <a:ext uri="{FF2B5EF4-FFF2-40B4-BE49-F238E27FC236}">
                <a16:creationId xmlns:a16="http://schemas.microsoft.com/office/drawing/2014/main" id="{EF9CB9A5-6EA9-4127-89F2-A3D49DC5F47E}"/>
              </a:ext>
            </a:extLst>
          </p:cNvPr>
          <p:cNvSpPr txBox="1"/>
          <p:nvPr/>
        </p:nvSpPr>
        <p:spPr>
          <a:xfrm>
            <a:off x="117177" y="1644505"/>
            <a:ext cx="12074823" cy="584775"/>
          </a:xfrm>
          <a:prstGeom prst="rect">
            <a:avLst/>
          </a:prstGeom>
          <a:noFill/>
        </p:spPr>
        <p:txBody>
          <a:bodyPr wrap="square" rtlCol="0">
            <a:spAutoFit/>
          </a:bodyPr>
          <a:lstStyle/>
          <a:p>
            <a:r>
              <a:rPr lang="en-US" sz="1600" dirty="0"/>
              <a:t>The South African government has made some strides in the implementation of various policy interventions towards digital transformation and promoting digital inclusion, as well as bridging the digital divide, some of the policy interventions include:  </a:t>
            </a:r>
          </a:p>
        </p:txBody>
      </p:sp>
    </p:spTree>
    <p:extLst>
      <p:ext uri="{BB962C8B-B14F-4D97-AF65-F5344CB8AC3E}">
        <p14:creationId xmlns:p14="http://schemas.microsoft.com/office/powerpoint/2010/main" val="4187479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Box 44">
            <a:extLst>
              <a:ext uri="{FF2B5EF4-FFF2-40B4-BE49-F238E27FC236}">
                <a16:creationId xmlns:a16="http://schemas.microsoft.com/office/drawing/2014/main" id="{EF9CB9A5-6EA9-4127-89F2-A3D49DC5F47E}"/>
              </a:ext>
            </a:extLst>
          </p:cNvPr>
          <p:cNvSpPr txBox="1"/>
          <p:nvPr/>
        </p:nvSpPr>
        <p:spPr>
          <a:xfrm>
            <a:off x="1454295" y="1883827"/>
            <a:ext cx="10094110" cy="535531"/>
          </a:xfrm>
          <a:prstGeom prst="rect">
            <a:avLst/>
          </a:prstGeom>
          <a:noFill/>
        </p:spPr>
        <p:txBody>
          <a:bodyPr wrap="none" rtlCol="0">
            <a:spAutoFit/>
          </a:bodyPr>
          <a:lstStyle/>
          <a:p>
            <a:r>
              <a:rPr lang="en-US" sz="1440" b="1" dirty="0"/>
              <a:t>High Internet &amp; Device Penetration Rate: </a:t>
            </a:r>
            <a:r>
              <a:rPr lang="en-US" sz="1440" dirty="0"/>
              <a:t>South Africa has experienced a high mobile penetration rate, contributing towards </a:t>
            </a:r>
            <a:br>
              <a:rPr lang="en-US" sz="1440" dirty="0"/>
            </a:br>
            <a:r>
              <a:rPr lang="en-US" sz="1440" dirty="0"/>
              <a:t>digital inclusion and equitable access to Government digital services.  </a:t>
            </a:r>
          </a:p>
        </p:txBody>
      </p:sp>
      <p:pic>
        <p:nvPicPr>
          <p:cNvPr id="3074" name="Picture 2" descr="Mobile phone - Free electronics icons">
            <a:extLst>
              <a:ext uri="{FF2B5EF4-FFF2-40B4-BE49-F238E27FC236}">
                <a16:creationId xmlns:a16="http://schemas.microsoft.com/office/drawing/2014/main" id="{AAB89921-C4EA-4731-8810-86CC4B5844A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1376" y="1898381"/>
            <a:ext cx="641599" cy="58255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loud computing - Free multimedia icons">
            <a:extLst>
              <a:ext uri="{FF2B5EF4-FFF2-40B4-BE49-F238E27FC236}">
                <a16:creationId xmlns:a16="http://schemas.microsoft.com/office/drawing/2014/main" id="{C19C0725-D7B6-483D-ADA8-D2388D07FB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1057" y="2613216"/>
            <a:ext cx="758124" cy="74306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D691AD5C-E766-43E3-999B-E5CC7E1C751A}"/>
              </a:ext>
            </a:extLst>
          </p:cNvPr>
          <p:cNvSpPr txBox="1"/>
          <p:nvPr/>
        </p:nvSpPr>
        <p:spPr>
          <a:xfrm>
            <a:off x="1454295" y="2567885"/>
            <a:ext cx="10094110" cy="535531"/>
          </a:xfrm>
          <a:prstGeom prst="rect">
            <a:avLst/>
          </a:prstGeom>
          <a:noFill/>
        </p:spPr>
        <p:txBody>
          <a:bodyPr wrap="square" rtlCol="0">
            <a:spAutoFit/>
          </a:bodyPr>
          <a:lstStyle/>
          <a:p>
            <a:r>
              <a:rPr lang="en-US" sz="1440" b="1" dirty="0"/>
              <a:t>Cloud Computing: </a:t>
            </a:r>
            <a:r>
              <a:rPr lang="en-US" sz="1440" dirty="0"/>
              <a:t>The South African Government has implemented a Government Private Cloud Ecosystem (GPCE), a key step towards the digital transformation of the public sector.  Complemented by the National Data &amp; Cloud Policy.</a:t>
            </a:r>
          </a:p>
        </p:txBody>
      </p:sp>
      <p:pic>
        <p:nvPicPr>
          <p:cNvPr id="4" name="Picture 3">
            <a:extLst>
              <a:ext uri="{FF2B5EF4-FFF2-40B4-BE49-F238E27FC236}">
                <a16:creationId xmlns:a16="http://schemas.microsoft.com/office/drawing/2014/main" id="{8FC27597-0E55-422A-9FCE-E863E9B49B27}"/>
              </a:ext>
            </a:extLst>
          </p:cNvPr>
          <p:cNvPicPr>
            <a:picLocks noChangeAspect="1"/>
          </p:cNvPicPr>
          <p:nvPr/>
        </p:nvPicPr>
        <p:blipFill>
          <a:blip r:embed="rId4"/>
          <a:stretch>
            <a:fillRect/>
          </a:stretch>
        </p:blipFill>
        <p:spPr>
          <a:xfrm>
            <a:off x="363951" y="3476343"/>
            <a:ext cx="699024" cy="699024"/>
          </a:xfrm>
          <a:prstGeom prst="rect">
            <a:avLst/>
          </a:prstGeom>
        </p:spPr>
      </p:pic>
      <p:sp>
        <p:nvSpPr>
          <p:cNvPr id="10" name="TextBox 9">
            <a:extLst>
              <a:ext uri="{FF2B5EF4-FFF2-40B4-BE49-F238E27FC236}">
                <a16:creationId xmlns:a16="http://schemas.microsoft.com/office/drawing/2014/main" id="{B9807644-1320-48A1-9D3C-F857221F05A5}"/>
              </a:ext>
            </a:extLst>
          </p:cNvPr>
          <p:cNvSpPr txBox="1"/>
          <p:nvPr/>
        </p:nvSpPr>
        <p:spPr>
          <a:xfrm>
            <a:off x="1454295" y="3355885"/>
            <a:ext cx="9941415" cy="757130"/>
          </a:xfrm>
          <a:prstGeom prst="rect">
            <a:avLst/>
          </a:prstGeom>
          <a:noFill/>
        </p:spPr>
        <p:txBody>
          <a:bodyPr wrap="square" rtlCol="0">
            <a:spAutoFit/>
          </a:bodyPr>
          <a:lstStyle/>
          <a:p>
            <a:r>
              <a:rPr lang="en-US" sz="1440" b="1" dirty="0"/>
              <a:t>Broadband Connectivity: </a:t>
            </a:r>
            <a:r>
              <a:rPr lang="en-US" sz="1440" dirty="0"/>
              <a:t>The South African national broadband policy is aimed at improving internet access, including in underserved areas. The SA Connect Phase 1 connected 970 government facilities, while Phase 2 plans to connect over 42,000 sites, (schools and healthcare facilities), and households by 2026.</a:t>
            </a:r>
          </a:p>
        </p:txBody>
      </p:sp>
      <p:pic>
        <p:nvPicPr>
          <p:cNvPr id="12" name="Picture 11">
            <a:extLst>
              <a:ext uri="{FF2B5EF4-FFF2-40B4-BE49-F238E27FC236}">
                <a16:creationId xmlns:a16="http://schemas.microsoft.com/office/drawing/2014/main" id="{2FC7E711-BC8E-4ECD-8034-9E02E291183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7811" y="4328427"/>
            <a:ext cx="699024" cy="772602"/>
          </a:xfrm>
          <a:prstGeom prst="rect">
            <a:avLst/>
          </a:prstGeom>
        </p:spPr>
      </p:pic>
      <p:sp>
        <p:nvSpPr>
          <p:cNvPr id="13" name="TextBox 12">
            <a:extLst>
              <a:ext uri="{FF2B5EF4-FFF2-40B4-BE49-F238E27FC236}">
                <a16:creationId xmlns:a16="http://schemas.microsoft.com/office/drawing/2014/main" id="{50940A2B-B50B-43ED-BEE4-8501B384DA56}"/>
              </a:ext>
            </a:extLst>
          </p:cNvPr>
          <p:cNvSpPr txBox="1"/>
          <p:nvPr/>
        </p:nvSpPr>
        <p:spPr>
          <a:xfrm>
            <a:off x="1410651" y="4269868"/>
            <a:ext cx="10072566" cy="757130"/>
          </a:xfrm>
          <a:prstGeom prst="rect">
            <a:avLst/>
          </a:prstGeom>
          <a:noFill/>
        </p:spPr>
        <p:txBody>
          <a:bodyPr wrap="none" rtlCol="0">
            <a:spAutoFit/>
          </a:bodyPr>
          <a:lstStyle/>
          <a:p>
            <a:r>
              <a:rPr lang="en-US" sz="1440" b="1" dirty="0"/>
              <a:t>Skills Development: </a:t>
            </a:r>
            <a:r>
              <a:rPr lang="en-US" sz="1440" dirty="0"/>
              <a:t>The South African government has made progress through various initiatives to equip the South African</a:t>
            </a:r>
          </a:p>
          <a:p>
            <a:r>
              <a:rPr lang="en-US" sz="1440" dirty="0"/>
              <a:t>society with digital skills as a foundation for a digitally inclusive society. Focus on skills such as data analytics, cybersecurity, </a:t>
            </a:r>
            <a:br>
              <a:rPr lang="en-US" sz="1440" dirty="0"/>
            </a:br>
            <a:r>
              <a:rPr lang="en-US" sz="1440" dirty="0"/>
              <a:t>coding, etc. Towards supporting the AI </a:t>
            </a:r>
            <a:r>
              <a:rPr lang="en-US" sz="1440" dirty="0" err="1"/>
              <a:t>programme</a:t>
            </a:r>
            <a:r>
              <a:rPr lang="en-US" sz="1440" dirty="0"/>
              <a:t>. The AI Institute has launched 4 hubs and plans to expand. </a:t>
            </a:r>
          </a:p>
        </p:txBody>
      </p:sp>
      <p:pic>
        <p:nvPicPr>
          <p:cNvPr id="16" name="Picture 15" descr="A black text on a white background&#10;&#10;Description automatically generated">
            <a:extLst>
              <a:ext uri="{FF2B5EF4-FFF2-40B4-BE49-F238E27FC236}">
                <a16:creationId xmlns:a16="http://schemas.microsoft.com/office/drawing/2014/main" id="{3F61E8A1-C6B5-4557-B25C-F025871B0B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0654" y="5416019"/>
            <a:ext cx="1263641" cy="374419"/>
          </a:xfrm>
          <a:prstGeom prst="rect">
            <a:avLst/>
          </a:prstGeom>
        </p:spPr>
      </p:pic>
      <p:sp>
        <p:nvSpPr>
          <p:cNvPr id="17" name="TextBox 16">
            <a:extLst>
              <a:ext uri="{FF2B5EF4-FFF2-40B4-BE49-F238E27FC236}">
                <a16:creationId xmlns:a16="http://schemas.microsoft.com/office/drawing/2014/main" id="{420F156A-D55A-438D-9B1B-7DC5AE41F438}"/>
              </a:ext>
            </a:extLst>
          </p:cNvPr>
          <p:cNvSpPr txBox="1"/>
          <p:nvPr/>
        </p:nvSpPr>
        <p:spPr>
          <a:xfrm>
            <a:off x="1488404" y="5166275"/>
            <a:ext cx="10191316" cy="757130"/>
          </a:xfrm>
          <a:prstGeom prst="rect">
            <a:avLst/>
          </a:prstGeom>
          <a:noFill/>
        </p:spPr>
        <p:txBody>
          <a:bodyPr wrap="none" rtlCol="0">
            <a:spAutoFit/>
          </a:bodyPr>
          <a:lstStyle/>
          <a:p>
            <a:r>
              <a:rPr lang="en-US" sz="1440" b="1" dirty="0"/>
              <a:t>e-Services: The South African State Information Technology Agency (</a:t>
            </a:r>
            <a:r>
              <a:rPr lang="en-US" sz="1440" dirty="0"/>
              <a:t>SITA) has delivered the eGovernment Portal as part of </a:t>
            </a:r>
          </a:p>
          <a:p>
            <a:r>
              <a:rPr lang="en-US" sz="1440" dirty="0"/>
              <a:t>the eGovernment National Strategy and Roadmap. The eGov Platform consists of a bouquet of services such as eRecrutiment, </a:t>
            </a:r>
          </a:p>
          <a:p>
            <a:r>
              <a:rPr lang="en-US" sz="1440" dirty="0" err="1"/>
              <a:t>ePermit</a:t>
            </a:r>
            <a:r>
              <a:rPr lang="en-US" sz="1440" dirty="0"/>
              <a:t>, </a:t>
            </a:r>
            <a:r>
              <a:rPr lang="en-US" sz="1440" dirty="0" err="1"/>
              <a:t>eMatric</a:t>
            </a:r>
            <a:r>
              <a:rPr lang="en-US" sz="1440" dirty="0"/>
              <a:t> services (e.g. registration, re-issue &amp; re-mark), </a:t>
            </a:r>
            <a:r>
              <a:rPr lang="en-US" sz="1440" dirty="0" err="1"/>
              <a:t>eComplaints</a:t>
            </a:r>
            <a:r>
              <a:rPr lang="en-US" sz="1440" dirty="0"/>
              <a:t>, etc. </a:t>
            </a:r>
          </a:p>
        </p:txBody>
      </p:sp>
      <p:pic>
        <p:nvPicPr>
          <p:cNvPr id="3080" name="Picture 8" descr="eFiling">
            <a:extLst>
              <a:ext uri="{FF2B5EF4-FFF2-40B4-BE49-F238E27FC236}">
                <a16:creationId xmlns:a16="http://schemas.microsoft.com/office/drawing/2014/main" id="{D4AA3D6A-CFAF-4B94-8401-095A3BA9809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184" y="6108481"/>
            <a:ext cx="1245870" cy="30861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84C89298-A27F-456E-B704-EA7EC2C07519}"/>
              </a:ext>
            </a:extLst>
          </p:cNvPr>
          <p:cNvSpPr txBox="1"/>
          <p:nvPr/>
        </p:nvSpPr>
        <p:spPr>
          <a:xfrm>
            <a:off x="1454295" y="5991072"/>
            <a:ext cx="10186763" cy="535531"/>
          </a:xfrm>
          <a:prstGeom prst="rect">
            <a:avLst/>
          </a:prstGeom>
          <a:noFill/>
        </p:spPr>
        <p:txBody>
          <a:bodyPr wrap="none" rtlCol="0">
            <a:spAutoFit/>
          </a:bodyPr>
          <a:lstStyle/>
          <a:p>
            <a:r>
              <a:rPr lang="en-US" sz="1440" b="1" dirty="0"/>
              <a:t>SARS e-Filling: The South African Revenue Service (SARS) </a:t>
            </a:r>
            <a:r>
              <a:rPr lang="en-US" sz="1440" dirty="0"/>
              <a:t>has delivered electronic filling service that enables taxpayers and </a:t>
            </a:r>
          </a:p>
          <a:p>
            <a:r>
              <a:rPr lang="en-US" sz="1440" dirty="0"/>
              <a:t>businesses to file their tax returns electronically. </a:t>
            </a:r>
          </a:p>
        </p:txBody>
      </p:sp>
      <p:sp>
        <p:nvSpPr>
          <p:cNvPr id="7" name="Title 6">
            <a:extLst>
              <a:ext uri="{FF2B5EF4-FFF2-40B4-BE49-F238E27FC236}">
                <a16:creationId xmlns:a16="http://schemas.microsoft.com/office/drawing/2014/main" id="{142964DA-061F-D58E-EC1A-01FE38CCCF5F}"/>
              </a:ext>
            </a:extLst>
          </p:cNvPr>
          <p:cNvSpPr>
            <a:spLocks noGrp="1"/>
          </p:cNvSpPr>
          <p:nvPr>
            <p:ph type="title"/>
          </p:nvPr>
        </p:nvSpPr>
        <p:spPr>
          <a:xfrm>
            <a:off x="758861" y="331397"/>
            <a:ext cx="10226496" cy="1325563"/>
          </a:xfrm>
          <a:ln>
            <a:noFill/>
          </a:ln>
        </p:spPr>
        <p:txBody>
          <a:bodyPr vert="horz" lIns="91440" tIns="45720" rIns="91440" bIns="45720" rtlCol="0" anchor="ctr">
            <a:normAutofit/>
          </a:bodyPr>
          <a:lstStyle/>
          <a:p>
            <a:r>
              <a:rPr lang="en-US" dirty="0">
                <a:solidFill>
                  <a:srgbClr val="336699"/>
                </a:solidFill>
              </a:rPr>
              <a:t>Digital Transformation in South Africa:</a:t>
            </a:r>
            <a:br>
              <a:rPr lang="en-US" dirty="0">
                <a:solidFill>
                  <a:srgbClr val="336699"/>
                </a:solidFill>
              </a:rPr>
            </a:br>
            <a:r>
              <a:rPr lang="en-US" dirty="0">
                <a:solidFill>
                  <a:srgbClr val="336699"/>
                </a:solidFill>
              </a:rPr>
              <a:t>Key Achievements</a:t>
            </a:r>
          </a:p>
        </p:txBody>
      </p:sp>
    </p:spTree>
    <p:extLst>
      <p:ext uri="{BB962C8B-B14F-4D97-AF65-F5344CB8AC3E}">
        <p14:creationId xmlns:p14="http://schemas.microsoft.com/office/powerpoint/2010/main" val="2173285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8044504" y="7627621"/>
            <a:ext cx="2468880" cy="438150"/>
          </a:xfrm>
          <a:prstGeom prst="rect">
            <a:avLst/>
          </a:prstGeom>
        </p:spPr>
        <p:txBody>
          <a:bodyPr vert="horz" lIns="109728" tIns="54864" rIns="109728" bIns="54864" rtlCol="0" anchor="ctr"/>
          <a:lstStyle>
            <a:defPPr>
              <a:defRPr lang="en-US"/>
            </a:defPPr>
            <a:lvl1pPr marL="0" algn="r" defTabSz="548640" rtl="0" eaLnBrk="1" latinLnBrk="0" hangingPunct="1">
              <a:defRPr sz="1440" kern="1200">
                <a:solidFill>
                  <a:schemeClr val="tx1">
                    <a:tint val="75000"/>
                  </a:schemeClr>
                </a:solidFill>
                <a:latin typeface="+mn-lt"/>
                <a:ea typeface="+mn-ea"/>
                <a:cs typeface="+mn-cs"/>
              </a:defRPr>
            </a:lvl1pPr>
            <a:lvl2pPr marL="548640" algn="l" defTabSz="548640" rtl="0" eaLnBrk="1" latinLnBrk="0" hangingPunct="1">
              <a:defRPr sz="2160" kern="1200">
                <a:solidFill>
                  <a:schemeClr val="tx1"/>
                </a:solidFill>
                <a:latin typeface="+mn-lt"/>
                <a:ea typeface="+mn-ea"/>
                <a:cs typeface="+mn-cs"/>
              </a:defRPr>
            </a:lvl2pPr>
            <a:lvl3pPr marL="1097280" algn="l" defTabSz="548640" rtl="0" eaLnBrk="1" latinLnBrk="0" hangingPunct="1">
              <a:defRPr sz="2160" kern="1200">
                <a:solidFill>
                  <a:schemeClr val="tx1"/>
                </a:solidFill>
                <a:latin typeface="+mn-lt"/>
                <a:ea typeface="+mn-ea"/>
                <a:cs typeface="+mn-cs"/>
              </a:defRPr>
            </a:lvl3pPr>
            <a:lvl4pPr marL="1645920" algn="l" defTabSz="548640" rtl="0" eaLnBrk="1" latinLnBrk="0" hangingPunct="1">
              <a:defRPr sz="2160" kern="1200">
                <a:solidFill>
                  <a:schemeClr val="tx1"/>
                </a:solidFill>
                <a:latin typeface="+mn-lt"/>
                <a:ea typeface="+mn-ea"/>
                <a:cs typeface="+mn-cs"/>
              </a:defRPr>
            </a:lvl4pPr>
            <a:lvl5pPr marL="2194560" algn="l" defTabSz="548640" rtl="0" eaLnBrk="1" latinLnBrk="0" hangingPunct="1">
              <a:defRPr sz="2160" kern="1200">
                <a:solidFill>
                  <a:schemeClr val="tx1"/>
                </a:solidFill>
                <a:latin typeface="+mn-lt"/>
                <a:ea typeface="+mn-ea"/>
                <a:cs typeface="+mn-cs"/>
              </a:defRPr>
            </a:lvl5pPr>
            <a:lvl6pPr marL="2743200" algn="l" defTabSz="548640" rtl="0" eaLnBrk="1" latinLnBrk="0" hangingPunct="1">
              <a:defRPr sz="2160" kern="1200">
                <a:solidFill>
                  <a:schemeClr val="tx1"/>
                </a:solidFill>
                <a:latin typeface="+mn-lt"/>
                <a:ea typeface="+mn-ea"/>
                <a:cs typeface="+mn-cs"/>
              </a:defRPr>
            </a:lvl6pPr>
            <a:lvl7pPr marL="3291840" algn="l" defTabSz="548640" rtl="0" eaLnBrk="1" latinLnBrk="0" hangingPunct="1">
              <a:defRPr sz="2160" kern="1200">
                <a:solidFill>
                  <a:schemeClr val="tx1"/>
                </a:solidFill>
                <a:latin typeface="+mn-lt"/>
                <a:ea typeface="+mn-ea"/>
                <a:cs typeface="+mn-cs"/>
              </a:defRPr>
            </a:lvl7pPr>
            <a:lvl8pPr marL="3840480" algn="l" defTabSz="548640" rtl="0" eaLnBrk="1" latinLnBrk="0" hangingPunct="1">
              <a:defRPr sz="2160" kern="1200">
                <a:solidFill>
                  <a:schemeClr val="tx1"/>
                </a:solidFill>
                <a:latin typeface="+mn-lt"/>
                <a:ea typeface="+mn-ea"/>
                <a:cs typeface="+mn-cs"/>
              </a:defRPr>
            </a:lvl8pPr>
            <a:lvl9pPr marL="4389120" algn="l" defTabSz="548640" rtl="0" eaLnBrk="1" latinLnBrk="0" hangingPunct="1">
              <a:defRPr sz="2160" kern="1200">
                <a:solidFill>
                  <a:schemeClr val="tx1"/>
                </a:solidFill>
                <a:latin typeface="+mn-lt"/>
                <a:ea typeface="+mn-ea"/>
                <a:cs typeface="+mn-cs"/>
              </a:defRPr>
            </a:lvl9pPr>
          </a:lstStyle>
          <a:p>
            <a:fld id="{0EEB7D3C-0E4C-4373-9A34-E7674E85243A}" type="slidenum">
              <a:rPr lang="en-ZA" smtClean="0"/>
              <a:pPr/>
              <a:t>6</a:t>
            </a:fld>
            <a:endParaRPr lang="en-ZA" dirty="0"/>
          </a:p>
        </p:txBody>
      </p:sp>
      <p:sp>
        <p:nvSpPr>
          <p:cNvPr id="9" name="TextBox 8">
            <a:extLst>
              <a:ext uri="{FF2B5EF4-FFF2-40B4-BE49-F238E27FC236}">
                <a16:creationId xmlns:a16="http://schemas.microsoft.com/office/drawing/2014/main" id="{97CD55E0-E2EB-4695-8B1C-E87AC4AA3FEB}"/>
              </a:ext>
            </a:extLst>
          </p:cNvPr>
          <p:cNvSpPr txBox="1"/>
          <p:nvPr/>
        </p:nvSpPr>
        <p:spPr>
          <a:xfrm>
            <a:off x="1257392" y="1605595"/>
            <a:ext cx="4523591" cy="683264"/>
          </a:xfrm>
          <a:prstGeom prst="rect">
            <a:avLst/>
          </a:prstGeom>
          <a:noFill/>
        </p:spPr>
        <p:txBody>
          <a:bodyPr wrap="square" rtlCol="0">
            <a:spAutoFit/>
          </a:bodyPr>
          <a:lstStyle/>
          <a:p>
            <a:r>
              <a:rPr lang="en-US" sz="1320" b="1" dirty="0"/>
              <a:t>Infrastructure Challenges</a:t>
            </a:r>
          </a:p>
          <a:p>
            <a:pPr marL="342900" indent="-342900">
              <a:buFont typeface="Arial" panose="020B0604020202020204" pitchFamily="34" charset="0"/>
              <a:buChar char="•"/>
            </a:pPr>
            <a:r>
              <a:rPr lang="en-US" sz="1260" dirty="0"/>
              <a:t>Broadband connectivity gaps</a:t>
            </a:r>
          </a:p>
          <a:p>
            <a:pPr marL="342900" indent="-342900">
              <a:buFont typeface="Arial" panose="020B0604020202020204" pitchFamily="34" charset="0"/>
              <a:buChar char="•"/>
            </a:pPr>
            <a:r>
              <a:rPr lang="en-US" sz="1260" dirty="0"/>
              <a:t>Outdated Infrastructure </a:t>
            </a:r>
            <a:endParaRPr lang="en-US" sz="1320" dirty="0"/>
          </a:p>
        </p:txBody>
      </p:sp>
      <p:pic>
        <p:nvPicPr>
          <p:cNvPr id="10" name="Picture 9">
            <a:extLst>
              <a:ext uri="{FF2B5EF4-FFF2-40B4-BE49-F238E27FC236}">
                <a16:creationId xmlns:a16="http://schemas.microsoft.com/office/drawing/2014/main" id="{E5BB8A4E-A1F4-4ADD-B373-0D3A9FCF6A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784" y="1755151"/>
            <a:ext cx="604672" cy="604672"/>
          </a:xfrm>
          <a:prstGeom prst="rect">
            <a:avLst/>
          </a:prstGeom>
        </p:spPr>
      </p:pic>
      <p:sp>
        <p:nvSpPr>
          <p:cNvPr id="12" name="TextBox 11">
            <a:extLst>
              <a:ext uri="{FF2B5EF4-FFF2-40B4-BE49-F238E27FC236}">
                <a16:creationId xmlns:a16="http://schemas.microsoft.com/office/drawing/2014/main" id="{BE0586B2-6173-45AD-9BED-58B278BB1EDA}"/>
              </a:ext>
            </a:extLst>
          </p:cNvPr>
          <p:cNvSpPr txBox="1"/>
          <p:nvPr/>
        </p:nvSpPr>
        <p:spPr>
          <a:xfrm>
            <a:off x="1277838" y="2479479"/>
            <a:ext cx="4523591" cy="830997"/>
          </a:xfrm>
          <a:prstGeom prst="rect">
            <a:avLst/>
          </a:prstGeom>
          <a:noFill/>
        </p:spPr>
        <p:txBody>
          <a:bodyPr wrap="square" rtlCol="0">
            <a:spAutoFit/>
          </a:bodyPr>
          <a:lstStyle/>
          <a:p>
            <a:r>
              <a:rPr lang="en-US" sz="1200" b="1" dirty="0"/>
              <a:t>Digital Divide</a:t>
            </a:r>
          </a:p>
          <a:p>
            <a:pPr marL="342900" indent="-342900">
              <a:buFont typeface="Arial" panose="020B0604020202020204" pitchFamily="34" charset="0"/>
              <a:buChar char="•"/>
            </a:pPr>
            <a:r>
              <a:rPr lang="en-US" sz="1200" dirty="0"/>
              <a:t>Lack of equitable access to ICT Services</a:t>
            </a:r>
          </a:p>
          <a:p>
            <a:pPr marL="342900" indent="-342900">
              <a:buFont typeface="Arial" panose="020B0604020202020204" pitchFamily="34" charset="0"/>
              <a:buChar char="•"/>
            </a:pPr>
            <a:r>
              <a:rPr lang="en-US" sz="1200" dirty="0"/>
              <a:t>Affordability challenges (e.g. high data costs for unemployed and low-income populations)</a:t>
            </a:r>
          </a:p>
        </p:txBody>
      </p:sp>
      <p:sp>
        <p:nvSpPr>
          <p:cNvPr id="15" name="TextBox 14">
            <a:extLst>
              <a:ext uri="{FF2B5EF4-FFF2-40B4-BE49-F238E27FC236}">
                <a16:creationId xmlns:a16="http://schemas.microsoft.com/office/drawing/2014/main" id="{E1E29B8E-14D6-444E-95FC-43C8C0B640A1}"/>
              </a:ext>
            </a:extLst>
          </p:cNvPr>
          <p:cNvSpPr txBox="1"/>
          <p:nvPr/>
        </p:nvSpPr>
        <p:spPr>
          <a:xfrm>
            <a:off x="1268590" y="4207711"/>
            <a:ext cx="4523591" cy="683264"/>
          </a:xfrm>
          <a:prstGeom prst="rect">
            <a:avLst/>
          </a:prstGeom>
          <a:noFill/>
        </p:spPr>
        <p:txBody>
          <a:bodyPr wrap="square" rtlCol="0">
            <a:spAutoFit/>
          </a:bodyPr>
          <a:lstStyle/>
          <a:p>
            <a:r>
              <a:rPr lang="en-US" sz="1320" b="1" dirty="0"/>
              <a:t>Cybersecurity Challenges</a:t>
            </a:r>
          </a:p>
          <a:p>
            <a:pPr marL="342900" indent="-342900">
              <a:buFont typeface="Arial" panose="020B0604020202020204" pitchFamily="34" charset="0"/>
              <a:buChar char="•"/>
            </a:pPr>
            <a:r>
              <a:rPr lang="en-US" sz="1260" dirty="0"/>
              <a:t>Increasing Cybersecurity Threats</a:t>
            </a:r>
          </a:p>
          <a:p>
            <a:pPr marL="342900" indent="-342900">
              <a:buFont typeface="Arial" panose="020B0604020202020204" pitchFamily="34" charset="0"/>
              <a:buChar char="•"/>
            </a:pPr>
            <a:r>
              <a:rPr lang="en-US" sz="1260" dirty="0"/>
              <a:t>Lack of robust and resilient Cybersecurity Framework</a:t>
            </a:r>
          </a:p>
        </p:txBody>
      </p:sp>
      <p:sp>
        <p:nvSpPr>
          <p:cNvPr id="18" name="TextBox 17">
            <a:extLst>
              <a:ext uri="{FF2B5EF4-FFF2-40B4-BE49-F238E27FC236}">
                <a16:creationId xmlns:a16="http://schemas.microsoft.com/office/drawing/2014/main" id="{0F878A9B-09FA-40DE-B1B6-B0CF2F71602D}"/>
              </a:ext>
            </a:extLst>
          </p:cNvPr>
          <p:cNvSpPr txBox="1"/>
          <p:nvPr/>
        </p:nvSpPr>
        <p:spPr>
          <a:xfrm>
            <a:off x="1233929" y="6040330"/>
            <a:ext cx="3484481" cy="655564"/>
          </a:xfrm>
          <a:prstGeom prst="rect">
            <a:avLst/>
          </a:prstGeom>
          <a:noFill/>
        </p:spPr>
        <p:txBody>
          <a:bodyPr wrap="square" rtlCol="0">
            <a:spAutoFit/>
          </a:bodyPr>
          <a:lstStyle/>
          <a:p>
            <a:r>
              <a:rPr lang="en-US" sz="1260" b="1" dirty="0"/>
              <a:t>Fragmented Systems and Interoperability</a:t>
            </a:r>
          </a:p>
          <a:p>
            <a:pPr marL="342900" indent="-342900">
              <a:buFont typeface="Arial" panose="020B0604020202020204" pitchFamily="34" charset="0"/>
              <a:buChar char="•"/>
            </a:pPr>
            <a:r>
              <a:rPr lang="en-US" sz="1200" dirty="0"/>
              <a:t>Data Sharing and Exchange challenges </a:t>
            </a:r>
          </a:p>
          <a:p>
            <a:pPr marL="342900" indent="-342900">
              <a:buFont typeface="Arial" panose="020B0604020202020204" pitchFamily="34" charset="0"/>
              <a:buChar char="•"/>
            </a:pPr>
            <a:r>
              <a:rPr lang="en-US" sz="1200" dirty="0"/>
              <a:t>Lack of Systems Integration</a:t>
            </a:r>
            <a:endParaRPr lang="en-US" sz="1260" dirty="0"/>
          </a:p>
        </p:txBody>
      </p:sp>
      <p:sp>
        <p:nvSpPr>
          <p:cNvPr id="19" name="TextBox 18">
            <a:extLst>
              <a:ext uri="{FF2B5EF4-FFF2-40B4-BE49-F238E27FC236}">
                <a16:creationId xmlns:a16="http://schemas.microsoft.com/office/drawing/2014/main" id="{48CFAC5C-FBAE-4CD6-AD59-D91B9E29C406}"/>
              </a:ext>
            </a:extLst>
          </p:cNvPr>
          <p:cNvSpPr txBox="1"/>
          <p:nvPr/>
        </p:nvSpPr>
        <p:spPr>
          <a:xfrm>
            <a:off x="7600592" y="3309567"/>
            <a:ext cx="3519158" cy="840230"/>
          </a:xfrm>
          <a:prstGeom prst="rect">
            <a:avLst/>
          </a:prstGeom>
          <a:noFill/>
        </p:spPr>
        <p:txBody>
          <a:bodyPr wrap="square" rtlCol="0">
            <a:spAutoFit/>
          </a:bodyPr>
          <a:lstStyle/>
          <a:p>
            <a:r>
              <a:rPr lang="en-US" sz="1260" b="1" dirty="0"/>
              <a:t>Funding Challenges</a:t>
            </a:r>
          </a:p>
          <a:p>
            <a:pPr marL="342900" indent="-342900">
              <a:buFont typeface="Arial" panose="020B0604020202020204" pitchFamily="34" charset="0"/>
              <a:buChar char="•"/>
            </a:pPr>
            <a:r>
              <a:rPr lang="en-US" sz="1200" dirty="0"/>
              <a:t>Budget constraints challenges</a:t>
            </a:r>
          </a:p>
          <a:p>
            <a:pPr marL="342900" indent="-342900">
              <a:buFont typeface="Arial" panose="020B0604020202020204" pitchFamily="34" charset="0"/>
              <a:buChar char="•"/>
            </a:pPr>
            <a:r>
              <a:rPr lang="en-US" sz="1200" dirty="0"/>
              <a:t>Competing priorities lead to insufficient </a:t>
            </a:r>
          </a:p>
          <a:p>
            <a:r>
              <a:rPr lang="en-US" sz="1200" dirty="0"/>
              <a:t>        investment in digital transformation initiatives</a:t>
            </a:r>
          </a:p>
        </p:txBody>
      </p:sp>
      <p:sp>
        <p:nvSpPr>
          <p:cNvPr id="20" name="TextBox 19">
            <a:extLst>
              <a:ext uri="{FF2B5EF4-FFF2-40B4-BE49-F238E27FC236}">
                <a16:creationId xmlns:a16="http://schemas.microsoft.com/office/drawing/2014/main" id="{37E2EF99-9790-4CA4-ACC6-ABDA27DDF2FF}"/>
              </a:ext>
            </a:extLst>
          </p:cNvPr>
          <p:cNvSpPr txBox="1"/>
          <p:nvPr/>
        </p:nvSpPr>
        <p:spPr>
          <a:xfrm>
            <a:off x="7665118" y="4381063"/>
            <a:ext cx="3484481" cy="849463"/>
          </a:xfrm>
          <a:prstGeom prst="rect">
            <a:avLst/>
          </a:prstGeom>
          <a:noFill/>
        </p:spPr>
        <p:txBody>
          <a:bodyPr wrap="square" rtlCol="0">
            <a:spAutoFit/>
          </a:bodyPr>
          <a:lstStyle/>
          <a:p>
            <a:r>
              <a:rPr lang="en-US" sz="1260" b="1" dirty="0"/>
              <a:t>Capacity and Skills Shortages</a:t>
            </a:r>
          </a:p>
          <a:p>
            <a:pPr marL="342900" indent="-342900">
              <a:buFont typeface="Arial" panose="020B0604020202020204" pitchFamily="34" charset="0"/>
              <a:buChar char="•"/>
            </a:pPr>
            <a:r>
              <a:rPr lang="en-US" sz="1200" dirty="0"/>
              <a:t>Skills Shortage</a:t>
            </a:r>
          </a:p>
          <a:p>
            <a:pPr marL="342900" indent="-342900">
              <a:buFont typeface="Arial" panose="020B0604020202020204" pitchFamily="34" charset="0"/>
              <a:buChar char="•"/>
            </a:pPr>
            <a:r>
              <a:rPr lang="en-US" sz="1200" dirty="0"/>
              <a:t>Digital Skills/Literacy Gaps</a:t>
            </a:r>
            <a:endParaRPr lang="en-US" sz="1260" dirty="0"/>
          </a:p>
          <a:p>
            <a:endParaRPr lang="en-US" sz="1260" dirty="0"/>
          </a:p>
        </p:txBody>
      </p:sp>
      <p:sp>
        <p:nvSpPr>
          <p:cNvPr id="22" name="TextBox 21">
            <a:extLst>
              <a:ext uri="{FF2B5EF4-FFF2-40B4-BE49-F238E27FC236}">
                <a16:creationId xmlns:a16="http://schemas.microsoft.com/office/drawing/2014/main" id="{49E82ADE-B5A6-49D3-8743-D45A037A1C86}"/>
              </a:ext>
            </a:extLst>
          </p:cNvPr>
          <p:cNvSpPr txBox="1"/>
          <p:nvPr/>
        </p:nvSpPr>
        <p:spPr>
          <a:xfrm>
            <a:off x="7633295" y="5574881"/>
            <a:ext cx="3484481" cy="655564"/>
          </a:xfrm>
          <a:prstGeom prst="rect">
            <a:avLst/>
          </a:prstGeom>
          <a:noFill/>
        </p:spPr>
        <p:txBody>
          <a:bodyPr wrap="square" rtlCol="0">
            <a:spAutoFit/>
          </a:bodyPr>
          <a:lstStyle/>
          <a:p>
            <a:r>
              <a:rPr lang="en-US" sz="1260" b="1" dirty="0"/>
              <a:t>Policy Challenges</a:t>
            </a:r>
            <a:endParaRPr lang="en-US" sz="1200" dirty="0"/>
          </a:p>
          <a:p>
            <a:pPr marL="342900" indent="-342900">
              <a:buFont typeface="Arial" panose="020B0604020202020204" pitchFamily="34" charset="0"/>
              <a:buChar char="•"/>
            </a:pPr>
            <a:r>
              <a:rPr lang="en-US" sz="1200" dirty="0"/>
              <a:t>Institutional Capacity</a:t>
            </a:r>
          </a:p>
          <a:p>
            <a:pPr marL="342900" indent="-342900">
              <a:buFont typeface="Arial" panose="020B0604020202020204" pitchFamily="34" charset="0"/>
              <a:buChar char="•"/>
            </a:pPr>
            <a:r>
              <a:rPr lang="en-US" sz="1200" dirty="0"/>
              <a:t>Ineffective Monitoring and Evaluation</a:t>
            </a:r>
            <a:endParaRPr lang="en-US" sz="1260" dirty="0"/>
          </a:p>
        </p:txBody>
      </p:sp>
      <p:pic>
        <p:nvPicPr>
          <p:cNvPr id="25" name="Picture 24">
            <a:extLst>
              <a:ext uri="{FF2B5EF4-FFF2-40B4-BE49-F238E27FC236}">
                <a16:creationId xmlns:a16="http://schemas.microsoft.com/office/drawing/2014/main" id="{74CF79BC-D149-4B6E-B353-99C6B58DEF0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05920" y="4386291"/>
            <a:ext cx="799582" cy="799582"/>
          </a:xfrm>
          <a:prstGeom prst="rect">
            <a:avLst/>
          </a:prstGeom>
        </p:spPr>
      </p:pic>
      <p:pic>
        <p:nvPicPr>
          <p:cNvPr id="27" name="Picture 26">
            <a:extLst>
              <a:ext uri="{FF2B5EF4-FFF2-40B4-BE49-F238E27FC236}">
                <a16:creationId xmlns:a16="http://schemas.microsoft.com/office/drawing/2014/main" id="{CE4B367F-B9C9-444E-BBF8-81DAB5EC78C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40288" y="5574881"/>
            <a:ext cx="757858" cy="757858"/>
          </a:xfrm>
          <a:prstGeom prst="rect">
            <a:avLst/>
          </a:prstGeom>
        </p:spPr>
      </p:pic>
      <p:cxnSp>
        <p:nvCxnSpPr>
          <p:cNvPr id="29" name="Straight Connector 28">
            <a:extLst>
              <a:ext uri="{FF2B5EF4-FFF2-40B4-BE49-F238E27FC236}">
                <a16:creationId xmlns:a16="http://schemas.microsoft.com/office/drawing/2014/main" id="{08A753A3-1505-455E-BDE7-1E90083119D1}"/>
              </a:ext>
            </a:extLst>
          </p:cNvPr>
          <p:cNvCxnSpPr>
            <a:cxnSpLocks/>
          </p:cNvCxnSpPr>
          <p:nvPr/>
        </p:nvCxnSpPr>
        <p:spPr>
          <a:xfrm>
            <a:off x="6106811" y="1524383"/>
            <a:ext cx="0" cy="5288329"/>
          </a:xfrm>
          <a:prstGeom prst="line">
            <a:avLst/>
          </a:prstGeom>
        </p:spPr>
        <p:style>
          <a:lnRef idx="3">
            <a:schemeClr val="accent1"/>
          </a:lnRef>
          <a:fillRef idx="0">
            <a:schemeClr val="accent1"/>
          </a:fillRef>
          <a:effectRef idx="2">
            <a:schemeClr val="accent1"/>
          </a:effectRef>
          <a:fontRef idx="minor">
            <a:schemeClr val="tx1"/>
          </a:fontRef>
        </p:style>
      </p:cxnSp>
      <p:pic>
        <p:nvPicPr>
          <p:cNvPr id="1026" name="Picture 2" descr="Digital divide - Free people icons">
            <a:extLst>
              <a:ext uri="{FF2B5EF4-FFF2-40B4-BE49-F238E27FC236}">
                <a16:creationId xmlns:a16="http://schemas.microsoft.com/office/drawing/2014/main" id="{4CC8BA1F-EB8D-4EF6-80AC-1EED207FA17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8855" y="2595000"/>
            <a:ext cx="553601" cy="518563"/>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1">
            <a:extLst>
              <a:ext uri="{FF2B5EF4-FFF2-40B4-BE49-F238E27FC236}">
                <a16:creationId xmlns:a16="http://schemas.microsoft.com/office/drawing/2014/main" id="{D969C9EC-11F3-4E71-A448-C045B17306A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7784" y="3310476"/>
            <a:ext cx="672556" cy="672556"/>
          </a:xfrm>
          <a:prstGeom prst="rect">
            <a:avLst/>
          </a:prstGeom>
        </p:spPr>
      </p:pic>
      <p:pic>
        <p:nvPicPr>
          <p:cNvPr id="1028" name="Picture 4" descr="Cyber security - Free security icons">
            <a:extLst>
              <a:ext uri="{FF2B5EF4-FFF2-40B4-BE49-F238E27FC236}">
                <a16:creationId xmlns:a16="http://schemas.microsoft.com/office/drawing/2014/main" id="{F9132DB1-BAEE-4622-927C-8AB9779DBF9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8067" y="4192873"/>
            <a:ext cx="837780" cy="76068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nteroperability - Free business and finance icons">
            <a:extLst>
              <a:ext uri="{FF2B5EF4-FFF2-40B4-BE49-F238E27FC236}">
                <a16:creationId xmlns:a16="http://schemas.microsoft.com/office/drawing/2014/main" id="{478A49C5-A4EC-44B3-96A5-B5154D1CB01C}"/>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99900" y="6071004"/>
            <a:ext cx="740432" cy="696877"/>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32">
            <a:extLst>
              <a:ext uri="{FF2B5EF4-FFF2-40B4-BE49-F238E27FC236}">
                <a16:creationId xmlns:a16="http://schemas.microsoft.com/office/drawing/2014/main" id="{53D96C17-0031-43BC-BC0C-2BDC4447ED1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560796" y="3305806"/>
            <a:ext cx="933419" cy="763237"/>
          </a:xfrm>
          <a:prstGeom prst="rect">
            <a:avLst/>
          </a:prstGeom>
        </p:spPr>
      </p:pic>
      <p:sp>
        <p:nvSpPr>
          <p:cNvPr id="34" name="TextBox 33">
            <a:extLst>
              <a:ext uri="{FF2B5EF4-FFF2-40B4-BE49-F238E27FC236}">
                <a16:creationId xmlns:a16="http://schemas.microsoft.com/office/drawing/2014/main" id="{125C42CB-E4A1-41C8-9A83-814BA2E72B15}"/>
              </a:ext>
            </a:extLst>
          </p:cNvPr>
          <p:cNvSpPr txBox="1"/>
          <p:nvPr/>
        </p:nvSpPr>
        <p:spPr>
          <a:xfrm>
            <a:off x="1257392" y="3309567"/>
            <a:ext cx="4523591" cy="830997"/>
          </a:xfrm>
          <a:prstGeom prst="rect">
            <a:avLst/>
          </a:prstGeom>
          <a:noFill/>
        </p:spPr>
        <p:txBody>
          <a:bodyPr wrap="square" rtlCol="0">
            <a:spAutoFit/>
          </a:bodyPr>
          <a:lstStyle/>
          <a:p>
            <a:r>
              <a:rPr lang="en-US" sz="1200" b="1" dirty="0"/>
              <a:t>Legacy Systems Challenges</a:t>
            </a:r>
          </a:p>
          <a:p>
            <a:pPr marL="342900" indent="-342900">
              <a:buFont typeface="Arial" panose="020B0604020202020204" pitchFamily="34" charset="0"/>
              <a:buChar char="•"/>
            </a:pPr>
            <a:r>
              <a:rPr lang="en-US" sz="1200" dirty="0"/>
              <a:t>High Maintenance costs</a:t>
            </a:r>
          </a:p>
          <a:p>
            <a:pPr marL="342900" indent="-342900">
              <a:buFont typeface="Arial" panose="020B0604020202020204" pitchFamily="34" charset="0"/>
              <a:buChar char="•"/>
            </a:pPr>
            <a:r>
              <a:rPr lang="en-US" sz="1200" dirty="0"/>
              <a:t>Security Vulnerabilities</a:t>
            </a:r>
          </a:p>
          <a:p>
            <a:pPr marL="342900" indent="-342900">
              <a:buFont typeface="Arial" panose="020B0604020202020204" pitchFamily="34" charset="0"/>
              <a:buChar char="•"/>
            </a:pPr>
            <a:r>
              <a:rPr lang="en-US" sz="1200" dirty="0"/>
              <a:t>Compliance issues</a:t>
            </a:r>
          </a:p>
        </p:txBody>
      </p:sp>
      <p:pic>
        <p:nvPicPr>
          <p:cNvPr id="6" name="Picture 5">
            <a:extLst>
              <a:ext uri="{FF2B5EF4-FFF2-40B4-BE49-F238E27FC236}">
                <a16:creationId xmlns:a16="http://schemas.microsoft.com/office/drawing/2014/main" id="{00D8FB6F-3108-462F-BD3D-DA18D6AABBE3}"/>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67784" y="5169414"/>
            <a:ext cx="622893" cy="622893"/>
          </a:xfrm>
          <a:prstGeom prst="rect">
            <a:avLst/>
          </a:prstGeom>
        </p:spPr>
      </p:pic>
      <p:sp>
        <p:nvSpPr>
          <p:cNvPr id="37" name="TextBox 36">
            <a:extLst>
              <a:ext uri="{FF2B5EF4-FFF2-40B4-BE49-F238E27FC236}">
                <a16:creationId xmlns:a16="http://schemas.microsoft.com/office/drawing/2014/main" id="{E3852D97-9BB6-422B-AA66-D893923C80A7}"/>
              </a:ext>
            </a:extLst>
          </p:cNvPr>
          <p:cNvSpPr txBox="1"/>
          <p:nvPr/>
        </p:nvSpPr>
        <p:spPr>
          <a:xfrm>
            <a:off x="1237734" y="5104946"/>
            <a:ext cx="4523591" cy="683264"/>
          </a:xfrm>
          <a:prstGeom prst="rect">
            <a:avLst/>
          </a:prstGeom>
          <a:noFill/>
        </p:spPr>
        <p:txBody>
          <a:bodyPr wrap="square" rtlCol="0">
            <a:spAutoFit/>
          </a:bodyPr>
          <a:lstStyle/>
          <a:p>
            <a:r>
              <a:rPr lang="en-US" sz="1320" b="1" dirty="0"/>
              <a:t>Resistance to Change</a:t>
            </a:r>
          </a:p>
          <a:p>
            <a:pPr marL="342900" indent="-342900">
              <a:buFont typeface="Arial" panose="020B0604020202020204" pitchFamily="34" charset="0"/>
              <a:buChar char="•"/>
            </a:pPr>
            <a:r>
              <a:rPr lang="en-US" sz="1260" dirty="0"/>
              <a:t>Cultural Resistance</a:t>
            </a:r>
          </a:p>
          <a:p>
            <a:pPr marL="342900" indent="-342900">
              <a:buFont typeface="Arial" panose="020B0604020202020204" pitchFamily="34" charset="0"/>
              <a:buChar char="•"/>
            </a:pPr>
            <a:r>
              <a:rPr lang="en-US" sz="1260" dirty="0"/>
              <a:t>Slow progress due to bureaucratic processes</a:t>
            </a:r>
          </a:p>
        </p:txBody>
      </p:sp>
      <p:sp>
        <p:nvSpPr>
          <p:cNvPr id="3" name="Title 2">
            <a:extLst>
              <a:ext uri="{FF2B5EF4-FFF2-40B4-BE49-F238E27FC236}">
                <a16:creationId xmlns:a16="http://schemas.microsoft.com/office/drawing/2014/main" id="{793B4670-9A76-900D-BE28-B32121D0A733}"/>
              </a:ext>
            </a:extLst>
          </p:cNvPr>
          <p:cNvSpPr>
            <a:spLocks noGrp="1"/>
          </p:cNvSpPr>
          <p:nvPr>
            <p:ph type="title"/>
          </p:nvPr>
        </p:nvSpPr>
        <p:spPr>
          <a:xfrm>
            <a:off x="749393" y="525261"/>
            <a:ext cx="10226496" cy="1088333"/>
          </a:xfrm>
          <a:ln>
            <a:noFill/>
          </a:ln>
        </p:spPr>
        <p:txBody>
          <a:bodyPr vert="horz" lIns="91440" tIns="45720" rIns="91440" bIns="45720" rtlCol="0" anchor="ctr">
            <a:noAutofit/>
          </a:bodyPr>
          <a:lstStyle/>
          <a:p>
            <a:r>
              <a:rPr lang="en-US" dirty="0">
                <a:solidFill>
                  <a:srgbClr val="336699"/>
                </a:solidFill>
              </a:rPr>
              <a:t>Digital Transformation in South Africa</a:t>
            </a:r>
            <a:br>
              <a:rPr lang="en-US" dirty="0">
                <a:solidFill>
                  <a:srgbClr val="336699"/>
                </a:solidFill>
              </a:rPr>
            </a:br>
            <a:r>
              <a:rPr lang="en-US" dirty="0">
                <a:solidFill>
                  <a:srgbClr val="336699"/>
                </a:solidFill>
              </a:rPr>
              <a:t>Public Sector Challenges/Pain Points</a:t>
            </a:r>
            <a:br>
              <a:rPr lang="en-US" u="sng" dirty="0">
                <a:solidFill>
                  <a:srgbClr val="336699"/>
                </a:solidFill>
              </a:rPr>
            </a:br>
            <a:endParaRPr lang="en-US" u="sng" dirty="0">
              <a:solidFill>
                <a:srgbClr val="336699"/>
              </a:solidFill>
            </a:endParaRPr>
          </a:p>
        </p:txBody>
      </p:sp>
      <p:pic>
        <p:nvPicPr>
          <p:cNvPr id="2" name="Picture 2" descr="solid technology icon from www.flaticon.com">
            <a:extLst>
              <a:ext uri="{FF2B5EF4-FFF2-40B4-BE49-F238E27FC236}">
                <a16:creationId xmlns:a16="http://schemas.microsoft.com/office/drawing/2014/main" id="{8751F38D-3263-4C4D-8F12-7AB3BEF68E38}"/>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616250" y="1524383"/>
            <a:ext cx="689274" cy="689274"/>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6EBE96B-A535-4D7F-9CAB-FF45108E2A6A}"/>
              </a:ext>
            </a:extLst>
          </p:cNvPr>
          <p:cNvSpPr txBox="1"/>
          <p:nvPr/>
        </p:nvSpPr>
        <p:spPr>
          <a:xfrm>
            <a:off x="7530387" y="1467934"/>
            <a:ext cx="3519158" cy="655564"/>
          </a:xfrm>
          <a:prstGeom prst="rect">
            <a:avLst/>
          </a:prstGeom>
          <a:noFill/>
        </p:spPr>
        <p:txBody>
          <a:bodyPr wrap="square" rtlCol="0">
            <a:spAutoFit/>
          </a:bodyPr>
          <a:lstStyle/>
          <a:p>
            <a:r>
              <a:rPr lang="en-US" sz="1260" b="1" dirty="0"/>
              <a:t>Siloed Digital Transformation Initiatives</a:t>
            </a:r>
          </a:p>
          <a:p>
            <a:pPr marL="342900" indent="-342900">
              <a:buFont typeface="Arial" panose="020B0604020202020204" pitchFamily="34" charset="0"/>
              <a:buChar char="•"/>
            </a:pPr>
            <a:r>
              <a:rPr lang="en-US" sz="1200" dirty="0"/>
              <a:t>Possible duplication of effort</a:t>
            </a:r>
          </a:p>
          <a:p>
            <a:pPr marL="342900" indent="-342900">
              <a:buFont typeface="Arial" panose="020B0604020202020204" pitchFamily="34" charset="0"/>
              <a:buChar char="•"/>
            </a:pPr>
            <a:r>
              <a:rPr lang="en-US" sz="1200" dirty="0"/>
              <a:t>Lack of shared standards</a:t>
            </a:r>
          </a:p>
        </p:txBody>
      </p:sp>
      <p:pic>
        <p:nvPicPr>
          <p:cNvPr id="4" name="Picture 3">
            <a:extLst>
              <a:ext uri="{FF2B5EF4-FFF2-40B4-BE49-F238E27FC236}">
                <a16:creationId xmlns:a16="http://schemas.microsoft.com/office/drawing/2014/main" id="{9F07B9A1-5675-4D56-8F77-CC12B692BD2B}"/>
              </a:ext>
            </a:extLst>
          </p:cNvPr>
          <p:cNvPicPr>
            <a:picLocks noChangeAspect="1"/>
          </p:cNvPicPr>
          <p:nvPr/>
        </p:nvPicPr>
        <p:blipFill>
          <a:blip r:embed="rId13"/>
          <a:stretch>
            <a:fillRect/>
          </a:stretch>
        </p:blipFill>
        <p:spPr>
          <a:xfrm>
            <a:off x="6636444" y="2397048"/>
            <a:ext cx="738535" cy="738535"/>
          </a:xfrm>
          <a:prstGeom prst="rect">
            <a:avLst/>
          </a:prstGeom>
        </p:spPr>
      </p:pic>
      <p:sp>
        <p:nvSpPr>
          <p:cNvPr id="28" name="TextBox 27">
            <a:extLst>
              <a:ext uri="{FF2B5EF4-FFF2-40B4-BE49-F238E27FC236}">
                <a16:creationId xmlns:a16="http://schemas.microsoft.com/office/drawing/2014/main" id="{72062E5D-0975-4A86-8BC3-B90B02E1ABE3}"/>
              </a:ext>
            </a:extLst>
          </p:cNvPr>
          <p:cNvSpPr txBox="1"/>
          <p:nvPr/>
        </p:nvSpPr>
        <p:spPr>
          <a:xfrm>
            <a:off x="7598617" y="2325756"/>
            <a:ext cx="3809607" cy="655564"/>
          </a:xfrm>
          <a:prstGeom prst="rect">
            <a:avLst/>
          </a:prstGeom>
          <a:noFill/>
        </p:spPr>
        <p:txBody>
          <a:bodyPr wrap="square" rtlCol="0">
            <a:spAutoFit/>
          </a:bodyPr>
          <a:lstStyle/>
          <a:p>
            <a:r>
              <a:rPr lang="en-US" sz="1260" b="1" dirty="0"/>
              <a:t>Limited SMME Involvement in Digital Transformation</a:t>
            </a:r>
          </a:p>
          <a:p>
            <a:pPr marL="342900" indent="-342900">
              <a:buFont typeface="Arial" panose="020B0604020202020204" pitchFamily="34" charset="0"/>
              <a:buChar char="•"/>
            </a:pPr>
            <a:r>
              <a:rPr lang="en-US" sz="1200" dirty="0"/>
              <a:t>SA has a thriving tech startup ecosystem but not fully </a:t>
            </a:r>
            <a:r>
              <a:rPr lang="en-US" sz="1200" dirty="0" err="1"/>
              <a:t>utilised</a:t>
            </a:r>
            <a:r>
              <a:rPr lang="en-US" sz="1200" dirty="0"/>
              <a:t> to support digital transformation initiatives </a:t>
            </a:r>
          </a:p>
        </p:txBody>
      </p:sp>
    </p:spTree>
    <p:extLst>
      <p:ext uri="{BB962C8B-B14F-4D97-AF65-F5344CB8AC3E}">
        <p14:creationId xmlns:p14="http://schemas.microsoft.com/office/powerpoint/2010/main" val="153013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CF034-2447-6645-D431-74B62F5C015C}"/>
              </a:ext>
            </a:extLst>
          </p:cNvPr>
          <p:cNvSpPr>
            <a:spLocks noGrp="1"/>
          </p:cNvSpPr>
          <p:nvPr>
            <p:ph type="title"/>
          </p:nvPr>
        </p:nvSpPr>
        <p:spPr>
          <a:xfrm>
            <a:off x="740987" y="331397"/>
            <a:ext cx="10226496" cy="1325563"/>
          </a:xfrm>
          <a:ln>
            <a:noFill/>
          </a:ln>
        </p:spPr>
        <p:txBody>
          <a:bodyPr vert="horz" lIns="91440" tIns="45720" rIns="91440" bIns="45720" rtlCol="0" anchor="ctr">
            <a:normAutofit/>
          </a:bodyPr>
          <a:lstStyle/>
          <a:p>
            <a:r>
              <a:rPr lang="en-US" sz="3600" b="1" dirty="0">
                <a:solidFill>
                  <a:srgbClr val="336699"/>
                </a:solidFill>
              </a:rPr>
              <a:t>Key Expectations and Learnings from India Study</a:t>
            </a:r>
            <a:endParaRPr lang="en-US" dirty="0">
              <a:solidFill>
                <a:srgbClr val="336699"/>
              </a:solidFill>
            </a:endParaRPr>
          </a:p>
        </p:txBody>
      </p:sp>
      <p:cxnSp>
        <p:nvCxnSpPr>
          <p:cNvPr id="4" name="Straight Connector 3">
            <a:extLst>
              <a:ext uri="{FF2B5EF4-FFF2-40B4-BE49-F238E27FC236}">
                <a16:creationId xmlns:a16="http://schemas.microsoft.com/office/drawing/2014/main" id="{40FDC603-8F08-50A9-A885-A9F3AE0E6EB3}"/>
              </a:ext>
            </a:extLst>
          </p:cNvPr>
          <p:cNvCxnSpPr>
            <a:cxnSpLocks/>
          </p:cNvCxnSpPr>
          <p:nvPr/>
        </p:nvCxnSpPr>
        <p:spPr>
          <a:xfrm>
            <a:off x="3373965" y="1399006"/>
            <a:ext cx="0" cy="4039268"/>
          </a:xfrm>
          <a:prstGeom prst="line">
            <a:avLst/>
          </a:prstGeom>
          <a:ln w="57150"/>
        </p:spPr>
        <p:style>
          <a:lnRef idx="2">
            <a:schemeClr val="accent6"/>
          </a:lnRef>
          <a:fillRef idx="0">
            <a:schemeClr val="accent6"/>
          </a:fillRef>
          <a:effectRef idx="1">
            <a:schemeClr val="accent6"/>
          </a:effectRef>
          <a:fontRef idx="minor">
            <a:schemeClr val="tx1"/>
          </a:fontRef>
        </p:style>
      </p:cxnSp>
      <p:sp>
        <p:nvSpPr>
          <p:cNvPr id="5" name="TextBox 4">
            <a:extLst>
              <a:ext uri="{FF2B5EF4-FFF2-40B4-BE49-F238E27FC236}">
                <a16:creationId xmlns:a16="http://schemas.microsoft.com/office/drawing/2014/main" id="{DBFF6A37-881E-DCC2-4B01-B8188EEB17E7}"/>
              </a:ext>
            </a:extLst>
          </p:cNvPr>
          <p:cNvSpPr txBox="1"/>
          <p:nvPr/>
        </p:nvSpPr>
        <p:spPr>
          <a:xfrm>
            <a:off x="825988" y="1629797"/>
            <a:ext cx="2371795" cy="289441"/>
          </a:xfrm>
          <a:prstGeom prst="roundRect">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dirty="0"/>
              <a:t>Digital Public Infrastructure  </a:t>
            </a:r>
          </a:p>
        </p:txBody>
      </p:sp>
      <p:pic>
        <p:nvPicPr>
          <p:cNvPr id="6" name="Picture 5">
            <a:extLst>
              <a:ext uri="{FF2B5EF4-FFF2-40B4-BE49-F238E27FC236}">
                <a16:creationId xmlns:a16="http://schemas.microsoft.com/office/drawing/2014/main" id="{98850A9C-4F54-269C-591A-E3032EAC0862}"/>
              </a:ext>
            </a:extLst>
          </p:cNvPr>
          <p:cNvPicPr>
            <a:picLocks noChangeAspect="1"/>
          </p:cNvPicPr>
          <p:nvPr/>
        </p:nvPicPr>
        <p:blipFill>
          <a:blip r:embed="rId2"/>
          <a:stretch>
            <a:fillRect/>
          </a:stretch>
        </p:blipFill>
        <p:spPr>
          <a:xfrm>
            <a:off x="1573765" y="2086968"/>
            <a:ext cx="833516" cy="833516"/>
          </a:xfrm>
          <a:prstGeom prst="rect">
            <a:avLst/>
          </a:prstGeom>
        </p:spPr>
      </p:pic>
      <p:sp>
        <p:nvSpPr>
          <p:cNvPr id="7" name="TextBox 6">
            <a:extLst>
              <a:ext uri="{FF2B5EF4-FFF2-40B4-BE49-F238E27FC236}">
                <a16:creationId xmlns:a16="http://schemas.microsoft.com/office/drawing/2014/main" id="{4B7AA87E-68A4-E7C7-BDE3-A048432B0D82}"/>
              </a:ext>
            </a:extLst>
          </p:cNvPr>
          <p:cNvSpPr txBox="1"/>
          <p:nvPr/>
        </p:nvSpPr>
        <p:spPr>
          <a:xfrm>
            <a:off x="1278141" y="2954913"/>
            <a:ext cx="1706277" cy="612934"/>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171450" indent="-171450">
              <a:buFont typeface="Arial" panose="020B0604020202020204" pitchFamily="34" charset="0"/>
              <a:buChar char="•"/>
              <a:defRPr sz="1200">
                <a:solidFill>
                  <a:schemeClr val="dk1"/>
                </a:solidFill>
                <a:latin typeface="+mn-lt"/>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sz="1000" dirty="0">
                <a:ln w="0"/>
                <a:solidFill>
                  <a:schemeClr val="tx1"/>
                </a:solidFill>
                <a:effectLst>
                  <a:outerShdw blurRad="38100" dist="19050" dir="2700000" algn="tl" rotWithShape="0">
                    <a:schemeClr val="dk1">
                      <a:alpha val="40000"/>
                    </a:schemeClr>
                  </a:outerShdw>
                </a:effectLst>
              </a:rPr>
              <a:t>Digital Identity</a:t>
            </a:r>
          </a:p>
          <a:p>
            <a:r>
              <a:rPr lang="en-US" sz="1000" dirty="0">
                <a:ln w="0"/>
                <a:solidFill>
                  <a:schemeClr val="tx1"/>
                </a:solidFill>
                <a:effectLst>
                  <a:outerShdw blurRad="38100" dist="19050" dir="2700000" algn="tl" rotWithShape="0">
                    <a:schemeClr val="dk1">
                      <a:alpha val="40000"/>
                    </a:schemeClr>
                  </a:outerShdw>
                </a:effectLst>
              </a:rPr>
              <a:t>Digital Signature</a:t>
            </a:r>
          </a:p>
          <a:p>
            <a:r>
              <a:rPr lang="en-US" sz="1000" dirty="0">
                <a:ln w="0"/>
                <a:solidFill>
                  <a:schemeClr val="tx1"/>
                </a:solidFill>
                <a:effectLst>
                  <a:outerShdw blurRad="38100" dist="19050" dir="2700000" algn="tl" rotWithShape="0">
                    <a:schemeClr val="dk1">
                      <a:alpha val="40000"/>
                    </a:schemeClr>
                  </a:outerShdw>
                </a:effectLst>
              </a:rPr>
              <a:t>Payment Gateway</a:t>
            </a:r>
          </a:p>
        </p:txBody>
      </p:sp>
      <p:sp>
        <p:nvSpPr>
          <p:cNvPr id="8" name="TextBox 7">
            <a:extLst>
              <a:ext uri="{FF2B5EF4-FFF2-40B4-BE49-F238E27FC236}">
                <a16:creationId xmlns:a16="http://schemas.microsoft.com/office/drawing/2014/main" id="{DDAD257B-70C6-2340-8229-47D9049F3CE5}"/>
              </a:ext>
            </a:extLst>
          </p:cNvPr>
          <p:cNvSpPr txBox="1"/>
          <p:nvPr/>
        </p:nvSpPr>
        <p:spPr>
          <a:xfrm>
            <a:off x="3490283" y="1620945"/>
            <a:ext cx="2691993" cy="289441"/>
          </a:xfrm>
          <a:prstGeom prst="roundRect">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dirty="0"/>
              <a:t>eGov Platforms and Artificial Intelligence</a:t>
            </a:r>
          </a:p>
        </p:txBody>
      </p:sp>
      <p:pic>
        <p:nvPicPr>
          <p:cNvPr id="9" name="Picture 8" descr="A black text on a white background&#10;&#10;Description automatically generated">
            <a:extLst>
              <a:ext uri="{FF2B5EF4-FFF2-40B4-BE49-F238E27FC236}">
                <a16:creationId xmlns:a16="http://schemas.microsoft.com/office/drawing/2014/main" id="{A34F6FBC-FE0B-66A5-373E-3D0907262B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79786" y="2204568"/>
            <a:ext cx="1191497" cy="360040"/>
          </a:xfrm>
          <a:prstGeom prst="rect">
            <a:avLst/>
          </a:prstGeom>
        </p:spPr>
      </p:pic>
      <p:sp>
        <p:nvSpPr>
          <p:cNvPr id="10" name="TextBox 9">
            <a:extLst>
              <a:ext uri="{FF2B5EF4-FFF2-40B4-BE49-F238E27FC236}">
                <a16:creationId xmlns:a16="http://schemas.microsoft.com/office/drawing/2014/main" id="{F4A92868-E99B-19E3-C24D-46D73E7A65D4}"/>
              </a:ext>
            </a:extLst>
          </p:cNvPr>
          <p:cNvSpPr txBox="1"/>
          <p:nvPr/>
        </p:nvSpPr>
        <p:spPr>
          <a:xfrm>
            <a:off x="3776040" y="2856514"/>
            <a:ext cx="1922110" cy="783193"/>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171450" indent="-171450">
              <a:buFont typeface="Arial" panose="020B0604020202020204" pitchFamily="34" charset="0"/>
              <a:buChar char="•"/>
              <a:defRPr sz="1200">
                <a:solidFill>
                  <a:schemeClr val="dk1"/>
                </a:solidFill>
                <a:latin typeface="+mn-lt"/>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sz="1000" dirty="0">
                <a:ln w="0"/>
                <a:solidFill>
                  <a:schemeClr val="tx1"/>
                </a:solidFill>
                <a:effectLst>
                  <a:outerShdw blurRad="38100" dist="19050" dir="2700000" algn="tl" rotWithShape="0">
                    <a:schemeClr val="dk1">
                      <a:alpha val="40000"/>
                    </a:schemeClr>
                  </a:outerShdw>
                </a:effectLst>
              </a:rPr>
              <a:t>eGov Platforms (e.g. Government Super App)</a:t>
            </a:r>
          </a:p>
          <a:p>
            <a:r>
              <a:rPr lang="en-US" sz="1000" dirty="0">
                <a:ln w="0"/>
                <a:solidFill>
                  <a:schemeClr val="tx1"/>
                </a:solidFill>
                <a:effectLst>
                  <a:outerShdw blurRad="38100" dist="19050" dir="2700000" algn="tl" rotWithShape="0">
                    <a:schemeClr val="dk1">
                      <a:alpha val="40000"/>
                    </a:schemeClr>
                  </a:outerShdw>
                </a:effectLst>
              </a:rPr>
              <a:t>Paperless Government</a:t>
            </a:r>
          </a:p>
          <a:p>
            <a:r>
              <a:rPr lang="en-US" sz="1000" dirty="0">
                <a:ln w="0"/>
                <a:solidFill>
                  <a:schemeClr val="tx1"/>
                </a:solidFill>
                <a:effectLst>
                  <a:outerShdw blurRad="38100" dist="19050" dir="2700000" algn="tl" rotWithShape="0">
                    <a:schemeClr val="dk1">
                      <a:alpha val="40000"/>
                    </a:schemeClr>
                  </a:outerShdw>
                </a:effectLst>
              </a:rPr>
              <a:t>eLearning</a:t>
            </a:r>
          </a:p>
        </p:txBody>
      </p:sp>
      <p:cxnSp>
        <p:nvCxnSpPr>
          <p:cNvPr id="11" name="Straight Connector 10">
            <a:extLst>
              <a:ext uri="{FF2B5EF4-FFF2-40B4-BE49-F238E27FC236}">
                <a16:creationId xmlns:a16="http://schemas.microsoft.com/office/drawing/2014/main" id="{064D05C5-5948-0B65-CDDC-827E22716E8C}"/>
              </a:ext>
            </a:extLst>
          </p:cNvPr>
          <p:cNvCxnSpPr>
            <a:cxnSpLocks/>
          </p:cNvCxnSpPr>
          <p:nvPr/>
        </p:nvCxnSpPr>
        <p:spPr>
          <a:xfrm flipH="1">
            <a:off x="6233160" y="1371603"/>
            <a:ext cx="21125" cy="4066671"/>
          </a:xfrm>
          <a:prstGeom prst="line">
            <a:avLst/>
          </a:prstGeom>
          <a:ln w="57150"/>
        </p:spPr>
        <p:style>
          <a:lnRef idx="2">
            <a:schemeClr val="accent6"/>
          </a:lnRef>
          <a:fillRef idx="0">
            <a:schemeClr val="accent6"/>
          </a:fillRef>
          <a:effectRef idx="1">
            <a:schemeClr val="accent6"/>
          </a:effectRef>
          <a:fontRef idx="minor">
            <a:schemeClr val="tx1"/>
          </a:fontRef>
        </p:style>
      </p:cxnSp>
      <p:sp>
        <p:nvSpPr>
          <p:cNvPr id="12" name="TextBox 11">
            <a:extLst>
              <a:ext uri="{FF2B5EF4-FFF2-40B4-BE49-F238E27FC236}">
                <a16:creationId xmlns:a16="http://schemas.microsoft.com/office/drawing/2014/main" id="{AD0BAA25-4E85-521E-B524-C677DA029FE0}"/>
              </a:ext>
            </a:extLst>
          </p:cNvPr>
          <p:cNvSpPr txBox="1"/>
          <p:nvPr/>
        </p:nvSpPr>
        <p:spPr>
          <a:xfrm>
            <a:off x="6509202" y="1602386"/>
            <a:ext cx="2233195" cy="289441"/>
          </a:xfrm>
          <a:prstGeom prst="roundRect">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dirty="0"/>
              <a:t>Cybersecurity and Data Privacy</a:t>
            </a:r>
          </a:p>
        </p:txBody>
      </p:sp>
      <p:pic>
        <p:nvPicPr>
          <p:cNvPr id="13" name="Picture 12">
            <a:extLst>
              <a:ext uri="{FF2B5EF4-FFF2-40B4-BE49-F238E27FC236}">
                <a16:creationId xmlns:a16="http://schemas.microsoft.com/office/drawing/2014/main" id="{AAA77D30-514C-F1D9-7017-229ADEEEE33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89189" y="2053935"/>
            <a:ext cx="753616" cy="753616"/>
          </a:xfrm>
          <a:prstGeom prst="rect">
            <a:avLst/>
          </a:prstGeom>
        </p:spPr>
      </p:pic>
      <p:sp>
        <p:nvSpPr>
          <p:cNvPr id="14" name="TextBox 13">
            <a:extLst>
              <a:ext uri="{FF2B5EF4-FFF2-40B4-BE49-F238E27FC236}">
                <a16:creationId xmlns:a16="http://schemas.microsoft.com/office/drawing/2014/main" id="{2B04EEF1-50AC-D5F2-299D-32E7B9AC90F9}"/>
              </a:ext>
            </a:extLst>
          </p:cNvPr>
          <p:cNvSpPr txBox="1"/>
          <p:nvPr/>
        </p:nvSpPr>
        <p:spPr>
          <a:xfrm>
            <a:off x="6490897" y="2861163"/>
            <a:ext cx="2055801" cy="953453"/>
          </a:xfrm>
          <a:prstGeom prst="round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marL="171450" indent="-171450">
              <a:buFont typeface="Arial" panose="020B0604020202020204" pitchFamily="34" charset="0"/>
              <a:buChar char="•"/>
            </a:pPr>
            <a:r>
              <a:rPr lang="en-US" sz="1000" dirty="0">
                <a:ln w="0"/>
                <a:solidFill>
                  <a:schemeClr val="tx1"/>
                </a:solidFill>
                <a:effectLst>
                  <a:outerShdw blurRad="38100" dist="19050" dir="2700000" algn="tl" rotWithShape="0">
                    <a:schemeClr val="dk1">
                      <a:alpha val="40000"/>
                    </a:schemeClr>
                  </a:outerShdw>
                </a:effectLst>
              </a:rPr>
              <a:t>Cybersecurity</a:t>
            </a:r>
          </a:p>
          <a:p>
            <a:pPr marL="171450" indent="-171450">
              <a:buFont typeface="Arial" panose="020B0604020202020204" pitchFamily="34" charset="0"/>
              <a:buChar char="•"/>
            </a:pPr>
            <a:r>
              <a:rPr lang="en-US" sz="1000" dirty="0">
                <a:ln w="0"/>
                <a:solidFill>
                  <a:schemeClr val="tx1"/>
                </a:solidFill>
                <a:effectLst>
                  <a:outerShdw blurRad="38100" dist="19050" dir="2700000" algn="tl" rotWithShape="0">
                    <a:schemeClr val="dk1">
                      <a:alpha val="40000"/>
                    </a:schemeClr>
                  </a:outerShdw>
                </a:effectLst>
              </a:rPr>
              <a:t>Data Privacy</a:t>
            </a:r>
          </a:p>
          <a:p>
            <a:pPr marL="171450" indent="-171450">
              <a:buFont typeface="Arial" panose="020B0604020202020204" pitchFamily="34" charset="0"/>
              <a:buChar char="•"/>
            </a:pPr>
            <a:r>
              <a:rPr lang="en-US" sz="1000" dirty="0">
                <a:ln w="0"/>
                <a:solidFill>
                  <a:schemeClr val="tx1"/>
                </a:solidFill>
                <a:effectLst>
                  <a:outerShdw blurRad="38100" dist="19050" dir="2700000" algn="tl" rotWithShape="0">
                    <a:schemeClr val="dk1">
                      <a:alpha val="40000"/>
                    </a:schemeClr>
                  </a:outerShdw>
                </a:effectLst>
              </a:rPr>
              <a:t>Systems Interoperability &amp; Standards</a:t>
            </a:r>
          </a:p>
          <a:p>
            <a:pPr marL="171450" indent="-171450">
              <a:buFont typeface="Arial" panose="020B0604020202020204" pitchFamily="34" charset="0"/>
              <a:buChar char="•"/>
            </a:pPr>
            <a:r>
              <a:rPr lang="en-US" sz="1000" dirty="0">
                <a:ln w="0"/>
                <a:solidFill>
                  <a:schemeClr val="tx1"/>
                </a:solidFill>
                <a:effectLst>
                  <a:outerShdw blurRad="38100" dist="19050" dir="2700000" algn="tl" rotWithShape="0">
                    <a:schemeClr val="dk1">
                      <a:alpha val="40000"/>
                    </a:schemeClr>
                  </a:outerShdw>
                </a:effectLst>
              </a:rPr>
              <a:t>Data Sharing </a:t>
            </a:r>
          </a:p>
        </p:txBody>
      </p:sp>
      <p:cxnSp>
        <p:nvCxnSpPr>
          <p:cNvPr id="15" name="Straight Connector 14">
            <a:extLst>
              <a:ext uri="{FF2B5EF4-FFF2-40B4-BE49-F238E27FC236}">
                <a16:creationId xmlns:a16="http://schemas.microsoft.com/office/drawing/2014/main" id="{5C5BCDE0-9AC7-617B-5705-2FF9E6570FAF}"/>
              </a:ext>
            </a:extLst>
          </p:cNvPr>
          <p:cNvCxnSpPr>
            <a:cxnSpLocks/>
          </p:cNvCxnSpPr>
          <p:nvPr/>
        </p:nvCxnSpPr>
        <p:spPr>
          <a:xfrm>
            <a:off x="8918581" y="1399006"/>
            <a:ext cx="0" cy="4039268"/>
          </a:xfrm>
          <a:prstGeom prst="line">
            <a:avLst/>
          </a:prstGeom>
          <a:ln w="57150"/>
        </p:spPr>
        <p:style>
          <a:lnRef idx="2">
            <a:schemeClr val="accent6"/>
          </a:lnRef>
          <a:fillRef idx="0">
            <a:schemeClr val="accent6"/>
          </a:fillRef>
          <a:effectRef idx="1">
            <a:schemeClr val="accent6"/>
          </a:effectRef>
          <a:fontRef idx="minor">
            <a:schemeClr val="tx1"/>
          </a:fontRef>
        </p:style>
      </p:cxnSp>
      <p:sp>
        <p:nvSpPr>
          <p:cNvPr id="16" name="TextBox 15">
            <a:extLst>
              <a:ext uri="{FF2B5EF4-FFF2-40B4-BE49-F238E27FC236}">
                <a16:creationId xmlns:a16="http://schemas.microsoft.com/office/drawing/2014/main" id="{4906BB67-8C57-81BC-3DAB-100DF373A39A}"/>
              </a:ext>
            </a:extLst>
          </p:cNvPr>
          <p:cNvSpPr txBox="1"/>
          <p:nvPr/>
        </p:nvSpPr>
        <p:spPr>
          <a:xfrm>
            <a:off x="9069492" y="2884882"/>
            <a:ext cx="1792991" cy="612934"/>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171450" indent="-171450">
              <a:buFont typeface="Arial" panose="020B0604020202020204" pitchFamily="34" charset="0"/>
              <a:buChar char="•"/>
            </a:pPr>
            <a:r>
              <a:rPr lang="en-US" sz="1000" dirty="0">
                <a:ln w="0"/>
                <a:solidFill>
                  <a:schemeClr val="tx1"/>
                </a:solidFill>
                <a:effectLst>
                  <a:outerShdw blurRad="38100" dist="19050" dir="2700000" algn="tl" rotWithShape="0">
                    <a:schemeClr val="dk1">
                      <a:alpha val="40000"/>
                    </a:schemeClr>
                  </a:outerShdw>
                </a:effectLst>
              </a:rPr>
              <a:t>Industry Partnership</a:t>
            </a:r>
          </a:p>
          <a:p>
            <a:pPr marL="171450" indent="-171450">
              <a:buFont typeface="Arial" panose="020B0604020202020204" pitchFamily="34" charset="0"/>
              <a:buChar char="•"/>
            </a:pPr>
            <a:r>
              <a:rPr lang="en-US" sz="1000" dirty="0">
                <a:ln w="0"/>
                <a:solidFill>
                  <a:schemeClr val="tx1"/>
                </a:solidFill>
                <a:effectLst>
                  <a:outerShdw blurRad="38100" dist="19050" dir="2700000" algn="tl" rotWithShape="0">
                    <a:schemeClr val="dk1">
                      <a:alpha val="40000"/>
                    </a:schemeClr>
                  </a:outerShdw>
                </a:effectLst>
              </a:rPr>
              <a:t>SMMEs</a:t>
            </a:r>
          </a:p>
          <a:p>
            <a:endParaRPr lang="en-US" sz="1000" dirty="0">
              <a:ln w="0"/>
              <a:solidFill>
                <a:schemeClr val="tx1"/>
              </a:solidFill>
              <a:effectLst>
                <a:outerShdw blurRad="38100" dist="19050" dir="2700000" algn="tl" rotWithShape="0">
                  <a:schemeClr val="dk1">
                    <a:alpha val="40000"/>
                  </a:schemeClr>
                </a:outerShdw>
              </a:effectLst>
            </a:endParaRPr>
          </a:p>
        </p:txBody>
      </p:sp>
      <p:pic>
        <p:nvPicPr>
          <p:cNvPr id="17" name="Picture 16">
            <a:extLst>
              <a:ext uri="{FF2B5EF4-FFF2-40B4-BE49-F238E27FC236}">
                <a16:creationId xmlns:a16="http://schemas.microsoft.com/office/drawing/2014/main" id="{AC21B4BE-7512-7AA9-5163-16FD189D1AC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01875" y="2034817"/>
            <a:ext cx="605225" cy="791852"/>
          </a:xfrm>
          <a:prstGeom prst="rect">
            <a:avLst/>
          </a:prstGeom>
        </p:spPr>
      </p:pic>
      <p:sp>
        <p:nvSpPr>
          <p:cNvPr id="18" name="TextBox 17">
            <a:extLst>
              <a:ext uri="{FF2B5EF4-FFF2-40B4-BE49-F238E27FC236}">
                <a16:creationId xmlns:a16="http://schemas.microsoft.com/office/drawing/2014/main" id="{E8C6337E-4A04-9D1D-F21A-D54494B1FBB2}"/>
              </a:ext>
            </a:extLst>
          </p:cNvPr>
          <p:cNvSpPr txBox="1"/>
          <p:nvPr/>
        </p:nvSpPr>
        <p:spPr>
          <a:xfrm>
            <a:off x="9069493" y="1554813"/>
            <a:ext cx="1792997" cy="289441"/>
          </a:xfrm>
          <a:prstGeom prst="roundRect">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dirty="0"/>
              <a:t>Industry Partnerships</a:t>
            </a:r>
          </a:p>
        </p:txBody>
      </p:sp>
      <p:pic>
        <p:nvPicPr>
          <p:cNvPr id="19" name="Picture 18">
            <a:extLst>
              <a:ext uri="{FF2B5EF4-FFF2-40B4-BE49-F238E27FC236}">
                <a16:creationId xmlns:a16="http://schemas.microsoft.com/office/drawing/2014/main" id="{99FFC5D8-CC8D-700D-41FE-F3230AD250C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66620" y="3714075"/>
            <a:ext cx="570475" cy="514841"/>
          </a:xfrm>
          <a:prstGeom prst="rect">
            <a:avLst/>
          </a:prstGeom>
        </p:spPr>
      </p:pic>
      <p:sp>
        <p:nvSpPr>
          <p:cNvPr id="20" name="TextBox 19">
            <a:extLst>
              <a:ext uri="{FF2B5EF4-FFF2-40B4-BE49-F238E27FC236}">
                <a16:creationId xmlns:a16="http://schemas.microsoft.com/office/drawing/2014/main" id="{58B859BE-C3F4-9BF2-4365-FF4F16A8306E}"/>
              </a:ext>
            </a:extLst>
          </p:cNvPr>
          <p:cNvSpPr txBox="1"/>
          <p:nvPr/>
        </p:nvSpPr>
        <p:spPr>
          <a:xfrm>
            <a:off x="3589990" y="4325149"/>
            <a:ext cx="2108158" cy="783193"/>
          </a:xfrm>
          <a:prstGeom prst="round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171450" indent="-171450">
              <a:buFont typeface="Arial" panose="020B0604020202020204" pitchFamily="34" charset="0"/>
              <a:buChar char="•"/>
            </a:pPr>
            <a:r>
              <a:rPr lang="en-US" sz="1000" dirty="0">
                <a:ln w="0"/>
                <a:solidFill>
                  <a:schemeClr val="tx1"/>
                </a:solidFill>
                <a:effectLst>
                  <a:outerShdw blurRad="38100" dist="19050" dir="2700000" algn="tl" rotWithShape="0">
                    <a:schemeClr val="dk1">
                      <a:alpha val="40000"/>
                    </a:schemeClr>
                  </a:outerShdw>
                </a:effectLst>
              </a:rPr>
              <a:t>AI Technology and Applications</a:t>
            </a:r>
          </a:p>
          <a:p>
            <a:pPr marL="171450" indent="-171450">
              <a:buFont typeface="Arial" panose="020B0604020202020204" pitchFamily="34" charset="0"/>
              <a:buChar char="•"/>
            </a:pPr>
            <a:r>
              <a:rPr lang="en-US" sz="1000" dirty="0">
                <a:ln w="0"/>
                <a:solidFill>
                  <a:schemeClr val="tx1"/>
                </a:solidFill>
                <a:effectLst>
                  <a:outerShdw blurRad="38100" dist="19050" dir="2700000" algn="tl" rotWithShape="0">
                    <a:schemeClr val="dk1">
                      <a:alpha val="40000"/>
                    </a:schemeClr>
                  </a:outerShdw>
                </a:effectLst>
              </a:rPr>
              <a:t>AI Research and Development </a:t>
            </a:r>
          </a:p>
          <a:p>
            <a:pPr marL="171450" indent="-171450">
              <a:buFont typeface="Arial" panose="020B0604020202020204" pitchFamily="34" charset="0"/>
              <a:buChar char="•"/>
            </a:pPr>
            <a:r>
              <a:rPr lang="en-US" sz="1000" dirty="0">
                <a:ln w="0"/>
                <a:solidFill>
                  <a:schemeClr val="tx1"/>
                </a:solidFill>
                <a:effectLst>
                  <a:outerShdw blurRad="38100" dist="19050" dir="2700000" algn="tl" rotWithShape="0">
                    <a:schemeClr val="dk1">
                      <a:alpha val="40000"/>
                    </a:schemeClr>
                  </a:outerShdw>
                </a:effectLst>
              </a:rPr>
              <a:t>Data and Analytics</a:t>
            </a:r>
          </a:p>
        </p:txBody>
      </p:sp>
      <p:sp>
        <p:nvSpPr>
          <p:cNvPr id="21" name="TextBox 20">
            <a:extLst>
              <a:ext uri="{FF2B5EF4-FFF2-40B4-BE49-F238E27FC236}">
                <a16:creationId xmlns:a16="http://schemas.microsoft.com/office/drawing/2014/main" id="{A752621B-326A-455A-94AA-027BF1F81577}"/>
              </a:ext>
            </a:extLst>
          </p:cNvPr>
          <p:cNvSpPr txBox="1"/>
          <p:nvPr/>
        </p:nvSpPr>
        <p:spPr>
          <a:xfrm>
            <a:off x="825988" y="5458994"/>
            <a:ext cx="10036493" cy="1208204"/>
          </a:xfrm>
          <a:prstGeom prst="roundRect">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marL="342900" lvl="0" indent="-342900" algn="l" defTabSz="1066800">
              <a:lnSpc>
                <a:spcPct val="90000"/>
              </a:lnSpc>
              <a:spcBef>
                <a:spcPct val="0"/>
              </a:spcBef>
              <a:spcAft>
                <a:spcPct val="35000"/>
              </a:spcAft>
              <a:buFont typeface="Arial" panose="020B0604020202020204" pitchFamily="34" charset="0"/>
              <a:buChar char="•"/>
            </a:pPr>
            <a:r>
              <a:rPr lang="en-US" sz="1100" dirty="0">
                <a:solidFill>
                  <a:schemeClr val="tx1"/>
                </a:solidFill>
              </a:rPr>
              <a:t>Explore SA-India Collaboration Opportunities in the implementation of DPI Initiative</a:t>
            </a:r>
          </a:p>
          <a:p>
            <a:pPr marL="342900" lvl="0" indent="-342900" algn="l" defTabSz="1066800">
              <a:lnSpc>
                <a:spcPct val="90000"/>
              </a:lnSpc>
              <a:spcBef>
                <a:spcPct val="0"/>
              </a:spcBef>
              <a:spcAft>
                <a:spcPct val="35000"/>
              </a:spcAft>
              <a:buFont typeface="Arial" panose="020B0604020202020204" pitchFamily="34" charset="0"/>
              <a:buChar char="•"/>
            </a:pPr>
            <a:r>
              <a:rPr lang="en-US" sz="1100" dirty="0">
                <a:solidFill>
                  <a:schemeClr val="tx1"/>
                </a:solidFill>
              </a:rPr>
              <a:t>E-Gov and AI Platforms India has implemented to improved inclusivity and citizen-centricity</a:t>
            </a:r>
          </a:p>
          <a:p>
            <a:pPr marL="342900" lvl="0" indent="-342900" algn="l" defTabSz="1066800">
              <a:lnSpc>
                <a:spcPct val="90000"/>
              </a:lnSpc>
              <a:spcBef>
                <a:spcPct val="0"/>
              </a:spcBef>
              <a:spcAft>
                <a:spcPct val="35000"/>
              </a:spcAft>
              <a:buFont typeface="Arial" panose="020B0604020202020204" pitchFamily="34" charset="0"/>
              <a:buChar char="•"/>
            </a:pPr>
            <a:r>
              <a:rPr lang="en-US" sz="1100" dirty="0">
                <a:solidFill>
                  <a:schemeClr val="tx1"/>
                </a:solidFill>
              </a:rPr>
              <a:t>Cross-government collaboration and breaking silos  in implementation of DPI Initiative</a:t>
            </a:r>
          </a:p>
          <a:p>
            <a:pPr marL="342900" indent="-342900" defTabSz="1066800">
              <a:lnSpc>
                <a:spcPct val="90000"/>
              </a:lnSpc>
              <a:spcBef>
                <a:spcPct val="0"/>
              </a:spcBef>
              <a:spcAft>
                <a:spcPct val="35000"/>
              </a:spcAft>
              <a:buFont typeface="Arial" panose="020B0604020202020204" pitchFamily="34" charset="0"/>
              <a:buChar char="•"/>
            </a:pPr>
            <a:r>
              <a:rPr lang="en-US" sz="1100" dirty="0">
                <a:solidFill>
                  <a:schemeClr val="tx1"/>
                </a:solidFill>
              </a:rPr>
              <a:t>Industry Partnership Model/Framework in the  implementation of DPI Initiative</a:t>
            </a:r>
          </a:p>
          <a:p>
            <a:pPr marL="342900" lvl="0" indent="-342900" algn="l" defTabSz="1066800">
              <a:lnSpc>
                <a:spcPct val="90000"/>
              </a:lnSpc>
              <a:spcBef>
                <a:spcPct val="0"/>
              </a:spcBef>
              <a:spcAft>
                <a:spcPct val="35000"/>
              </a:spcAft>
              <a:buFont typeface="Arial" panose="020B0604020202020204" pitchFamily="34" charset="0"/>
              <a:buChar char="•"/>
            </a:pPr>
            <a:r>
              <a:rPr lang="en-US" sz="1100" kern="1200" dirty="0">
                <a:solidFill>
                  <a:schemeClr val="tx1"/>
                </a:solidFill>
              </a:rPr>
              <a:t>How India handled and strengthened Cybersecurity and Data Privacy  challenges in implementation of DPI Initiatives</a:t>
            </a:r>
            <a:endParaRPr lang="en-US" sz="1100" dirty="0">
              <a:solidFill>
                <a:schemeClr val="tx1"/>
              </a:solidFill>
            </a:endParaRPr>
          </a:p>
        </p:txBody>
      </p:sp>
    </p:spTree>
    <p:extLst>
      <p:ext uri="{BB962C8B-B14F-4D97-AF65-F5344CB8AC3E}">
        <p14:creationId xmlns:p14="http://schemas.microsoft.com/office/powerpoint/2010/main" val="1556908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CF034-2447-6645-D431-74B62F5C015C}"/>
              </a:ext>
            </a:extLst>
          </p:cNvPr>
          <p:cNvSpPr>
            <a:spLocks noGrp="1"/>
          </p:cNvSpPr>
          <p:nvPr>
            <p:ph type="title"/>
          </p:nvPr>
        </p:nvSpPr>
        <p:spPr>
          <a:xfrm>
            <a:off x="740987" y="331397"/>
            <a:ext cx="10226496" cy="1325563"/>
          </a:xfrm>
          <a:ln>
            <a:noFill/>
          </a:ln>
        </p:spPr>
        <p:txBody>
          <a:bodyPr vert="horz" lIns="91440" tIns="45720" rIns="91440" bIns="45720" rtlCol="0" anchor="ctr">
            <a:normAutofit/>
          </a:bodyPr>
          <a:lstStyle/>
          <a:p>
            <a:r>
              <a:rPr lang="en-US" sz="3600" b="1" dirty="0">
                <a:solidFill>
                  <a:srgbClr val="336699"/>
                </a:solidFill>
              </a:rPr>
              <a:t>Key Expectations and Learnings from India Study</a:t>
            </a:r>
            <a:endParaRPr lang="en-US" dirty="0">
              <a:solidFill>
                <a:srgbClr val="336699"/>
              </a:solidFill>
            </a:endParaRPr>
          </a:p>
        </p:txBody>
      </p:sp>
      <p:pic>
        <p:nvPicPr>
          <p:cNvPr id="3" name="Picture 2">
            <a:extLst>
              <a:ext uri="{FF2B5EF4-FFF2-40B4-BE49-F238E27FC236}">
                <a16:creationId xmlns:a16="http://schemas.microsoft.com/office/drawing/2014/main" id="{871463D1-5849-408D-A1AE-5C94A03A1F01}"/>
              </a:ext>
            </a:extLst>
          </p:cNvPr>
          <p:cNvPicPr>
            <a:picLocks noChangeAspect="1"/>
          </p:cNvPicPr>
          <p:nvPr/>
        </p:nvPicPr>
        <p:blipFill>
          <a:blip r:embed="rId2"/>
          <a:stretch>
            <a:fillRect/>
          </a:stretch>
        </p:blipFill>
        <p:spPr>
          <a:xfrm>
            <a:off x="314475" y="2034527"/>
            <a:ext cx="7291010" cy="4067895"/>
          </a:xfrm>
          <a:prstGeom prst="rect">
            <a:avLst/>
          </a:prstGeom>
          <a:ln>
            <a:solidFill>
              <a:schemeClr val="tx1"/>
            </a:solidFill>
          </a:ln>
        </p:spPr>
      </p:pic>
      <p:sp>
        <p:nvSpPr>
          <p:cNvPr id="22" name="Double Brace 21">
            <a:extLst>
              <a:ext uri="{FF2B5EF4-FFF2-40B4-BE49-F238E27FC236}">
                <a16:creationId xmlns:a16="http://schemas.microsoft.com/office/drawing/2014/main" id="{5485B6C3-1A9E-400B-A149-CD2ED2A094DD}"/>
              </a:ext>
            </a:extLst>
          </p:cNvPr>
          <p:cNvSpPr/>
          <p:nvPr/>
        </p:nvSpPr>
        <p:spPr>
          <a:xfrm>
            <a:off x="7742349" y="1777898"/>
            <a:ext cx="4254947" cy="4820129"/>
          </a:xfrm>
          <a:prstGeom prst="bracePair">
            <a:avLst/>
          </a:prstGeom>
        </p:spPr>
        <p:style>
          <a:lnRef idx="1">
            <a:schemeClr val="accent1"/>
          </a:lnRef>
          <a:fillRef idx="0">
            <a:schemeClr val="accent1"/>
          </a:fillRef>
          <a:effectRef idx="0">
            <a:schemeClr val="accent1"/>
          </a:effectRef>
          <a:fontRef idx="minor">
            <a:schemeClr val="tx1"/>
          </a:fontRef>
        </p:style>
        <p:txBody>
          <a:bodyPr rtlCol="0" anchor="ctr"/>
          <a:lstStyle/>
          <a:p>
            <a:pPr marL="285750" indent="-285750">
              <a:buFont typeface="Arial" panose="020B0604020202020204" pitchFamily="34" charset="0"/>
              <a:buChar char="•"/>
            </a:pPr>
            <a:r>
              <a:rPr lang="en-US" sz="1300" dirty="0"/>
              <a:t>How did India accelerate the </a:t>
            </a:r>
            <a:r>
              <a:rPr lang="en-US" sz="1300" b="1" dirty="0"/>
              <a:t>broadband connectivity</a:t>
            </a:r>
            <a:r>
              <a:rPr lang="en-US" sz="1300" dirty="0"/>
              <a:t> roll-out to ensure equitable access and bridge the digital divide</a:t>
            </a:r>
          </a:p>
          <a:p>
            <a:pPr marL="285750" indent="-285750">
              <a:buFont typeface="Arial" panose="020B0604020202020204" pitchFamily="34" charset="0"/>
              <a:buChar char="•"/>
            </a:pPr>
            <a:r>
              <a:rPr lang="en-US" sz="1300" dirty="0"/>
              <a:t>How did India </a:t>
            </a:r>
            <a:r>
              <a:rPr lang="en-US" sz="1300" b="1" dirty="0" err="1"/>
              <a:t>prioritise</a:t>
            </a:r>
            <a:r>
              <a:rPr lang="en-US" sz="1300" b="1" dirty="0"/>
              <a:t> DPI use cases </a:t>
            </a:r>
            <a:r>
              <a:rPr lang="en-US" sz="1300" dirty="0"/>
              <a:t>to ensure maximum value creation</a:t>
            </a:r>
          </a:p>
          <a:p>
            <a:pPr marL="285750" indent="-285750">
              <a:buFont typeface="Arial" panose="020B0604020202020204" pitchFamily="34" charset="0"/>
              <a:buChar char="•"/>
            </a:pPr>
            <a:r>
              <a:rPr lang="en-US" sz="1300" dirty="0"/>
              <a:t>India’s suggested approach to the </a:t>
            </a:r>
            <a:r>
              <a:rPr lang="en-US" sz="1300" b="1" dirty="0"/>
              <a:t>DPI implementation journey</a:t>
            </a:r>
            <a:r>
              <a:rPr lang="en-US" sz="1300" dirty="0"/>
              <a:t> and key considerations. </a:t>
            </a:r>
          </a:p>
          <a:p>
            <a:pPr marL="285750" indent="-285750">
              <a:buFont typeface="Arial" panose="020B0604020202020204" pitchFamily="34" charset="0"/>
              <a:buChar char="•"/>
            </a:pPr>
            <a:r>
              <a:rPr lang="en-US" sz="1300" dirty="0"/>
              <a:t>India’s approach and strategies towards </a:t>
            </a:r>
            <a:r>
              <a:rPr lang="en-US" sz="1300" b="1" dirty="0"/>
              <a:t>cyber-security </a:t>
            </a:r>
            <a:r>
              <a:rPr lang="en-US" sz="1300" dirty="0"/>
              <a:t>in relation to the Digital Public Good</a:t>
            </a:r>
          </a:p>
          <a:p>
            <a:pPr marL="285750" indent="-285750">
              <a:buFont typeface="Arial" panose="020B0604020202020204" pitchFamily="34" charset="0"/>
              <a:buChar char="•"/>
            </a:pPr>
            <a:r>
              <a:rPr lang="en-US" sz="1300" dirty="0"/>
              <a:t>India’s </a:t>
            </a:r>
            <a:r>
              <a:rPr lang="en-US" sz="1300" b="1" dirty="0"/>
              <a:t>DPI funding model</a:t>
            </a:r>
            <a:r>
              <a:rPr lang="en-US" sz="1300" dirty="0"/>
              <a:t> and challenges and lessons learned</a:t>
            </a:r>
          </a:p>
          <a:p>
            <a:pPr marL="285750" indent="-285750">
              <a:buFont typeface="Arial" panose="020B0604020202020204" pitchFamily="34" charset="0"/>
              <a:buChar char="•"/>
            </a:pPr>
            <a:r>
              <a:rPr lang="en-US" sz="1300" dirty="0"/>
              <a:t>What was India’s approach to </a:t>
            </a:r>
            <a:r>
              <a:rPr lang="en-US" sz="1300" b="1" dirty="0"/>
              <a:t>change management</a:t>
            </a:r>
            <a:r>
              <a:rPr lang="en-US" sz="1300" dirty="0"/>
              <a:t>, and how was it handled to ensure buy-in from the government and citizens</a:t>
            </a:r>
          </a:p>
          <a:p>
            <a:pPr marL="285750" indent="-285750">
              <a:buFont typeface="Arial" panose="020B0604020202020204" pitchFamily="34" charset="0"/>
              <a:buChar char="•"/>
            </a:pPr>
            <a:r>
              <a:rPr lang="en-US" sz="1300" dirty="0"/>
              <a:t>India’s </a:t>
            </a:r>
            <a:r>
              <a:rPr lang="en-US" sz="1300" b="1" dirty="0"/>
              <a:t>DPI blueprint</a:t>
            </a:r>
            <a:r>
              <a:rPr lang="en-US" sz="1300" dirty="0"/>
              <a:t>, how it was developed, and which critical stakeholders were involved in its creation</a:t>
            </a:r>
          </a:p>
          <a:p>
            <a:pPr marL="285750" indent="-285750">
              <a:buFont typeface="Arial" panose="020B0604020202020204" pitchFamily="34" charset="0"/>
              <a:buChar char="•"/>
            </a:pPr>
            <a:r>
              <a:rPr lang="en-US" sz="1300" dirty="0"/>
              <a:t>India’s approach to </a:t>
            </a:r>
            <a:r>
              <a:rPr lang="en-US" sz="1300" b="1" dirty="0"/>
              <a:t>SMMEs involvement</a:t>
            </a:r>
            <a:r>
              <a:rPr lang="en-US" sz="1300" dirty="0"/>
              <a:t> to DPI implementation journey</a:t>
            </a:r>
          </a:p>
          <a:p>
            <a:pPr marL="285750" indent="-285750">
              <a:buFont typeface="Arial" panose="020B0604020202020204" pitchFamily="34" charset="0"/>
              <a:buChar char="•"/>
            </a:pPr>
            <a:endParaRPr lang="en-US" sz="1300" dirty="0"/>
          </a:p>
          <a:p>
            <a:pPr marL="285750" indent="-285750" algn="ctr">
              <a:buFont typeface="Arial" panose="020B0604020202020204" pitchFamily="34" charset="0"/>
              <a:buChar char="•"/>
            </a:pPr>
            <a:endParaRPr lang="en-US" sz="1300" dirty="0"/>
          </a:p>
          <a:p>
            <a:pPr marL="285750" indent="-285750" algn="ctr">
              <a:buFont typeface="Arial" panose="020B0604020202020204" pitchFamily="34" charset="0"/>
              <a:buChar char="•"/>
            </a:pPr>
            <a:endParaRPr lang="en-US" sz="1300" dirty="0"/>
          </a:p>
        </p:txBody>
      </p:sp>
      <p:sp>
        <p:nvSpPr>
          <p:cNvPr id="23" name="Rectangle 22">
            <a:extLst>
              <a:ext uri="{FF2B5EF4-FFF2-40B4-BE49-F238E27FC236}">
                <a16:creationId xmlns:a16="http://schemas.microsoft.com/office/drawing/2014/main" id="{DCCC8264-DF5C-4611-95DC-A631BF650098}"/>
              </a:ext>
            </a:extLst>
          </p:cNvPr>
          <p:cNvSpPr/>
          <p:nvPr/>
        </p:nvSpPr>
        <p:spPr>
          <a:xfrm>
            <a:off x="159658" y="6371771"/>
            <a:ext cx="1504648" cy="4160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Implementation Approach</a:t>
            </a:r>
          </a:p>
        </p:txBody>
      </p:sp>
      <p:sp>
        <p:nvSpPr>
          <p:cNvPr id="24" name="Arrow: Right 23">
            <a:extLst>
              <a:ext uri="{FF2B5EF4-FFF2-40B4-BE49-F238E27FC236}">
                <a16:creationId xmlns:a16="http://schemas.microsoft.com/office/drawing/2014/main" id="{3DE3E82E-4045-4A4E-B6F9-21C61052CAEE}"/>
              </a:ext>
            </a:extLst>
          </p:cNvPr>
          <p:cNvSpPr/>
          <p:nvPr/>
        </p:nvSpPr>
        <p:spPr>
          <a:xfrm>
            <a:off x="1680727" y="6308876"/>
            <a:ext cx="631883" cy="5491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492FA954-0D9E-4B1C-B204-8F7F2BF05A04}"/>
              </a:ext>
            </a:extLst>
          </p:cNvPr>
          <p:cNvSpPr/>
          <p:nvPr/>
        </p:nvSpPr>
        <p:spPr>
          <a:xfrm>
            <a:off x="4250264" y="6385150"/>
            <a:ext cx="1352759" cy="4160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Lesson Learned</a:t>
            </a:r>
          </a:p>
        </p:txBody>
      </p:sp>
      <p:sp>
        <p:nvSpPr>
          <p:cNvPr id="27" name="Rectangle 26">
            <a:extLst>
              <a:ext uri="{FF2B5EF4-FFF2-40B4-BE49-F238E27FC236}">
                <a16:creationId xmlns:a16="http://schemas.microsoft.com/office/drawing/2014/main" id="{08FDC555-54AC-4C80-93D0-4D77C9FE0080}"/>
              </a:ext>
            </a:extLst>
          </p:cNvPr>
          <p:cNvSpPr/>
          <p:nvPr/>
        </p:nvSpPr>
        <p:spPr>
          <a:xfrm>
            <a:off x="2312610" y="6371770"/>
            <a:ext cx="1247717" cy="4160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Challenges</a:t>
            </a:r>
          </a:p>
        </p:txBody>
      </p:sp>
      <p:sp>
        <p:nvSpPr>
          <p:cNvPr id="28" name="Arrow: Right 27">
            <a:extLst>
              <a:ext uri="{FF2B5EF4-FFF2-40B4-BE49-F238E27FC236}">
                <a16:creationId xmlns:a16="http://schemas.microsoft.com/office/drawing/2014/main" id="{0E5E6EF6-1827-4D6A-AE3E-E4E746DE304C}"/>
              </a:ext>
            </a:extLst>
          </p:cNvPr>
          <p:cNvSpPr/>
          <p:nvPr/>
        </p:nvSpPr>
        <p:spPr>
          <a:xfrm>
            <a:off x="3560327" y="6305246"/>
            <a:ext cx="689937" cy="5491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6B0A5A8-4D1E-449D-8061-FC877AEE5756}"/>
              </a:ext>
            </a:extLst>
          </p:cNvPr>
          <p:cNvSpPr/>
          <p:nvPr/>
        </p:nvSpPr>
        <p:spPr>
          <a:xfrm>
            <a:off x="6292960" y="6371769"/>
            <a:ext cx="1549592" cy="4160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Recommendations</a:t>
            </a:r>
          </a:p>
        </p:txBody>
      </p:sp>
      <p:sp>
        <p:nvSpPr>
          <p:cNvPr id="30" name="Arrow: Right 29">
            <a:extLst>
              <a:ext uri="{FF2B5EF4-FFF2-40B4-BE49-F238E27FC236}">
                <a16:creationId xmlns:a16="http://schemas.microsoft.com/office/drawing/2014/main" id="{B38D56DF-B850-4059-AF69-DDBADE5B874B}"/>
              </a:ext>
            </a:extLst>
          </p:cNvPr>
          <p:cNvSpPr/>
          <p:nvPr/>
        </p:nvSpPr>
        <p:spPr>
          <a:xfrm>
            <a:off x="5603023" y="6318626"/>
            <a:ext cx="689937" cy="5491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79402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130148FC-446D-5073-E90B-780E5EDD094D}"/>
              </a:ext>
            </a:extLst>
          </p:cNvPr>
          <p:cNvSpPr>
            <a:spLocks noGrp="1"/>
          </p:cNvSpPr>
          <p:nvPr>
            <p:ph type="ctrTitle"/>
          </p:nvPr>
        </p:nvSpPr>
        <p:spPr>
          <a:xfrm>
            <a:off x="2797876" y="1639205"/>
            <a:ext cx="6596245" cy="3268520"/>
          </a:xfrm>
        </p:spPr>
        <p:txBody>
          <a:bodyPr anchor="ctr">
            <a:normAutofit/>
          </a:bodyPr>
          <a:lstStyle/>
          <a:p>
            <a:r>
              <a:rPr lang="en-US" sz="7200" dirty="0">
                <a:solidFill>
                  <a:srgbClr val="FFFFFF"/>
                </a:solidFill>
              </a:rPr>
              <a:t>Thank you!</a:t>
            </a:r>
          </a:p>
        </p:txBody>
      </p:sp>
      <p:sp>
        <p:nvSpPr>
          <p:cNvPr id="20" name="Rectangle 19">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oogle Shape;687;p123">
            <a:extLst>
              <a:ext uri="{FF2B5EF4-FFF2-40B4-BE49-F238E27FC236}">
                <a16:creationId xmlns:a16="http://schemas.microsoft.com/office/drawing/2014/main" id="{BD622BF7-6C07-7483-19DC-F7ECD62C0190}"/>
              </a:ext>
            </a:extLst>
          </p:cNvPr>
          <p:cNvPicPr preferRelativeResize="0"/>
          <p:nvPr/>
        </p:nvPicPr>
        <p:blipFill rotWithShape="1">
          <a:blip r:embed="rId2">
            <a:alphaModFix/>
          </a:blip>
          <a:srcRect b="17835"/>
          <a:stretch/>
        </p:blipFill>
        <p:spPr>
          <a:xfrm>
            <a:off x="5399335" y="1223234"/>
            <a:ext cx="1393326" cy="1325563"/>
          </a:xfrm>
          <a:prstGeom prst="rect">
            <a:avLst/>
          </a:prstGeom>
          <a:noFill/>
          <a:ln>
            <a:noFill/>
          </a:ln>
        </p:spPr>
      </p:pic>
    </p:spTree>
    <p:extLst>
      <p:ext uri="{BB962C8B-B14F-4D97-AF65-F5344CB8AC3E}">
        <p14:creationId xmlns:p14="http://schemas.microsoft.com/office/powerpoint/2010/main" val="2755927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1510</TotalTime>
  <Words>1179</Words>
  <Application>Microsoft Office PowerPoint</Application>
  <PresentationFormat>Widescreen</PresentationFormat>
  <Paragraphs>139</Paragraphs>
  <Slides>9</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Aptos</vt:lpstr>
      <vt:lpstr>Aptos Display</vt:lpstr>
      <vt:lpstr>Arial</vt:lpstr>
      <vt:lpstr>Calibri</vt:lpstr>
      <vt:lpstr>Calibri Light</vt:lpstr>
      <vt:lpstr>Times New Roman</vt:lpstr>
      <vt:lpstr>Office Theme</vt:lpstr>
      <vt:lpstr>Digital Public Infrastructure Learning Exchange</vt:lpstr>
      <vt:lpstr> Introduction </vt:lpstr>
      <vt:lpstr>WHAT SHOULD A DIGITALLY TRANSFORMED PUBLIC SECTOR LOOK LIKE </vt:lpstr>
      <vt:lpstr>DIGITAL TRANSFORMATION IN SOUTH AFRICA: POLICY INTERVENTIONS </vt:lpstr>
      <vt:lpstr>Digital Transformation in South Africa: Key Achievements</vt:lpstr>
      <vt:lpstr>Digital Transformation in South Africa Public Sector Challenges/Pain Points </vt:lpstr>
      <vt:lpstr>Key Expectations and Learnings from India Study</vt:lpstr>
      <vt:lpstr>Key Expectations and Learnings from India Study</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Public Infrastructure Learning Exchange</dc:title>
  <dc:creator>Thabiso Thukani</dc:creator>
  <cp:lastModifiedBy>Mpho Mohlameane</cp:lastModifiedBy>
  <cp:revision>28</cp:revision>
  <dcterms:created xsi:type="dcterms:W3CDTF">2024-11-30T11:53:50Z</dcterms:created>
  <dcterms:modified xsi:type="dcterms:W3CDTF">2024-12-04T02:27:49Z</dcterms:modified>
</cp:coreProperties>
</file>